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heme/themeOverride1.xml" ContentType="application/vnd.openxmlformats-officedocument.themeOverr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156"/>
  </p:notesMasterIdLst>
  <p:sldIdLst>
    <p:sldId id="257" r:id="rId2"/>
    <p:sldId id="258" r:id="rId3"/>
    <p:sldId id="415" r:id="rId4"/>
    <p:sldId id="416" r:id="rId5"/>
    <p:sldId id="41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3" r:id="rId83"/>
    <p:sldId id="344" r:id="rId84"/>
    <p:sldId id="345" r:id="rId85"/>
    <p:sldId id="346" r:id="rId86"/>
    <p:sldId id="347" r:id="rId87"/>
    <p:sldId id="348" r:id="rId88"/>
    <p:sldId id="349" r:id="rId89"/>
    <p:sldId id="350" r:id="rId90"/>
    <p:sldId id="351" r:id="rId91"/>
    <p:sldId id="352" r:id="rId92"/>
    <p:sldId id="353" r:id="rId93"/>
    <p:sldId id="360" r:id="rId94"/>
    <p:sldId id="363" r:id="rId95"/>
    <p:sldId id="364" r:id="rId96"/>
    <p:sldId id="365" r:id="rId97"/>
    <p:sldId id="366" r:id="rId98"/>
    <p:sldId id="367" r:id="rId99"/>
    <p:sldId id="368" r:id="rId100"/>
    <p:sldId id="369" r:id="rId101"/>
    <p:sldId id="370" r:id="rId102"/>
    <p:sldId id="371" r:id="rId103"/>
    <p:sldId id="372" r:id="rId104"/>
    <p:sldId id="373" r:id="rId105"/>
    <p:sldId id="374" r:id="rId106"/>
    <p:sldId id="375" r:id="rId107"/>
    <p:sldId id="376" r:id="rId108"/>
    <p:sldId id="377" r:id="rId109"/>
    <p:sldId id="378" r:id="rId110"/>
    <p:sldId id="379" r:id="rId111"/>
    <p:sldId id="380" r:id="rId112"/>
    <p:sldId id="381" r:id="rId113"/>
    <p:sldId id="382" r:id="rId114"/>
    <p:sldId id="383" r:id="rId115"/>
    <p:sldId id="384" r:id="rId116"/>
    <p:sldId id="385" r:id="rId117"/>
    <p:sldId id="386" r:id="rId118"/>
    <p:sldId id="387" r:id="rId119"/>
    <p:sldId id="388" r:id="rId120"/>
    <p:sldId id="389" r:id="rId121"/>
    <p:sldId id="390" r:id="rId122"/>
    <p:sldId id="391" r:id="rId123"/>
    <p:sldId id="392" r:id="rId124"/>
    <p:sldId id="393" r:id="rId125"/>
    <p:sldId id="394" r:id="rId126"/>
    <p:sldId id="395" r:id="rId127"/>
    <p:sldId id="396" r:id="rId128"/>
    <p:sldId id="397" r:id="rId129"/>
    <p:sldId id="398" r:id="rId130"/>
    <p:sldId id="399" r:id="rId131"/>
    <p:sldId id="400" r:id="rId132"/>
    <p:sldId id="401" r:id="rId133"/>
    <p:sldId id="402" r:id="rId134"/>
    <p:sldId id="403" r:id="rId135"/>
    <p:sldId id="404" r:id="rId136"/>
    <p:sldId id="405" r:id="rId137"/>
    <p:sldId id="406" r:id="rId138"/>
    <p:sldId id="407" r:id="rId139"/>
    <p:sldId id="408" r:id="rId140"/>
    <p:sldId id="409" r:id="rId141"/>
    <p:sldId id="410" r:id="rId142"/>
    <p:sldId id="411" r:id="rId143"/>
    <p:sldId id="412" r:id="rId144"/>
    <p:sldId id="413" r:id="rId145"/>
    <p:sldId id="414" r:id="rId146"/>
    <p:sldId id="296" r:id="rId147"/>
    <p:sldId id="297" r:id="rId148"/>
    <p:sldId id="298" r:id="rId149"/>
    <p:sldId id="299" r:id="rId150"/>
    <p:sldId id="418" r:id="rId151"/>
    <p:sldId id="419" r:id="rId152"/>
    <p:sldId id="420" r:id="rId153"/>
    <p:sldId id="421" r:id="rId154"/>
    <p:sldId id="422" r:id="rId1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1338" y="-29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41B1AE-2823-4A96-9EFC-8BD850032A19}" type="datetimeFigureOut">
              <a:rPr lang="en-US" smtClean="0"/>
              <a:t>10/6/2010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146422-A49E-4517-8ED3-89BA9E1BB554}" type="slidenum">
              <a:rPr lang="en-US" smtClean="0"/>
              <a:t>‹#›</a:t>
            </a:fld>
            <a:endParaRPr lang="en-US"/>
          </a:p>
        </p:txBody>
      </p:sp>
    </p:spTree>
    <p:extLst>
      <p:ext uri="{BB962C8B-B14F-4D97-AF65-F5344CB8AC3E}">
        <p14:creationId xmlns:p14="http://schemas.microsoft.com/office/powerpoint/2010/main" val="1566253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3</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3C00336-F467-488C-BA9A-FF63DD7FC134}" type="slidenum">
              <a:rPr lang="en-US"/>
              <a:pPr/>
              <a:t>57</a:t>
            </a:fld>
            <a:r>
              <a:rPr lang="en-US" dirty="0"/>
              <a:t>##</a:t>
            </a:r>
            <a:endParaRPr lang="en-US" sz="1100" dirty="0"/>
          </a:p>
        </p:txBody>
      </p:sp>
      <p:sp>
        <p:nvSpPr>
          <p:cNvPr id="501762" name="Rectangle 2"/>
          <p:cNvSpPr>
            <a:spLocks noGrp="1" noRot="1" noChangeAspect="1" noChangeArrowheads="1" noTextEdit="1"/>
          </p:cNvSpPr>
          <p:nvPr>
            <p:ph type="sldImg"/>
          </p:nvPr>
        </p:nvSpPr>
        <p:spPr>
          <a:ln/>
        </p:spPr>
      </p:sp>
      <p:sp>
        <p:nvSpPr>
          <p:cNvPr id="501763" name="Rectangle 3"/>
          <p:cNvSpPr>
            <a:spLocks noGrp="1" noChangeArrowheads="1"/>
          </p:cNvSpPr>
          <p:nvPr>
            <p:ph type="body" idx="1"/>
          </p:nvPr>
        </p:nvSpPr>
        <p:spPr>
          <a:xfrm>
            <a:off x="686099" y="4343704"/>
            <a:ext cx="5485805" cy="4113892"/>
          </a:xfrm>
        </p:spPr>
        <p:txBody>
          <a:bodyPr/>
          <a:lstStyle/>
          <a:p>
            <a:r>
              <a:rPr lang="en-US" b="1" dirty="0"/>
              <a:t>Null Values</a:t>
            </a:r>
          </a:p>
          <a:p>
            <a:pPr lvl="1"/>
            <a:r>
              <a:rPr lang="en-US" dirty="0"/>
              <a:t>If a row lacks the data value for a particular column, that value is said to be </a:t>
            </a:r>
            <a:r>
              <a:rPr lang="en-US" i="1" dirty="0"/>
              <a:t>null</a:t>
            </a:r>
            <a:r>
              <a:rPr lang="en-US" dirty="0"/>
              <a:t>, or to contain a </a:t>
            </a:r>
            <a:r>
              <a:rPr lang="en-US" dirty="0">
                <a:solidFill>
                  <a:srgbClr val="FC0128"/>
                </a:solidFill>
              </a:rPr>
              <a:t>null.</a:t>
            </a:r>
            <a:r>
              <a:rPr lang="en-US" dirty="0"/>
              <a:t> </a:t>
            </a:r>
          </a:p>
          <a:p>
            <a:pPr lvl="1"/>
            <a:r>
              <a:rPr lang="en-US" dirty="0"/>
              <a:t>A null is a value that is unavailable, unassigned, unknown, or inapplicable. A null is not the same as zero or a space. Zero is a number, and a space is a character. </a:t>
            </a:r>
          </a:p>
          <a:p>
            <a:pPr lvl="1"/>
            <a:r>
              <a:rPr lang="en-US" dirty="0"/>
              <a:t>Columns of any data type can contain nulls. However, some constraints, </a:t>
            </a:r>
            <a:r>
              <a:rPr lang="en-US" dirty="0">
                <a:latin typeface="Courier New" pitchFamily="49" charset="0"/>
              </a:rPr>
              <a:t>NOT NULL</a:t>
            </a:r>
            <a:r>
              <a:rPr lang="en-US" dirty="0"/>
              <a:t> and </a:t>
            </a:r>
            <a:r>
              <a:rPr lang="en-US" dirty="0">
                <a:latin typeface="Courier New" pitchFamily="49" charset="0"/>
              </a:rPr>
              <a:t>PRIMARY KEY</a:t>
            </a:r>
            <a:r>
              <a:rPr lang="en-US" dirty="0"/>
              <a:t>, prevent nulls from being used in the column. </a:t>
            </a:r>
          </a:p>
          <a:p>
            <a:pPr lvl="1"/>
            <a:r>
              <a:rPr lang="en-US" dirty="0"/>
              <a:t>In the </a:t>
            </a:r>
            <a:r>
              <a:rPr lang="en-US" dirty="0" err="1">
                <a:latin typeface="Courier New" pitchFamily="49" charset="0"/>
              </a:rPr>
              <a:t>ManagerID</a:t>
            </a:r>
            <a:r>
              <a:rPr lang="en-US" dirty="0"/>
              <a:t> column in the </a:t>
            </a:r>
            <a:r>
              <a:rPr lang="en-US" dirty="0" smtClean="0">
                <a:latin typeface="Courier New" pitchFamily="49" charset="0"/>
              </a:rPr>
              <a:t>Employees</a:t>
            </a:r>
            <a:r>
              <a:rPr lang="en-US" dirty="0" smtClean="0"/>
              <a:t> </a:t>
            </a:r>
            <a:r>
              <a:rPr lang="en-US" dirty="0"/>
              <a:t>table, notice that managers (like Sanchez) have no </a:t>
            </a:r>
            <a:r>
              <a:rPr lang="en-US" dirty="0" err="1"/>
              <a:t>ManagerID</a:t>
            </a:r>
            <a:r>
              <a:rPr lang="en-US" dirty="0"/>
              <a:t>. </a:t>
            </a:r>
          </a:p>
          <a:p>
            <a:pPr lvl="1"/>
            <a:r>
              <a:rPr lang="en-US" dirty="0"/>
              <a:t>If any column value in an arithmetic expression is null, the result is </a:t>
            </a:r>
            <a:r>
              <a:rPr lang="en-US" dirty="0">
                <a:solidFill>
                  <a:srgbClr val="FC0128"/>
                </a:solidFill>
              </a:rPr>
              <a:t>null.</a:t>
            </a:r>
            <a:r>
              <a:rPr lang="en-US" dirty="0"/>
              <a:t> For example, if you attempt to perform division with zero, you get an error. However, if you divide a number by null, the result is a null or unknown. </a:t>
            </a:r>
          </a:p>
          <a:p>
            <a:pPr lvl="1"/>
            <a:endParaRPr lang="en-US" dirty="0"/>
          </a:p>
          <a:p>
            <a:pPr lvl="1"/>
            <a:endParaRPr lang="en-US" dirty="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BFEB4A5C-547E-49FC-8604-96088E451FB3}" type="slidenum">
              <a:rPr lang="en-US"/>
              <a:pPr/>
              <a:t>58</a:t>
            </a:fld>
            <a:r>
              <a:rPr lang="en-US" dirty="0"/>
              <a:t>##</a:t>
            </a:r>
            <a:endParaRPr lang="en-US" sz="1100" dirty="0"/>
          </a:p>
        </p:txBody>
      </p:sp>
      <p:sp>
        <p:nvSpPr>
          <p:cNvPr id="503810" name="Rectangle 2"/>
          <p:cNvSpPr>
            <a:spLocks noGrp="1" noRot="1" noChangeAspect="1" noChangeArrowheads="1" noTextEdit="1"/>
          </p:cNvSpPr>
          <p:nvPr>
            <p:ph type="sldImg"/>
          </p:nvPr>
        </p:nvSpPr>
        <p:spPr>
          <a:ln/>
        </p:spPr>
      </p:sp>
      <p:sp>
        <p:nvSpPr>
          <p:cNvPr id="503811" name="Rectangle 3"/>
          <p:cNvSpPr>
            <a:spLocks noGrp="1" noChangeArrowheads="1"/>
          </p:cNvSpPr>
          <p:nvPr>
            <p:ph type="body" idx="1"/>
          </p:nvPr>
        </p:nvSpPr>
        <p:spPr>
          <a:xfrm>
            <a:off x="686099" y="4343704"/>
            <a:ext cx="5485805" cy="4113892"/>
          </a:xfrm>
        </p:spPr>
        <p:txBody>
          <a:bodyPr/>
          <a:lstStyle/>
          <a:p>
            <a:pPr>
              <a:lnSpc>
                <a:spcPct val="112000"/>
              </a:lnSpc>
              <a:spcBef>
                <a:spcPct val="0"/>
              </a:spcBef>
              <a:spcAft>
                <a:spcPct val="24000"/>
              </a:spcAft>
            </a:pPr>
            <a:r>
              <a:rPr lang="en-US" b="1"/>
              <a:t>Column Aliases</a:t>
            </a:r>
            <a:endParaRPr lang="en-US" b="1">
              <a:latin typeface="Times" pitchFamily="18" charset="0"/>
            </a:endParaRPr>
          </a:p>
          <a:p>
            <a:pPr lvl="1"/>
            <a:r>
              <a:rPr lang="en-US"/>
              <a:t>When displaying the result of a query, </a:t>
            </a:r>
            <a:r>
              <a:rPr lang="en-US" i="1"/>
              <a:t>SQL Query Analyzer </a:t>
            </a:r>
            <a:r>
              <a:rPr lang="en-US"/>
              <a:t>normally uses the name of the selected column as the column heading. For calculations the value usually is “(No column name)”. This heading is not descriptive and hence may be difficult to understand. You can change a column heading by using a column alias.</a:t>
            </a:r>
          </a:p>
          <a:p>
            <a:pPr lvl="1"/>
            <a:r>
              <a:rPr lang="en-US"/>
              <a:t>Specify the alias after the column in the </a:t>
            </a:r>
            <a:r>
              <a:rPr lang="en-US">
                <a:latin typeface="Courier New" pitchFamily="49" charset="0"/>
              </a:rPr>
              <a:t>SELECT</a:t>
            </a:r>
            <a:r>
              <a:rPr lang="en-US"/>
              <a:t> list using a space as a separator. If the alias contains spaces or special characters (such as # or $), enclose the alias in double quotation marks ("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EC52957-6182-4E9B-A2CC-870C5CF9040D}" type="slidenum">
              <a:rPr lang="en-US"/>
              <a:pPr/>
              <a:t>59</a:t>
            </a:fld>
            <a:r>
              <a:rPr lang="en-US" dirty="0"/>
              <a:t>##</a:t>
            </a:r>
            <a:endParaRPr lang="en-US" sz="1100" dirty="0"/>
          </a:p>
        </p:txBody>
      </p:sp>
      <p:sp>
        <p:nvSpPr>
          <p:cNvPr id="505858" name="Rectangle 2"/>
          <p:cNvSpPr>
            <a:spLocks noGrp="1" noRot="1" noChangeAspect="1" noChangeArrowheads="1" noTextEdit="1"/>
          </p:cNvSpPr>
          <p:nvPr>
            <p:ph type="sldImg"/>
          </p:nvPr>
        </p:nvSpPr>
        <p:spPr>
          <a:ln/>
        </p:spPr>
      </p:sp>
      <p:sp>
        <p:nvSpPr>
          <p:cNvPr id="505859" name="Rectangle 3"/>
          <p:cNvSpPr>
            <a:spLocks noGrp="1" noChangeArrowheads="1"/>
          </p:cNvSpPr>
          <p:nvPr>
            <p:ph type="body" idx="1"/>
          </p:nvPr>
        </p:nvSpPr>
        <p:spPr>
          <a:xfrm>
            <a:off x="686099" y="4343704"/>
            <a:ext cx="5485805" cy="4113892"/>
          </a:xfrm>
        </p:spPr>
        <p:txBody>
          <a:bodyPr/>
          <a:lstStyle/>
          <a:p>
            <a:r>
              <a:rPr lang="en-US" b="1"/>
              <a:t>Concatenation Operator</a:t>
            </a:r>
          </a:p>
          <a:p>
            <a:pPr lvl="1"/>
            <a:r>
              <a:rPr lang="en-US"/>
              <a:t>You can link columns to other columns, arithmetic expressions, or constant values to create a character expression by using the </a:t>
            </a:r>
            <a:r>
              <a:rPr lang="en-US">
                <a:solidFill>
                  <a:srgbClr val="FC0128"/>
                </a:solidFill>
              </a:rPr>
              <a:t>concatenation operator</a:t>
            </a:r>
            <a:r>
              <a:rPr lang="en-US"/>
              <a:t> (+). Columns on either side of the operator are combined to make a single output column.</a:t>
            </a:r>
          </a:p>
          <a:p>
            <a:pPr lvl="1"/>
            <a:r>
              <a:rPr lang="en-US"/>
              <a:t>In the example, </a:t>
            </a:r>
            <a:r>
              <a:rPr lang="en-US">
                <a:latin typeface="Courier New" pitchFamily="49" charset="0"/>
              </a:rPr>
              <a:t>FirstName</a:t>
            </a:r>
            <a:r>
              <a:rPr lang="en-US"/>
              <a:t> and </a:t>
            </a:r>
            <a:r>
              <a:rPr lang="en-US">
                <a:latin typeface="Courier New" pitchFamily="49" charset="0"/>
              </a:rPr>
              <a:t>LastName</a:t>
            </a:r>
            <a:r>
              <a:rPr lang="en-US"/>
              <a:t> are concatenated, and they are given the alias </a:t>
            </a:r>
            <a:r>
              <a:rPr lang="en-US">
                <a:latin typeface="Courier New" pitchFamily="49" charset="0"/>
              </a:rPr>
              <a:t>FullName</a:t>
            </a:r>
            <a:r>
              <a:rPr lang="en-US"/>
              <a:t>. Notice that the employee first name and last name are combined to make a single output column.</a:t>
            </a:r>
          </a:p>
          <a:p>
            <a:pPr lvl="1"/>
            <a:r>
              <a:rPr lang="en-US"/>
              <a:t>The </a:t>
            </a:r>
            <a:r>
              <a:rPr lang="en-US">
                <a:latin typeface="Courier New" pitchFamily="49" charset="0"/>
              </a:rPr>
              <a:t>AS</a:t>
            </a:r>
            <a:r>
              <a:rPr lang="en-US"/>
              <a:t> keyword before the alias name makes the </a:t>
            </a:r>
            <a:r>
              <a:rPr lang="en-US">
                <a:latin typeface="Courier New" pitchFamily="49" charset="0"/>
              </a:rPr>
              <a:t>SELECT</a:t>
            </a:r>
            <a:r>
              <a:rPr lang="en-US"/>
              <a:t> clause easier to read.</a:t>
            </a:r>
          </a:p>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5CF95DDA-FC4B-4C6A-8754-990937BD6B3D}" type="slidenum">
              <a:rPr lang="en-US"/>
              <a:pPr/>
              <a:t>60</a:t>
            </a:fld>
            <a:r>
              <a:rPr lang="en-US" dirty="0"/>
              <a:t>##</a:t>
            </a:r>
            <a:endParaRPr lang="en-US" sz="1100" dirty="0"/>
          </a:p>
        </p:txBody>
      </p:sp>
      <p:sp>
        <p:nvSpPr>
          <p:cNvPr id="507906" name="Rectangle 2"/>
          <p:cNvSpPr>
            <a:spLocks noGrp="1" noRot="1" noChangeAspect="1" noChangeArrowheads="1" noTextEdit="1"/>
          </p:cNvSpPr>
          <p:nvPr>
            <p:ph type="sldImg"/>
          </p:nvPr>
        </p:nvSpPr>
        <p:spPr>
          <a:ln/>
        </p:spPr>
      </p:sp>
      <p:sp>
        <p:nvSpPr>
          <p:cNvPr id="507907" name="Rectangle 3"/>
          <p:cNvSpPr>
            <a:spLocks noGrp="1" noChangeArrowheads="1"/>
          </p:cNvSpPr>
          <p:nvPr>
            <p:ph type="body" idx="1"/>
          </p:nvPr>
        </p:nvSpPr>
        <p:spPr>
          <a:xfrm>
            <a:off x="686099" y="4343704"/>
            <a:ext cx="5485805" cy="4113892"/>
          </a:xfrm>
        </p:spPr>
        <p:txBody>
          <a:bodyPr/>
          <a:lstStyle/>
          <a:p>
            <a:r>
              <a:rPr lang="en-US" b="1"/>
              <a:t>Literal Character Strings</a:t>
            </a:r>
          </a:p>
          <a:p>
            <a:pPr lvl="1"/>
            <a:r>
              <a:rPr lang="en-US"/>
              <a:t>A </a:t>
            </a:r>
            <a:r>
              <a:rPr lang="en-US">
                <a:solidFill>
                  <a:srgbClr val="FC0128"/>
                </a:solidFill>
              </a:rPr>
              <a:t>literal </a:t>
            </a:r>
            <a:r>
              <a:rPr lang="en-US"/>
              <a:t>is a character, a number, or a date that is included in the </a:t>
            </a:r>
            <a:r>
              <a:rPr lang="en-US">
                <a:latin typeface="Courier New" pitchFamily="49" charset="0"/>
              </a:rPr>
              <a:t>SELECT</a:t>
            </a:r>
            <a:r>
              <a:rPr lang="en-US"/>
              <a:t> list and that is not a column name or a column alias. It is printed for each row returned. Literal strings of free-format text can be included in the query result and are treated the same as a column in the </a:t>
            </a:r>
            <a:r>
              <a:rPr lang="en-US">
                <a:latin typeface="Courier New" pitchFamily="49" charset="0"/>
              </a:rPr>
              <a:t>SELECT</a:t>
            </a:r>
            <a:r>
              <a:rPr lang="en-US"/>
              <a:t> list.</a:t>
            </a:r>
            <a:r>
              <a:rPr lang="en-US" b="1"/>
              <a:t> </a:t>
            </a:r>
            <a:endParaRPr lang="en-US"/>
          </a:p>
          <a:p>
            <a:pPr lvl="1"/>
            <a:r>
              <a:rPr lang="en-US"/>
              <a:t>Date and character literals </a:t>
            </a:r>
            <a:r>
              <a:rPr lang="en-US" i="1"/>
              <a:t>must </a:t>
            </a:r>
            <a:r>
              <a:rPr lang="en-US"/>
              <a:t>be enclosed within single quotation marks (</a:t>
            </a:r>
            <a:r>
              <a:rPr lang="en-US">
                <a:latin typeface="Courier New" pitchFamily="49" charset="0"/>
              </a:rPr>
              <a:t>'</a:t>
            </a:r>
            <a:r>
              <a:rPr lang="en-US"/>
              <a:t> </a:t>
            </a:r>
            <a:r>
              <a:rPr lang="en-US">
                <a:latin typeface="Courier New" pitchFamily="49" charset="0"/>
              </a:rPr>
              <a:t>'</a:t>
            </a:r>
            <a:r>
              <a:rPr lang="en-US"/>
              <a:t>); number literals need not.</a:t>
            </a:r>
            <a:endParaRPr lang="en-US" i="1"/>
          </a:p>
          <a:p>
            <a:pPr lvl="1"/>
            <a:r>
              <a:rPr lang="en-US"/>
              <a:t>The example on the slide displays matching last names for employees’ first names. The column has the heading Employees.</a:t>
            </a:r>
            <a:endParaRPr lang="en-US" b="1" i="1"/>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A5492A95-8C44-4B61-81FB-2909CB3A7C03}" type="slidenum">
              <a:rPr lang="en-US"/>
              <a:pPr/>
              <a:t>61</a:t>
            </a:fld>
            <a:r>
              <a:rPr lang="en-US" dirty="0"/>
              <a:t>##</a:t>
            </a:r>
            <a:endParaRPr lang="en-US" sz="1100" dirty="0"/>
          </a:p>
        </p:txBody>
      </p:sp>
      <p:sp>
        <p:nvSpPr>
          <p:cNvPr id="509954" name="Rectangle 2"/>
          <p:cNvSpPr>
            <a:spLocks noGrp="1" noRot="1" noChangeAspect="1" noChangeArrowheads="1" noTextEdit="1"/>
          </p:cNvSpPr>
          <p:nvPr>
            <p:ph type="sldImg"/>
          </p:nvPr>
        </p:nvSpPr>
        <p:spPr>
          <a:ln/>
        </p:spPr>
      </p:sp>
      <p:sp>
        <p:nvSpPr>
          <p:cNvPr id="509955" name="Rectangle 3"/>
          <p:cNvSpPr>
            <a:spLocks noGrp="1" noChangeArrowheads="1"/>
          </p:cNvSpPr>
          <p:nvPr>
            <p:ph type="body" idx="1"/>
          </p:nvPr>
        </p:nvSpPr>
        <p:spPr>
          <a:xfrm>
            <a:off x="686099" y="4343704"/>
            <a:ext cx="5485805" cy="4113892"/>
          </a:xfrm>
        </p:spPr>
        <p:txBody>
          <a:bodyPr/>
          <a:lstStyle/>
          <a:p>
            <a:pPr lvl="1"/>
            <a:r>
              <a:rPr lang="en-US" dirty="0"/>
              <a:t>To eliminate duplicate rows in the result, include the </a:t>
            </a:r>
            <a:r>
              <a:rPr lang="en-US" dirty="0">
                <a:solidFill>
                  <a:srgbClr val="FC0128"/>
                </a:solidFill>
                <a:latin typeface="Courier New" pitchFamily="49" charset="0"/>
              </a:rPr>
              <a:t>DISTINCT</a:t>
            </a:r>
            <a:r>
              <a:rPr lang="en-US" dirty="0">
                <a:solidFill>
                  <a:srgbClr val="FC0128"/>
                </a:solidFill>
              </a:rPr>
              <a:t> </a:t>
            </a:r>
            <a:r>
              <a:rPr lang="en-US" dirty="0"/>
              <a:t>keyword in the </a:t>
            </a:r>
            <a:r>
              <a:rPr lang="en-US" dirty="0">
                <a:latin typeface="Courier New" pitchFamily="49" charset="0"/>
              </a:rPr>
              <a:t>SELECT</a:t>
            </a:r>
            <a:r>
              <a:rPr lang="en-US" dirty="0"/>
              <a:t> clause immediately after the </a:t>
            </a:r>
            <a:r>
              <a:rPr lang="en-US" dirty="0">
                <a:latin typeface="Courier New" pitchFamily="49" charset="0"/>
              </a:rPr>
              <a:t>SELECT</a:t>
            </a:r>
            <a:r>
              <a:rPr lang="en-US" dirty="0"/>
              <a:t> keyword. In the example on the slide, the </a:t>
            </a:r>
            <a:r>
              <a:rPr lang="en-US" dirty="0" smtClean="0">
                <a:latin typeface="Courier New" pitchFamily="49" charset="0"/>
              </a:rPr>
              <a:t>Employees</a:t>
            </a:r>
            <a:r>
              <a:rPr lang="en-US" dirty="0" smtClean="0"/>
              <a:t> </a:t>
            </a:r>
            <a:r>
              <a:rPr lang="en-US" dirty="0"/>
              <a:t>table actually contains 290</a:t>
            </a:r>
            <a:r>
              <a:rPr lang="en-US" i="1" dirty="0"/>
              <a:t> </a:t>
            </a:r>
            <a:r>
              <a:rPr lang="en-US" dirty="0"/>
              <a:t>rows but there are only 16 unique department numbers in the table. </a:t>
            </a:r>
          </a:p>
          <a:p>
            <a:pPr lvl="1"/>
            <a:r>
              <a:rPr lang="en-US" dirty="0"/>
              <a:t>You can specify multiple columns after the </a:t>
            </a:r>
            <a:r>
              <a:rPr lang="en-US" dirty="0">
                <a:latin typeface="Courier New" pitchFamily="49" charset="0"/>
              </a:rPr>
              <a:t>DISTINCT</a:t>
            </a:r>
            <a:r>
              <a:rPr lang="en-US" dirty="0"/>
              <a:t> qualifier. The </a:t>
            </a:r>
            <a:r>
              <a:rPr lang="en-US" dirty="0">
                <a:latin typeface="Courier New" pitchFamily="49" charset="0"/>
              </a:rPr>
              <a:t>DISTINCT</a:t>
            </a:r>
            <a:r>
              <a:rPr lang="en-US" dirty="0"/>
              <a:t> qualifier affects all the selected columns, and the result is every distinct combination of the columns.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9F267CD7-A18F-4980-AB6D-286E4AF98F86}" type="slidenum">
              <a:rPr lang="en-US"/>
              <a:pPr/>
              <a:t>63</a:t>
            </a:fld>
            <a:r>
              <a:rPr lang="en-US" dirty="0"/>
              <a:t>##</a:t>
            </a:r>
            <a:endParaRPr lang="en-US" sz="1100" dirty="0"/>
          </a:p>
        </p:txBody>
      </p:sp>
      <p:sp>
        <p:nvSpPr>
          <p:cNvPr id="512002" name="Rectangle 2"/>
          <p:cNvSpPr>
            <a:spLocks noGrp="1" noRot="1" noChangeAspect="1" noChangeArrowheads="1" noTextEdit="1"/>
          </p:cNvSpPr>
          <p:nvPr>
            <p:ph type="sldImg"/>
          </p:nvPr>
        </p:nvSpPr>
        <p:spPr>
          <a:ln/>
        </p:spPr>
      </p:sp>
      <p:sp>
        <p:nvSpPr>
          <p:cNvPr id="512003" name="Rectangle 3"/>
          <p:cNvSpPr>
            <a:spLocks noGrp="1" noChangeArrowheads="1"/>
          </p:cNvSpPr>
          <p:nvPr>
            <p:ph type="body" idx="1"/>
          </p:nvPr>
        </p:nvSpPr>
        <p:spPr>
          <a:xfrm>
            <a:off x="686099" y="4343704"/>
            <a:ext cx="5485805" cy="4113892"/>
          </a:xfrm>
        </p:spPr>
        <p:txBody>
          <a:bodyPr/>
          <a:lstStyle/>
          <a:p>
            <a:pPr lvl="1"/>
            <a:r>
              <a:rPr lang="en-US">
                <a:solidFill>
                  <a:srgbClr val="000000"/>
                </a:solidFill>
              </a:rPr>
              <a:t>In the example, the </a:t>
            </a:r>
            <a:r>
              <a:rPr lang="en-US">
                <a:solidFill>
                  <a:srgbClr val="000000"/>
                </a:solidFill>
                <a:latin typeface="Courier New" pitchFamily="49" charset="0"/>
              </a:rPr>
              <a:t>SELECT</a:t>
            </a:r>
            <a:r>
              <a:rPr lang="en-US">
                <a:solidFill>
                  <a:srgbClr val="000000"/>
                </a:solidFill>
              </a:rPr>
              <a:t> statement retrieves the name and department number of all employees whose department is 1.</a:t>
            </a:r>
          </a:p>
          <a:p>
            <a:pPr lvl="1"/>
            <a:endParaRPr lang="en-US">
              <a:solidFill>
                <a:srgbClr val="000000"/>
              </a:solidFill>
            </a:endParaRPr>
          </a:p>
          <a:p>
            <a:pPr lvl="1"/>
            <a:r>
              <a:rPr lang="en-US">
                <a:solidFill>
                  <a:srgbClr val="FC0128"/>
                </a:solidFill>
              </a:rPr>
              <a:t>Character strings</a:t>
            </a:r>
            <a:r>
              <a:rPr lang="en-US"/>
              <a:t> and dates in the </a:t>
            </a:r>
            <a:r>
              <a:rPr lang="en-US">
                <a:solidFill>
                  <a:srgbClr val="FC0128"/>
                </a:solidFill>
                <a:latin typeface="Courier New" pitchFamily="49" charset="0"/>
              </a:rPr>
              <a:t>WHERE</a:t>
            </a:r>
            <a:r>
              <a:rPr lang="en-US">
                <a:solidFill>
                  <a:srgbClr val="FC0128"/>
                </a:solidFill>
              </a:rPr>
              <a:t> clause</a:t>
            </a:r>
            <a:r>
              <a:rPr lang="en-US"/>
              <a:t> must be enclosed in single quotation marks (</a:t>
            </a:r>
            <a:r>
              <a:rPr lang="en-US">
                <a:latin typeface="Courier New" pitchFamily="49" charset="0"/>
              </a:rPr>
              <a:t>''</a:t>
            </a:r>
            <a:r>
              <a:rPr lang="en-US"/>
              <a:t>). Number constants, however, should not be enclosed in single quotation marks.</a:t>
            </a:r>
            <a:endParaRPr lang="en-US" b="1"/>
          </a:p>
          <a:p>
            <a:pPr lvl="1"/>
            <a:endParaRPr lang="en-US">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E1583E75-DA76-4813-B316-C64EF6206043}" type="slidenum">
              <a:rPr lang="en-US"/>
              <a:pPr/>
              <a:t>64</a:t>
            </a:fld>
            <a:r>
              <a:rPr lang="en-US" dirty="0"/>
              <a:t>##</a:t>
            </a:r>
            <a:endParaRPr lang="en-US" sz="1100" dirty="0"/>
          </a:p>
        </p:txBody>
      </p:sp>
      <p:sp>
        <p:nvSpPr>
          <p:cNvPr id="514050" name="Rectangle 2"/>
          <p:cNvSpPr>
            <a:spLocks noGrp="1" noRot="1" noChangeAspect="1" noChangeArrowheads="1" noTextEdit="1"/>
          </p:cNvSpPr>
          <p:nvPr>
            <p:ph type="sldImg"/>
          </p:nvPr>
        </p:nvSpPr>
        <p:spPr>
          <a:ln/>
        </p:spPr>
      </p:sp>
      <p:sp>
        <p:nvSpPr>
          <p:cNvPr id="514051" name="Rectangle 3"/>
          <p:cNvSpPr>
            <a:spLocks noGrp="1" noChangeArrowheads="1"/>
          </p:cNvSpPr>
          <p:nvPr>
            <p:ph type="body" idx="1"/>
          </p:nvPr>
        </p:nvSpPr>
        <p:spPr>
          <a:xfrm>
            <a:off x="686099" y="4343704"/>
            <a:ext cx="5485805" cy="4113892"/>
          </a:xfrm>
        </p:spPr>
        <p:txBody>
          <a:bodyPr/>
          <a:lstStyle/>
          <a:p>
            <a:r>
              <a:rPr lang="en-US" b="1" dirty="0"/>
              <a:t>The </a:t>
            </a:r>
            <a:r>
              <a:rPr lang="en-US" b="1" dirty="0">
                <a:latin typeface="Courier New" pitchFamily="49" charset="0"/>
              </a:rPr>
              <a:t>BETWEEN</a:t>
            </a:r>
            <a:r>
              <a:rPr lang="en-US" b="1" dirty="0"/>
              <a:t> Condition</a:t>
            </a:r>
          </a:p>
          <a:p>
            <a:pPr lvl="1"/>
            <a:r>
              <a:rPr lang="en-US" dirty="0"/>
              <a:t>You can display rows based on a range of values using the </a:t>
            </a:r>
            <a:r>
              <a:rPr lang="en-US" dirty="0">
                <a:solidFill>
                  <a:srgbClr val="FC0128"/>
                </a:solidFill>
                <a:latin typeface="Courier New" pitchFamily="49" charset="0"/>
              </a:rPr>
              <a:t>BETWEEN</a:t>
            </a:r>
            <a:r>
              <a:rPr lang="en-US" dirty="0">
                <a:solidFill>
                  <a:srgbClr val="FC0128"/>
                </a:solidFill>
              </a:rPr>
              <a:t> range condition</a:t>
            </a:r>
            <a:r>
              <a:rPr lang="en-US" dirty="0"/>
              <a:t>. The range that you specify contains a lower limit and an upper limit.</a:t>
            </a:r>
          </a:p>
          <a:p>
            <a:pPr lvl="1">
              <a:lnSpc>
                <a:spcPct val="95000"/>
              </a:lnSpc>
              <a:spcBef>
                <a:spcPct val="35000"/>
              </a:spcBef>
            </a:pPr>
            <a:r>
              <a:rPr lang="en-US" dirty="0"/>
              <a:t>The </a:t>
            </a:r>
            <a:r>
              <a:rPr lang="en-US" dirty="0">
                <a:latin typeface="Courier New" pitchFamily="49" charset="0"/>
              </a:rPr>
              <a:t>SELECT</a:t>
            </a:r>
            <a:r>
              <a:rPr lang="en-US" dirty="0"/>
              <a:t> statement on the slide returns rows from the </a:t>
            </a:r>
            <a:r>
              <a:rPr lang="en-US" dirty="0" smtClean="0">
                <a:latin typeface="Courier New" pitchFamily="49" charset="0"/>
              </a:rPr>
              <a:t>Employees</a:t>
            </a:r>
            <a:r>
              <a:rPr lang="en-US" dirty="0" smtClean="0"/>
              <a:t> </a:t>
            </a:r>
            <a:r>
              <a:rPr lang="en-US" dirty="0"/>
              <a:t>table for any employee whose base rate is between 40 and 50.</a:t>
            </a:r>
            <a:endParaRPr lang="en-US" sz="2400" b="1" dirty="0">
              <a:effectLst>
                <a:outerShdw blurRad="38100" dist="38100" dir="2700000" algn="tl">
                  <a:srgbClr val="C0C0C0"/>
                </a:outerShdw>
              </a:effectLst>
            </a:endParaRPr>
          </a:p>
          <a:p>
            <a:pPr lvl="1"/>
            <a:r>
              <a:rPr lang="en-US" dirty="0"/>
              <a:t>Values specified with the </a:t>
            </a:r>
            <a:r>
              <a:rPr lang="en-US" dirty="0">
                <a:latin typeface="Courier New" pitchFamily="49" charset="0"/>
              </a:rPr>
              <a:t>BETWEEN</a:t>
            </a:r>
            <a:r>
              <a:rPr lang="en-US" dirty="0"/>
              <a:t> condition are inclusive. You must specify the lower limit first.</a:t>
            </a:r>
          </a:p>
          <a:p>
            <a:endParaRPr lang="en-US" b="1" dirty="0"/>
          </a:p>
          <a:p>
            <a:r>
              <a:rPr lang="en-US" b="1" dirty="0"/>
              <a:t>The </a:t>
            </a:r>
            <a:r>
              <a:rPr lang="en-US" b="1" dirty="0">
                <a:latin typeface="Courier New" pitchFamily="49" charset="0"/>
              </a:rPr>
              <a:t>IN</a:t>
            </a:r>
            <a:r>
              <a:rPr lang="en-US" b="1" dirty="0"/>
              <a:t> Condition</a:t>
            </a:r>
          </a:p>
          <a:p>
            <a:pPr lvl="1"/>
            <a:r>
              <a:rPr lang="en-US" dirty="0"/>
              <a:t>To test for values in a specified set of values, use the </a:t>
            </a:r>
            <a:r>
              <a:rPr lang="en-US" dirty="0">
                <a:solidFill>
                  <a:srgbClr val="FC0128"/>
                </a:solidFill>
                <a:latin typeface="Courier New" pitchFamily="49" charset="0"/>
              </a:rPr>
              <a:t>IN</a:t>
            </a:r>
            <a:r>
              <a:rPr lang="en-US" dirty="0">
                <a:solidFill>
                  <a:srgbClr val="FC0128"/>
                </a:solidFill>
              </a:rPr>
              <a:t> condition</a:t>
            </a:r>
            <a:r>
              <a:rPr lang="en-US" dirty="0"/>
              <a:t>. The </a:t>
            </a:r>
            <a:r>
              <a:rPr lang="en-US" dirty="0">
                <a:latin typeface="Courier New" pitchFamily="49" charset="0"/>
              </a:rPr>
              <a:t>IN</a:t>
            </a:r>
            <a:r>
              <a:rPr lang="en-US" dirty="0"/>
              <a:t> condition is also known as the </a:t>
            </a:r>
            <a:r>
              <a:rPr lang="en-US" i="1" dirty="0"/>
              <a:t>membership condition</a:t>
            </a:r>
            <a:r>
              <a:rPr lang="en-US" dirty="0"/>
              <a:t>.</a:t>
            </a:r>
          </a:p>
          <a:p>
            <a:pPr lvl="1"/>
            <a:endParaRPr lang="en-US" dirty="0"/>
          </a:p>
          <a:p>
            <a:r>
              <a:rPr lang="en-US" b="1" dirty="0"/>
              <a:t>The </a:t>
            </a:r>
            <a:r>
              <a:rPr lang="en-US" b="1" dirty="0">
                <a:latin typeface="Courier New" pitchFamily="49" charset="0"/>
              </a:rPr>
              <a:t>LIKE</a:t>
            </a:r>
            <a:r>
              <a:rPr lang="en-US" b="1" dirty="0"/>
              <a:t> Condition</a:t>
            </a:r>
          </a:p>
          <a:p>
            <a:pPr lvl="1"/>
            <a:r>
              <a:rPr lang="en-US" dirty="0"/>
              <a:t>You may not always know the exact value to search for. You can select rows that match a character pattern by using the </a:t>
            </a:r>
            <a:r>
              <a:rPr lang="en-US" dirty="0">
                <a:solidFill>
                  <a:srgbClr val="FC0128"/>
                </a:solidFill>
                <a:latin typeface="Courier New" pitchFamily="49" charset="0"/>
              </a:rPr>
              <a:t>LIKE</a:t>
            </a:r>
            <a:r>
              <a:rPr lang="en-US" dirty="0">
                <a:solidFill>
                  <a:srgbClr val="FC0128"/>
                </a:solidFill>
              </a:rPr>
              <a:t> condition</a:t>
            </a:r>
            <a:r>
              <a:rPr lang="en-US" dirty="0"/>
              <a:t>. The character pattern-matching operation is referred to as a </a:t>
            </a:r>
            <a:r>
              <a:rPr lang="en-US" i="1" dirty="0">
                <a:solidFill>
                  <a:srgbClr val="FC0128"/>
                </a:solidFill>
              </a:rPr>
              <a:t>wildcard </a:t>
            </a:r>
            <a:r>
              <a:rPr lang="en-US" dirty="0">
                <a:solidFill>
                  <a:srgbClr val="FC0128"/>
                </a:solidFill>
              </a:rPr>
              <a:t>search</a:t>
            </a:r>
            <a:r>
              <a:rPr lang="en-US" dirty="0"/>
              <a:t>. Two symbols can be used to construct the search string. </a:t>
            </a:r>
          </a:p>
          <a:p>
            <a:r>
              <a:rPr lang="en-US" dirty="0"/>
              <a:t>	Search conditions can contain either literal characters or numbers:</a:t>
            </a:r>
          </a:p>
          <a:p>
            <a:pPr lvl="1"/>
            <a:r>
              <a:rPr lang="en-US" dirty="0">
                <a:latin typeface="Courier New" pitchFamily="49" charset="0"/>
              </a:rPr>
              <a:t>		%</a:t>
            </a:r>
            <a:r>
              <a:rPr lang="en-US" dirty="0"/>
              <a:t> denotes zero or many characters.</a:t>
            </a:r>
          </a:p>
          <a:p>
            <a:pPr lvl="1"/>
            <a:r>
              <a:rPr lang="en-US" dirty="0">
                <a:latin typeface="Courier New" pitchFamily="49" charset="0"/>
              </a:rPr>
              <a:t>		_</a:t>
            </a:r>
            <a:r>
              <a:rPr lang="en-US" dirty="0"/>
              <a:t> denotes one character.</a:t>
            </a:r>
          </a:p>
          <a:p>
            <a:pPr lvl="1"/>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r>
              <a:rPr lang="en-US" dirty="0"/>
              <a:t>07/16/96</a:t>
            </a:r>
          </a:p>
        </p:txBody>
      </p:sp>
      <p:sp>
        <p:nvSpPr>
          <p:cNvPr id="6" name="Rectangle 6"/>
          <p:cNvSpPr>
            <a:spLocks noGrp="1" noChangeArrowheads="1"/>
          </p:cNvSpPr>
          <p:nvPr>
            <p:ph type="ftr" sz="quarter" idx="4"/>
          </p:nvPr>
        </p:nvSpPr>
        <p:spPr>
          <a:ln/>
        </p:spPr>
        <p:txBody>
          <a:bodyPr/>
          <a:lstStyle/>
          <a:p>
            <a:r>
              <a:rPr lang="en-US" dirty="0"/>
              <a:t>(c) 2006 National Academy for Software Development - http://academy.devbg.org*</a:t>
            </a:r>
          </a:p>
        </p:txBody>
      </p:sp>
      <p:sp>
        <p:nvSpPr>
          <p:cNvPr id="7" name="Rectangle 7"/>
          <p:cNvSpPr>
            <a:spLocks noGrp="1" noChangeArrowheads="1"/>
          </p:cNvSpPr>
          <p:nvPr>
            <p:ph type="sldNum" sz="quarter" idx="5"/>
          </p:nvPr>
        </p:nvSpPr>
        <p:spPr>
          <a:ln/>
        </p:spPr>
        <p:txBody>
          <a:bodyPr/>
          <a:lstStyle/>
          <a:p>
            <a:fld id="{4B7AFB3F-D2CA-4272-B746-6EDC57B45790}" type="slidenum">
              <a:rPr lang="en-US"/>
              <a:pPr/>
              <a:t>65</a:t>
            </a:fld>
            <a:r>
              <a:rPr lang="en-US" dirty="0"/>
              <a:t>##</a:t>
            </a:r>
          </a:p>
        </p:txBody>
      </p:sp>
      <p:sp>
        <p:nvSpPr>
          <p:cNvPr id="1199106" name="Rectangle 2"/>
          <p:cNvSpPr>
            <a:spLocks noGrp="1" noRot="1" noChangeAspect="1" noChangeArrowheads="1" noTextEdit="1"/>
          </p:cNvSpPr>
          <p:nvPr>
            <p:ph type="sldImg"/>
          </p:nvPr>
        </p:nvSpPr>
        <p:spPr>
          <a:ln/>
        </p:spPr>
      </p:sp>
      <p:sp>
        <p:nvSpPr>
          <p:cNvPr id="1199107" name="Rectangle 3"/>
          <p:cNvSpPr>
            <a:spLocks noGrp="1" noChangeArrowheads="1"/>
          </p:cNvSpPr>
          <p:nvPr>
            <p:ph type="body" idx="1"/>
          </p:nvPr>
        </p:nvSpPr>
        <p:spPr>
          <a:xfrm>
            <a:off x="685494" y="4342938"/>
            <a:ext cx="5487013" cy="4114588"/>
          </a:xfrm>
        </p:spPr>
        <p:txBody>
          <a:bodyPr/>
          <a:lstStyle/>
          <a:p>
            <a:r>
              <a:rPr lang="en-US" b="1"/>
              <a:t>Checking for NULL</a:t>
            </a:r>
          </a:p>
          <a:p>
            <a:r>
              <a:rPr lang="en-US"/>
              <a:t>	Comparing NULL with any other value is always false!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B25C9ABB-134A-4402-A444-C3836DC667CE}" type="slidenum">
              <a:rPr lang="en-US"/>
              <a:pPr/>
              <a:t>66</a:t>
            </a:fld>
            <a:r>
              <a:rPr lang="en-US" dirty="0"/>
              <a:t>##</a:t>
            </a:r>
            <a:endParaRPr lang="en-US" sz="1100" dirty="0"/>
          </a:p>
        </p:txBody>
      </p:sp>
      <p:sp>
        <p:nvSpPr>
          <p:cNvPr id="516098" name="Rectangle 2"/>
          <p:cNvSpPr>
            <a:spLocks noGrp="1" noRot="1" noChangeAspect="1" noChangeArrowheads="1" noTextEdit="1"/>
          </p:cNvSpPr>
          <p:nvPr>
            <p:ph type="sldImg"/>
          </p:nvPr>
        </p:nvSpPr>
        <p:spPr>
          <a:ln/>
        </p:spPr>
      </p:sp>
      <p:sp>
        <p:nvSpPr>
          <p:cNvPr id="516099" name="Rectangle 3"/>
          <p:cNvSpPr>
            <a:spLocks noGrp="1" noChangeArrowheads="1"/>
          </p:cNvSpPr>
          <p:nvPr>
            <p:ph type="body" idx="1"/>
          </p:nvPr>
        </p:nvSpPr>
        <p:spPr>
          <a:xfrm>
            <a:off x="686099" y="4343704"/>
            <a:ext cx="5485805" cy="4113892"/>
          </a:xfrm>
        </p:spPr>
        <p:txBody>
          <a:bodyPr/>
          <a:lstStyle/>
          <a:p>
            <a:r>
              <a:rPr lang="en-US" b="1"/>
              <a:t>Logical Conditions</a:t>
            </a:r>
          </a:p>
          <a:p>
            <a:pPr lvl="1"/>
            <a:r>
              <a:rPr lang="en-US"/>
              <a:t>A </a:t>
            </a:r>
            <a:r>
              <a:rPr lang="en-US">
                <a:solidFill>
                  <a:srgbClr val="FC0128"/>
                </a:solidFill>
              </a:rPr>
              <a:t>logical condition</a:t>
            </a:r>
            <a:r>
              <a:rPr lang="en-US"/>
              <a:t> combines the result of two component conditions to produce a single result based on them or inverts the result of a single condition. A row is returned only if the overall result of the condition is true. Three logical operators are available in SQL:</a:t>
            </a:r>
          </a:p>
          <a:p>
            <a:pPr lvl="2"/>
            <a:r>
              <a:rPr lang="en-US">
                <a:latin typeface="Courier New" pitchFamily="49" charset="0"/>
              </a:rPr>
              <a:t>AND</a:t>
            </a:r>
          </a:p>
          <a:p>
            <a:pPr lvl="2"/>
            <a:r>
              <a:rPr lang="en-US">
                <a:latin typeface="Courier New" pitchFamily="49" charset="0"/>
              </a:rPr>
              <a:t>OR</a:t>
            </a:r>
          </a:p>
          <a:p>
            <a:pPr lvl="2"/>
            <a:r>
              <a:rPr lang="en-US">
                <a:latin typeface="Courier New" pitchFamily="49" charset="0"/>
              </a:rPr>
              <a:t>NOT</a:t>
            </a:r>
          </a:p>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5AD25F89-D88C-455F-8A69-83D987A61408}" type="slidenum">
              <a:rPr lang="en-US"/>
              <a:pPr/>
              <a:t>67</a:t>
            </a:fld>
            <a:r>
              <a:rPr lang="en-US" dirty="0"/>
              <a:t>##</a:t>
            </a:r>
            <a:endParaRPr lang="en-US" sz="1100" dirty="0"/>
          </a:p>
        </p:txBody>
      </p:sp>
      <p:sp>
        <p:nvSpPr>
          <p:cNvPr id="518146" name="Rectangle 2"/>
          <p:cNvSpPr>
            <a:spLocks noGrp="1" noRot="1" noChangeAspect="1" noChangeArrowheads="1" noTextEdit="1"/>
          </p:cNvSpPr>
          <p:nvPr>
            <p:ph type="sldImg"/>
          </p:nvPr>
        </p:nvSpPr>
        <p:spPr>
          <a:ln/>
        </p:spPr>
      </p:sp>
      <p:sp>
        <p:nvSpPr>
          <p:cNvPr id="518147" name="Rectangle 3"/>
          <p:cNvSpPr>
            <a:spLocks noGrp="1" noChangeArrowheads="1"/>
          </p:cNvSpPr>
          <p:nvPr>
            <p:ph type="body" idx="1"/>
          </p:nvPr>
        </p:nvSpPr>
        <p:spPr>
          <a:xfrm>
            <a:off x="686099" y="4343704"/>
            <a:ext cx="5485805" cy="4113892"/>
          </a:xfrm>
        </p:spPr>
        <p:txBody>
          <a:bodyPr/>
          <a:lstStyle/>
          <a:p>
            <a:r>
              <a:rPr lang="en-US" b="1"/>
              <a:t>The </a:t>
            </a:r>
            <a:r>
              <a:rPr lang="en-US" b="1">
                <a:latin typeface="Courier New" pitchFamily="49" charset="0"/>
              </a:rPr>
              <a:t>ORDER BY</a:t>
            </a:r>
            <a:r>
              <a:rPr lang="en-US" b="1"/>
              <a:t> Clause</a:t>
            </a:r>
          </a:p>
          <a:p>
            <a:pPr lvl="1"/>
            <a:r>
              <a:rPr lang="en-US"/>
              <a:t>The </a:t>
            </a:r>
            <a:r>
              <a:rPr lang="en-US">
                <a:solidFill>
                  <a:srgbClr val="FC0128"/>
                </a:solidFill>
              </a:rPr>
              <a:t>order of rows</a:t>
            </a:r>
            <a:r>
              <a:rPr lang="en-US"/>
              <a:t> returned in a query result is undefined. The </a:t>
            </a:r>
            <a:r>
              <a:rPr lang="en-US">
                <a:solidFill>
                  <a:srgbClr val="FC0128"/>
                </a:solidFill>
                <a:latin typeface="Courier New" pitchFamily="49" charset="0"/>
              </a:rPr>
              <a:t>ORDER BY</a:t>
            </a:r>
            <a:r>
              <a:rPr lang="en-US">
                <a:solidFill>
                  <a:srgbClr val="FC0128"/>
                </a:solidFill>
              </a:rPr>
              <a:t> clause</a:t>
            </a:r>
            <a:r>
              <a:rPr lang="en-US"/>
              <a:t> can be used to sort the rows. If you use the </a:t>
            </a:r>
            <a:r>
              <a:rPr lang="en-US">
                <a:latin typeface="Courier New" pitchFamily="49" charset="0"/>
              </a:rPr>
              <a:t>ORDER BY</a:t>
            </a:r>
            <a:r>
              <a:rPr lang="en-US"/>
              <a:t> clause, it must be the last clause of the SQL statement. You can specify an expression, or an alias, or column position as the sort condition. </a:t>
            </a:r>
          </a:p>
          <a:p>
            <a:pPr lvl="1"/>
            <a:endParaRPr lang="en-US">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82BD6745-D2F2-4811-94BF-C86938ADF9BE}" type="slidenum">
              <a:rPr lang="en-US"/>
              <a:pPr/>
              <a:t>43</a:t>
            </a:fld>
            <a:r>
              <a:rPr lang="en-US" dirty="0"/>
              <a:t>##</a:t>
            </a:r>
            <a:endParaRPr lang="en-US" sz="1100" dirty="0"/>
          </a:p>
        </p:txBody>
      </p:sp>
      <p:sp>
        <p:nvSpPr>
          <p:cNvPr id="478210" name="Rectangle 2"/>
          <p:cNvSpPr>
            <a:spLocks noGrp="1" noRot="1" noChangeAspect="1" noChangeArrowheads="1" noTextEdit="1"/>
          </p:cNvSpPr>
          <p:nvPr>
            <p:ph type="sldImg"/>
          </p:nvPr>
        </p:nvSpPr>
        <p:spPr>
          <a:ln/>
        </p:spPr>
      </p:sp>
      <p:sp>
        <p:nvSpPr>
          <p:cNvPr id="478211" name="Rectangle 3"/>
          <p:cNvSpPr>
            <a:spLocks noGrp="1" noChangeArrowheads="1"/>
          </p:cNvSpPr>
          <p:nvPr>
            <p:ph type="body" idx="1"/>
          </p:nvPr>
        </p:nvSpPr>
        <p:spPr>
          <a:xfrm>
            <a:off x="686099" y="4343704"/>
            <a:ext cx="5485805" cy="4113892"/>
          </a:xfrm>
        </p:spPr>
        <p:txBody>
          <a:bodyPr/>
          <a:lstStyle/>
          <a:p>
            <a:endParaRPr lang="bg-BG"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8E92CD7-3A53-49A7-A6DD-9E3A99F23A85}" type="slidenum">
              <a:rPr lang="en-US"/>
              <a:pPr/>
              <a:t>68</a:t>
            </a:fld>
            <a:r>
              <a:rPr lang="en-US" dirty="0"/>
              <a:t>##</a:t>
            </a:r>
            <a:endParaRPr lang="en-US" sz="1100" dirty="0"/>
          </a:p>
        </p:txBody>
      </p:sp>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xfrm>
            <a:off x="686099" y="4343704"/>
            <a:ext cx="5485805" cy="4113892"/>
          </a:xfrm>
        </p:spPr>
        <p:txBody>
          <a:bodyPr/>
          <a:lstStyle/>
          <a:p>
            <a:endParaRPr lang="bg-BG"/>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5C4BA63B-286B-46C9-B52C-1B6101BC0A03}" type="slidenum">
              <a:rPr lang="en-US"/>
              <a:pPr/>
              <a:t>69</a:t>
            </a:fld>
            <a:r>
              <a:rPr lang="en-US" dirty="0"/>
              <a:t>##</a:t>
            </a:r>
            <a:endParaRPr lang="en-US" sz="1100" dirty="0"/>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a:xfrm>
            <a:off x="686099" y="4343704"/>
            <a:ext cx="5485805" cy="4113892"/>
          </a:xfrm>
        </p:spPr>
        <p:txBody>
          <a:bodyPr/>
          <a:lstStyle/>
          <a:p>
            <a:r>
              <a:rPr lang="en-US" b="1" dirty="0"/>
              <a:t>Data from Multiple Tables</a:t>
            </a:r>
          </a:p>
          <a:p>
            <a:pPr lvl="1"/>
            <a:r>
              <a:rPr lang="en-US" dirty="0"/>
              <a:t>Sometimes you need to use </a:t>
            </a:r>
            <a:r>
              <a:rPr lang="en-US" dirty="0">
                <a:solidFill>
                  <a:srgbClr val="FC0128"/>
                </a:solidFill>
              </a:rPr>
              <a:t>data from more than one table</a:t>
            </a:r>
            <a:r>
              <a:rPr lang="en-US" dirty="0"/>
              <a:t>. In the slide example, the report displays data from two separate tables.</a:t>
            </a:r>
          </a:p>
          <a:p>
            <a:pPr lvl="1"/>
            <a:r>
              <a:rPr lang="en-US" dirty="0"/>
              <a:t>To produce the report, you need to link (</a:t>
            </a:r>
            <a:r>
              <a:rPr lang="en-US" b="1" dirty="0"/>
              <a:t>join</a:t>
            </a:r>
            <a:r>
              <a:rPr lang="en-US" dirty="0"/>
              <a:t>) the </a:t>
            </a:r>
            <a:r>
              <a:rPr lang="en-US" dirty="0" smtClean="0">
                <a:latin typeface="Courier New" pitchFamily="49" charset="0"/>
              </a:rPr>
              <a:t>Employees</a:t>
            </a:r>
            <a:r>
              <a:rPr lang="en-US" dirty="0" smtClean="0"/>
              <a:t> </a:t>
            </a:r>
            <a:r>
              <a:rPr lang="en-US" dirty="0"/>
              <a:t>and </a:t>
            </a:r>
            <a:r>
              <a:rPr lang="en-US" dirty="0" smtClean="0">
                <a:latin typeface="Courier New" pitchFamily="49" charset="0"/>
              </a:rPr>
              <a:t>Departments</a:t>
            </a:r>
            <a:r>
              <a:rPr lang="en-US" dirty="0" smtClean="0"/>
              <a:t> </a:t>
            </a:r>
            <a:r>
              <a:rPr lang="en-US" dirty="0"/>
              <a:t>tables and access data from both of them.</a:t>
            </a:r>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609DC064-E946-4394-A38B-3AD43C9C7D2D}" type="slidenum">
              <a:rPr lang="en-US"/>
              <a:pPr/>
              <a:t>72</a:t>
            </a:fld>
            <a:r>
              <a:rPr lang="en-US" dirty="0"/>
              <a:t>##</a:t>
            </a:r>
            <a:endParaRPr lang="en-US" sz="1100" dirty="0"/>
          </a:p>
        </p:txBody>
      </p:sp>
      <p:sp>
        <p:nvSpPr>
          <p:cNvPr id="526338" name="Rectangle 2"/>
          <p:cNvSpPr>
            <a:spLocks noGrp="1" noRot="1" noChangeAspect="1" noChangeArrowheads="1" noTextEdit="1"/>
          </p:cNvSpPr>
          <p:nvPr>
            <p:ph type="sldImg"/>
          </p:nvPr>
        </p:nvSpPr>
        <p:spPr>
          <a:ln/>
        </p:spPr>
      </p:sp>
      <p:sp>
        <p:nvSpPr>
          <p:cNvPr id="526339" name="Rectangle 3"/>
          <p:cNvSpPr>
            <a:spLocks noGrp="1" noChangeArrowheads="1"/>
          </p:cNvSpPr>
          <p:nvPr>
            <p:ph type="body" idx="1"/>
          </p:nvPr>
        </p:nvSpPr>
        <p:spPr>
          <a:xfrm>
            <a:off x="686099" y="4343704"/>
            <a:ext cx="5485805" cy="4113892"/>
          </a:xfrm>
        </p:spPr>
        <p:txBody>
          <a:bodyPr/>
          <a:lstStyle/>
          <a:p>
            <a:pPr lvl="1">
              <a:lnSpc>
                <a:spcPct val="65000"/>
              </a:lnSpc>
              <a:spcBef>
                <a:spcPct val="35000"/>
              </a:spcBef>
            </a:pPr>
            <a:r>
              <a:rPr lang="en-US" sz="2300" dirty="0"/>
              <a:t>These are SQL99 compliant joins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29AE05A0-9C6D-4E8B-B462-CE12EEF9605C}" type="slidenum">
              <a:rPr lang="en-US"/>
              <a:pPr/>
              <a:t>73</a:t>
            </a:fld>
            <a:r>
              <a:rPr lang="en-US" dirty="0"/>
              <a:t>##</a:t>
            </a:r>
            <a:endParaRPr lang="en-US" sz="1100" dirty="0"/>
          </a:p>
        </p:txBody>
      </p:sp>
      <p:sp>
        <p:nvSpPr>
          <p:cNvPr id="528386" name="Rectangle 2"/>
          <p:cNvSpPr>
            <a:spLocks noGrp="1" noRot="1" noChangeAspect="1" noChangeArrowheads="1" noTextEdit="1"/>
          </p:cNvSpPr>
          <p:nvPr>
            <p:ph type="sldImg"/>
          </p:nvPr>
        </p:nvSpPr>
        <p:spPr>
          <a:ln/>
        </p:spPr>
      </p:sp>
      <p:sp>
        <p:nvSpPr>
          <p:cNvPr id="528387" name="Rectangle 3"/>
          <p:cNvSpPr>
            <a:spLocks noGrp="1" noChangeArrowheads="1"/>
          </p:cNvSpPr>
          <p:nvPr>
            <p:ph type="body" idx="1"/>
          </p:nvPr>
        </p:nvSpPr>
        <p:spPr>
          <a:xfrm>
            <a:off x="686099" y="4343704"/>
            <a:ext cx="5485805" cy="4113892"/>
          </a:xfrm>
        </p:spPr>
        <p:txBody>
          <a:bodyPr/>
          <a:lstStyle/>
          <a:p>
            <a:r>
              <a:rPr lang="en-US" b="1" dirty="0"/>
              <a:t>The </a:t>
            </a:r>
            <a:r>
              <a:rPr lang="en-US" b="1" dirty="0">
                <a:latin typeface="Courier New" pitchFamily="49" charset="0"/>
              </a:rPr>
              <a:t>ON</a:t>
            </a:r>
            <a:r>
              <a:rPr lang="en-US" b="1" dirty="0"/>
              <a:t> Condition</a:t>
            </a:r>
            <a:r>
              <a:rPr lang="en-US" dirty="0"/>
              <a:t> </a:t>
            </a:r>
          </a:p>
          <a:p>
            <a:pPr lvl="1"/>
            <a:endParaRPr lang="en-US" dirty="0"/>
          </a:p>
          <a:p>
            <a:pPr lvl="1"/>
            <a:r>
              <a:rPr lang="en-US" dirty="0"/>
              <a:t>Use the </a:t>
            </a:r>
            <a:r>
              <a:rPr lang="en-US" dirty="0">
                <a:solidFill>
                  <a:srgbClr val="FC0128"/>
                </a:solidFill>
                <a:latin typeface="Courier New" pitchFamily="49" charset="0"/>
              </a:rPr>
              <a:t>ON</a:t>
            </a:r>
            <a:r>
              <a:rPr lang="en-US" dirty="0">
                <a:solidFill>
                  <a:srgbClr val="FC0128"/>
                </a:solidFill>
              </a:rPr>
              <a:t> clause</a:t>
            </a:r>
            <a:r>
              <a:rPr lang="en-US" dirty="0"/>
              <a:t> to specify a join condition. This lets you specify join conditions separate from any search or filter conditions in the </a:t>
            </a:r>
            <a:r>
              <a:rPr lang="en-US" dirty="0">
                <a:latin typeface="Courier New" pitchFamily="49" charset="0"/>
              </a:rPr>
              <a:t>WHERE</a:t>
            </a:r>
            <a:r>
              <a:rPr lang="en-US" dirty="0"/>
              <a:t> clause.</a:t>
            </a:r>
          </a:p>
          <a:p>
            <a:pPr lvl="1"/>
            <a:endParaRPr lang="en-US" dirty="0"/>
          </a:p>
          <a:p>
            <a:pPr lvl="1"/>
            <a:r>
              <a:rPr lang="en-US" dirty="0"/>
              <a:t>The </a:t>
            </a:r>
            <a:r>
              <a:rPr lang="en-US" dirty="0">
                <a:solidFill>
                  <a:srgbClr val="FC0128"/>
                </a:solidFill>
                <a:latin typeface="Courier New" pitchFamily="49" charset="0"/>
              </a:rPr>
              <a:t>ON</a:t>
            </a:r>
            <a:r>
              <a:rPr lang="en-US" dirty="0">
                <a:solidFill>
                  <a:srgbClr val="FC0128"/>
                </a:solidFill>
              </a:rPr>
              <a:t> clause</a:t>
            </a:r>
            <a:r>
              <a:rPr lang="en-US" dirty="0"/>
              <a:t> can also be used as follows to join columns that have different names:</a:t>
            </a:r>
          </a:p>
          <a:p>
            <a:pPr lvl="1"/>
            <a:endParaRPr lang="en-US" sz="500" dirty="0"/>
          </a:p>
          <a:p>
            <a:pPr lvl="1">
              <a:spcBef>
                <a:spcPct val="0"/>
              </a:spcBef>
            </a:pPr>
            <a:r>
              <a:rPr lang="en-US" dirty="0">
                <a:latin typeface="Courier New" pitchFamily="49" charset="0"/>
              </a:rPr>
              <a:t>   SELECT </a:t>
            </a:r>
            <a:r>
              <a:rPr lang="en-US" dirty="0" err="1">
                <a:latin typeface="Courier New" pitchFamily="49" charset="0"/>
              </a:rPr>
              <a:t>e.LastName</a:t>
            </a:r>
            <a:r>
              <a:rPr lang="en-US" dirty="0">
                <a:latin typeface="Courier New" pitchFamily="49" charset="0"/>
              </a:rPr>
              <a:t> </a:t>
            </a:r>
            <a:r>
              <a:rPr lang="en-US" dirty="0" err="1">
                <a:latin typeface="Courier New" pitchFamily="49" charset="0"/>
              </a:rPr>
              <a:t>emp</a:t>
            </a:r>
            <a:r>
              <a:rPr lang="en-US" dirty="0">
                <a:latin typeface="Courier New" pitchFamily="49" charset="0"/>
              </a:rPr>
              <a:t>, </a:t>
            </a:r>
            <a:r>
              <a:rPr lang="en-US" dirty="0" err="1">
                <a:latin typeface="Courier New" pitchFamily="49" charset="0"/>
              </a:rPr>
              <a:t>m.LastName</a:t>
            </a:r>
            <a:r>
              <a:rPr lang="en-US" dirty="0">
                <a:latin typeface="Courier New" pitchFamily="49" charset="0"/>
              </a:rPr>
              <a:t> mgr</a:t>
            </a:r>
          </a:p>
          <a:p>
            <a:pPr lvl="1">
              <a:spcBef>
                <a:spcPct val="0"/>
              </a:spcBef>
            </a:pPr>
            <a:r>
              <a:rPr lang="en-US" dirty="0">
                <a:latin typeface="Courier New" pitchFamily="49" charset="0"/>
              </a:rPr>
              <a:t>   FROM   employee e JOIN employee m</a:t>
            </a:r>
          </a:p>
          <a:p>
            <a:pPr lvl="1">
              <a:spcBef>
                <a:spcPct val="0"/>
              </a:spcBef>
            </a:pPr>
            <a:r>
              <a:rPr lang="en-US" dirty="0">
                <a:latin typeface="Courier New" pitchFamily="49" charset="0"/>
              </a:rPr>
              <a:t>   ON     (</a:t>
            </a:r>
            <a:r>
              <a:rPr lang="en-US" dirty="0" err="1">
                <a:latin typeface="Courier New" pitchFamily="49" charset="0"/>
              </a:rPr>
              <a:t>e.ManagerID</a:t>
            </a:r>
            <a:r>
              <a:rPr lang="en-US" dirty="0">
                <a:latin typeface="Courier New" pitchFamily="49" charset="0"/>
              </a:rPr>
              <a:t> = </a:t>
            </a:r>
            <a:r>
              <a:rPr lang="en-US" dirty="0" err="1">
                <a:latin typeface="Courier New" pitchFamily="49" charset="0"/>
              </a:rPr>
              <a:t>m.EmployeeID</a:t>
            </a:r>
            <a:r>
              <a:rPr lang="en-US" dirty="0">
                <a:latin typeface="Courier New" pitchFamily="49" charset="0"/>
              </a:rPr>
              <a:t>);</a:t>
            </a:r>
          </a:p>
          <a:p>
            <a:pPr lvl="1">
              <a:spcBef>
                <a:spcPct val="0"/>
              </a:spcBef>
            </a:pPr>
            <a:endParaRPr lang="en-US" dirty="0">
              <a:latin typeface="Courier New" pitchFamily="49" charset="0"/>
            </a:endParaRPr>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4B9CEAB4-A9FB-4753-BA40-6F58C2A73A33}" type="slidenum">
              <a:rPr lang="en-US"/>
              <a:pPr/>
              <a:t>74</a:t>
            </a:fld>
            <a:r>
              <a:rPr lang="en-US" dirty="0"/>
              <a:t>##</a:t>
            </a:r>
            <a:endParaRPr lang="en-US" sz="1100" dirty="0"/>
          </a:p>
        </p:txBody>
      </p:sp>
      <p:sp>
        <p:nvSpPr>
          <p:cNvPr id="530434" name="Rectangle 2"/>
          <p:cNvSpPr>
            <a:spLocks noGrp="1" noRot="1" noChangeAspect="1" noChangeArrowheads="1" noTextEdit="1"/>
          </p:cNvSpPr>
          <p:nvPr>
            <p:ph type="sldImg"/>
          </p:nvPr>
        </p:nvSpPr>
        <p:spPr>
          <a:ln/>
        </p:spPr>
      </p:sp>
      <p:sp>
        <p:nvSpPr>
          <p:cNvPr id="530435" name="Rectangle 3"/>
          <p:cNvSpPr>
            <a:spLocks noGrp="1" noChangeArrowheads="1"/>
          </p:cNvSpPr>
          <p:nvPr>
            <p:ph type="body" idx="1"/>
          </p:nvPr>
        </p:nvSpPr>
        <p:spPr>
          <a:xfrm>
            <a:off x="686099" y="4343704"/>
            <a:ext cx="5485805" cy="4113892"/>
          </a:xfrm>
        </p:spPr>
        <p:txBody>
          <a:bodyPr/>
          <a:lstStyle/>
          <a:p>
            <a:r>
              <a:rPr lang="en-US" b="1" dirty="0"/>
              <a:t>The </a:t>
            </a:r>
            <a:r>
              <a:rPr lang="en-US" b="1" dirty="0">
                <a:latin typeface="Courier New" pitchFamily="49" charset="0"/>
              </a:rPr>
              <a:t>ON</a:t>
            </a:r>
            <a:r>
              <a:rPr lang="en-US" b="1" dirty="0"/>
              <a:t> Condition</a:t>
            </a:r>
            <a:r>
              <a:rPr lang="en-US" dirty="0"/>
              <a:t> </a:t>
            </a:r>
          </a:p>
          <a:p>
            <a:pPr lvl="1"/>
            <a:endParaRPr lang="en-US" dirty="0"/>
          </a:p>
          <a:p>
            <a:pPr lvl="1"/>
            <a:r>
              <a:rPr lang="en-US" dirty="0"/>
              <a:t>Use the </a:t>
            </a:r>
            <a:r>
              <a:rPr lang="en-US" dirty="0">
                <a:solidFill>
                  <a:srgbClr val="FC0128"/>
                </a:solidFill>
                <a:latin typeface="Courier New" pitchFamily="49" charset="0"/>
              </a:rPr>
              <a:t>ON</a:t>
            </a:r>
            <a:r>
              <a:rPr lang="en-US" dirty="0">
                <a:solidFill>
                  <a:srgbClr val="FC0128"/>
                </a:solidFill>
              </a:rPr>
              <a:t> clause</a:t>
            </a:r>
            <a:r>
              <a:rPr lang="en-US" dirty="0"/>
              <a:t> to specify a join condition. This lets you specify join conditions separate from any search or filter conditions in the </a:t>
            </a:r>
            <a:r>
              <a:rPr lang="en-US" dirty="0">
                <a:latin typeface="Courier New" pitchFamily="49" charset="0"/>
              </a:rPr>
              <a:t>WHERE</a:t>
            </a:r>
            <a:r>
              <a:rPr lang="en-US" dirty="0"/>
              <a:t> clause.</a:t>
            </a:r>
          </a:p>
          <a:p>
            <a:pPr lvl="1"/>
            <a:endParaRPr lang="en-US" dirty="0"/>
          </a:p>
          <a:p>
            <a:pPr lvl="1"/>
            <a:r>
              <a:rPr lang="en-US" dirty="0"/>
              <a:t>The </a:t>
            </a:r>
            <a:r>
              <a:rPr lang="en-US" dirty="0">
                <a:solidFill>
                  <a:srgbClr val="FC0128"/>
                </a:solidFill>
                <a:latin typeface="Courier New" pitchFamily="49" charset="0"/>
              </a:rPr>
              <a:t>ON</a:t>
            </a:r>
            <a:r>
              <a:rPr lang="en-US" dirty="0">
                <a:solidFill>
                  <a:srgbClr val="FC0128"/>
                </a:solidFill>
              </a:rPr>
              <a:t> clause</a:t>
            </a:r>
            <a:r>
              <a:rPr lang="en-US" dirty="0"/>
              <a:t> can also be used as follows to join columns that have different names:</a:t>
            </a:r>
          </a:p>
          <a:p>
            <a:pPr lvl="1"/>
            <a:endParaRPr lang="en-US" sz="500" dirty="0"/>
          </a:p>
          <a:p>
            <a:pPr lvl="1">
              <a:spcBef>
                <a:spcPct val="0"/>
              </a:spcBef>
            </a:pPr>
            <a:r>
              <a:rPr lang="en-US" dirty="0">
                <a:latin typeface="Courier New" pitchFamily="49" charset="0"/>
              </a:rPr>
              <a:t>   SELECT </a:t>
            </a:r>
            <a:r>
              <a:rPr lang="en-US" dirty="0" err="1">
                <a:latin typeface="Courier New" pitchFamily="49" charset="0"/>
              </a:rPr>
              <a:t>e.LastName</a:t>
            </a:r>
            <a:r>
              <a:rPr lang="en-US" dirty="0">
                <a:latin typeface="Courier New" pitchFamily="49" charset="0"/>
              </a:rPr>
              <a:t> </a:t>
            </a:r>
            <a:r>
              <a:rPr lang="en-US" dirty="0" err="1">
                <a:latin typeface="Courier New" pitchFamily="49" charset="0"/>
              </a:rPr>
              <a:t>emp</a:t>
            </a:r>
            <a:r>
              <a:rPr lang="en-US" dirty="0">
                <a:latin typeface="Courier New" pitchFamily="49" charset="0"/>
              </a:rPr>
              <a:t>, </a:t>
            </a:r>
            <a:r>
              <a:rPr lang="en-US" dirty="0" err="1">
                <a:latin typeface="Courier New" pitchFamily="49" charset="0"/>
              </a:rPr>
              <a:t>m.LastName</a:t>
            </a:r>
            <a:r>
              <a:rPr lang="en-US" dirty="0">
                <a:latin typeface="Courier New" pitchFamily="49" charset="0"/>
              </a:rPr>
              <a:t> mgr</a:t>
            </a:r>
          </a:p>
          <a:p>
            <a:pPr lvl="1">
              <a:spcBef>
                <a:spcPct val="0"/>
              </a:spcBef>
            </a:pPr>
            <a:r>
              <a:rPr lang="en-US" dirty="0">
                <a:latin typeface="Courier New" pitchFamily="49" charset="0"/>
              </a:rPr>
              <a:t>   FROM   employee e JOIN employee m</a:t>
            </a:r>
          </a:p>
          <a:p>
            <a:pPr lvl="1">
              <a:spcBef>
                <a:spcPct val="0"/>
              </a:spcBef>
            </a:pPr>
            <a:r>
              <a:rPr lang="en-US" dirty="0">
                <a:latin typeface="Courier New" pitchFamily="49" charset="0"/>
              </a:rPr>
              <a:t>   ON     (</a:t>
            </a:r>
            <a:r>
              <a:rPr lang="en-US" dirty="0" err="1">
                <a:latin typeface="Courier New" pitchFamily="49" charset="0"/>
              </a:rPr>
              <a:t>e.ManagerID</a:t>
            </a:r>
            <a:r>
              <a:rPr lang="en-US" dirty="0">
                <a:latin typeface="Courier New" pitchFamily="49" charset="0"/>
              </a:rPr>
              <a:t> = </a:t>
            </a:r>
            <a:r>
              <a:rPr lang="en-US" dirty="0" err="1">
                <a:latin typeface="Courier New" pitchFamily="49" charset="0"/>
              </a:rPr>
              <a:t>m.EmployeeID</a:t>
            </a:r>
            <a:r>
              <a:rPr lang="en-US" dirty="0">
                <a:latin typeface="Courier New" pitchFamily="49" charset="0"/>
              </a:rPr>
              <a:t>);</a:t>
            </a:r>
          </a:p>
          <a:p>
            <a:pPr lvl="1">
              <a:spcBef>
                <a:spcPct val="0"/>
              </a:spcBef>
            </a:pPr>
            <a:endParaRPr lang="en-US" dirty="0">
              <a:latin typeface="Courier New" pitchFamily="49" charset="0"/>
            </a:endParaRPr>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A8F15FAA-5707-4561-ABC8-B51E27831921}" type="slidenum">
              <a:rPr lang="en-US"/>
              <a:pPr/>
              <a:t>76</a:t>
            </a:fld>
            <a:r>
              <a:rPr lang="en-US" dirty="0"/>
              <a:t>##</a:t>
            </a:r>
            <a:endParaRPr lang="en-US" sz="1100" dirty="0"/>
          </a:p>
        </p:txBody>
      </p:sp>
      <p:sp>
        <p:nvSpPr>
          <p:cNvPr id="533506" name="Rectangle 2"/>
          <p:cNvSpPr>
            <a:spLocks noGrp="1" noRot="1" noChangeAspect="1" noChangeArrowheads="1" noTextEdit="1"/>
          </p:cNvSpPr>
          <p:nvPr>
            <p:ph type="sldImg"/>
          </p:nvPr>
        </p:nvSpPr>
        <p:spPr>
          <a:ln/>
        </p:spPr>
      </p:sp>
      <p:sp>
        <p:nvSpPr>
          <p:cNvPr id="533507" name="Rectangle 3"/>
          <p:cNvSpPr>
            <a:spLocks noGrp="1" noChangeArrowheads="1"/>
          </p:cNvSpPr>
          <p:nvPr>
            <p:ph type="body" idx="1"/>
          </p:nvPr>
        </p:nvSpPr>
        <p:spPr>
          <a:xfrm>
            <a:off x="686099" y="4343704"/>
            <a:ext cx="5485805" cy="4113892"/>
          </a:xfrm>
        </p:spPr>
        <p:txBody>
          <a:bodyPr/>
          <a:lstStyle/>
          <a:p>
            <a:pPr>
              <a:buFontTx/>
              <a:buChar char="•"/>
            </a:pPr>
            <a:r>
              <a:rPr lang="en-US" dirty="0"/>
              <a:t>Example of </a:t>
            </a:r>
            <a:r>
              <a:rPr lang="en-US" dirty="0">
                <a:latin typeface="Courier New" pitchFamily="49" charset="0"/>
              </a:rPr>
              <a:t>LEFT</a:t>
            </a:r>
            <a:r>
              <a:rPr lang="en-US" dirty="0"/>
              <a:t> </a:t>
            </a:r>
            <a:r>
              <a:rPr lang="en-US" dirty="0">
                <a:latin typeface="Courier New" pitchFamily="49" charset="0"/>
              </a:rPr>
              <a:t>OUTER</a:t>
            </a:r>
            <a:r>
              <a:rPr lang="en-US" dirty="0"/>
              <a:t> </a:t>
            </a:r>
            <a:r>
              <a:rPr lang="en-US" dirty="0">
                <a:latin typeface="Courier New" pitchFamily="49" charset="0"/>
              </a:rPr>
              <a:t>JOIN : </a:t>
            </a:r>
            <a:r>
              <a:rPr lang="en-US" dirty="0"/>
              <a:t>This query retrieves all rows in the left </a:t>
            </a:r>
            <a:r>
              <a:rPr lang="en-US" dirty="0" smtClean="0">
                <a:latin typeface="Courier New" pitchFamily="49" charset="0"/>
              </a:rPr>
              <a:t>Employees </a:t>
            </a:r>
            <a:r>
              <a:rPr lang="en-US" dirty="0">
                <a:latin typeface="Courier New" pitchFamily="49" charset="0"/>
              </a:rPr>
              <a:t>(employees) </a:t>
            </a:r>
            <a:r>
              <a:rPr lang="en-US" dirty="0"/>
              <a:t>table, even if there is no match in the </a:t>
            </a:r>
            <a:r>
              <a:rPr lang="en-US" dirty="0">
                <a:latin typeface="Courier New" pitchFamily="49" charset="0"/>
              </a:rPr>
              <a:t>right </a:t>
            </a:r>
            <a:r>
              <a:rPr lang="en-US" dirty="0" smtClean="0">
                <a:latin typeface="Courier New" pitchFamily="49" charset="0"/>
              </a:rPr>
              <a:t>Employees </a:t>
            </a:r>
            <a:r>
              <a:rPr lang="en-US" dirty="0">
                <a:latin typeface="Courier New" pitchFamily="49" charset="0"/>
              </a:rPr>
              <a:t>(managers)</a:t>
            </a:r>
            <a:r>
              <a:rPr lang="en-US" dirty="0"/>
              <a:t> table.</a:t>
            </a:r>
          </a:p>
          <a:p>
            <a:pPr>
              <a:buFontTx/>
              <a:buChar char="•"/>
            </a:pPr>
            <a:r>
              <a:rPr lang="en-US" dirty="0"/>
              <a:t>Example of </a:t>
            </a:r>
            <a:r>
              <a:rPr lang="en-US" dirty="0">
                <a:latin typeface="Courier New" pitchFamily="49" charset="0"/>
              </a:rPr>
              <a:t>RIGHT</a:t>
            </a:r>
            <a:r>
              <a:rPr lang="en-US" dirty="0"/>
              <a:t> </a:t>
            </a:r>
            <a:r>
              <a:rPr lang="en-US" dirty="0">
                <a:latin typeface="Courier New" pitchFamily="49" charset="0"/>
              </a:rPr>
              <a:t>OUTER</a:t>
            </a:r>
            <a:r>
              <a:rPr lang="en-US" dirty="0"/>
              <a:t> </a:t>
            </a:r>
            <a:r>
              <a:rPr lang="en-US" dirty="0">
                <a:latin typeface="Courier New" pitchFamily="49" charset="0"/>
              </a:rPr>
              <a:t>JOIN : </a:t>
            </a:r>
            <a:r>
              <a:rPr lang="en-US" dirty="0"/>
              <a:t>This query retrieves all rows in the right </a:t>
            </a:r>
            <a:r>
              <a:rPr lang="en-US" dirty="0" smtClean="0">
                <a:latin typeface="Courier New" pitchFamily="49" charset="0"/>
              </a:rPr>
              <a:t>Employees </a:t>
            </a:r>
            <a:r>
              <a:rPr lang="en-US" dirty="0">
                <a:latin typeface="Courier New" pitchFamily="49" charset="0"/>
              </a:rPr>
              <a:t>(managers) </a:t>
            </a:r>
            <a:r>
              <a:rPr lang="en-US" dirty="0"/>
              <a:t>table, even if there is no match in the </a:t>
            </a:r>
            <a:r>
              <a:rPr lang="en-US" dirty="0">
                <a:latin typeface="Courier New" pitchFamily="49" charset="0"/>
              </a:rPr>
              <a:t>left </a:t>
            </a:r>
            <a:r>
              <a:rPr lang="en-US" dirty="0" smtClean="0">
                <a:latin typeface="Courier New" pitchFamily="49" charset="0"/>
              </a:rPr>
              <a:t>Employees </a:t>
            </a:r>
            <a:r>
              <a:rPr lang="en-US" dirty="0">
                <a:latin typeface="Courier New" pitchFamily="49" charset="0"/>
              </a:rPr>
              <a:t>(employees)</a:t>
            </a:r>
            <a:r>
              <a:rPr lang="en-US" dirty="0"/>
              <a:t> table.</a:t>
            </a:r>
          </a:p>
          <a:p>
            <a:pPr>
              <a:buFontTx/>
              <a:buChar char="•"/>
            </a:pPr>
            <a:r>
              <a:rPr lang="en-US" dirty="0"/>
              <a:t>Example of </a:t>
            </a:r>
            <a:r>
              <a:rPr lang="en-US" dirty="0">
                <a:latin typeface="Courier New" pitchFamily="49" charset="0"/>
              </a:rPr>
              <a:t>FULL</a:t>
            </a:r>
            <a:r>
              <a:rPr lang="en-US" dirty="0"/>
              <a:t> </a:t>
            </a:r>
            <a:r>
              <a:rPr lang="en-US" dirty="0">
                <a:latin typeface="Courier New" pitchFamily="49" charset="0"/>
              </a:rPr>
              <a:t>OUTER</a:t>
            </a:r>
            <a:r>
              <a:rPr lang="en-US" dirty="0"/>
              <a:t> </a:t>
            </a:r>
            <a:r>
              <a:rPr lang="en-US" dirty="0">
                <a:latin typeface="Courier New" pitchFamily="49" charset="0"/>
              </a:rPr>
              <a:t>JOIN : </a:t>
            </a:r>
            <a:r>
              <a:rPr lang="en-US" dirty="0"/>
              <a:t>This query retrieves all rows in the left </a:t>
            </a:r>
            <a:r>
              <a:rPr lang="en-US" dirty="0" smtClean="0">
                <a:latin typeface="Courier New" pitchFamily="49" charset="0"/>
              </a:rPr>
              <a:t>Employees </a:t>
            </a:r>
            <a:r>
              <a:rPr lang="en-US" dirty="0">
                <a:latin typeface="Courier New" pitchFamily="49" charset="0"/>
              </a:rPr>
              <a:t>(employees)</a:t>
            </a:r>
            <a:r>
              <a:rPr lang="en-US" dirty="0"/>
              <a:t> table, </a:t>
            </a:r>
            <a:r>
              <a:rPr lang="en-US" dirty="0">
                <a:solidFill>
                  <a:srgbClr val="FC0128"/>
                </a:solidFill>
              </a:rPr>
              <a:t>even if there is no match</a:t>
            </a:r>
            <a:r>
              <a:rPr lang="en-US" dirty="0"/>
              <a:t> in the </a:t>
            </a:r>
            <a:r>
              <a:rPr lang="en-US" dirty="0">
                <a:latin typeface="Courier New" pitchFamily="49" charset="0"/>
              </a:rPr>
              <a:t>right </a:t>
            </a:r>
            <a:r>
              <a:rPr lang="en-US" dirty="0" smtClean="0">
                <a:latin typeface="Courier New" pitchFamily="49" charset="0"/>
              </a:rPr>
              <a:t>Employees </a:t>
            </a:r>
            <a:r>
              <a:rPr lang="en-US" dirty="0">
                <a:latin typeface="Courier New" pitchFamily="49" charset="0"/>
              </a:rPr>
              <a:t>(managers)</a:t>
            </a:r>
            <a:r>
              <a:rPr lang="en-US" dirty="0"/>
              <a:t> table. It also retrieves all rows in the </a:t>
            </a:r>
            <a:r>
              <a:rPr lang="en-US" dirty="0">
                <a:latin typeface="Courier New" pitchFamily="49" charset="0"/>
              </a:rPr>
              <a:t>right </a:t>
            </a:r>
            <a:r>
              <a:rPr lang="en-US" dirty="0" smtClean="0">
                <a:latin typeface="Courier New" pitchFamily="49" charset="0"/>
              </a:rPr>
              <a:t>Employees </a:t>
            </a:r>
            <a:r>
              <a:rPr lang="en-US" dirty="0">
                <a:latin typeface="Courier New" pitchFamily="49" charset="0"/>
              </a:rPr>
              <a:t>(managers)</a:t>
            </a:r>
            <a:r>
              <a:rPr lang="en-US" dirty="0"/>
              <a:t> table, </a:t>
            </a:r>
            <a:r>
              <a:rPr lang="en-US" dirty="0">
                <a:solidFill>
                  <a:srgbClr val="FC0128"/>
                </a:solidFill>
              </a:rPr>
              <a:t>even if there is no match</a:t>
            </a:r>
            <a:r>
              <a:rPr lang="en-US" dirty="0"/>
              <a:t> in the </a:t>
            </a:r>
            <a:r>
              <a:rPr lang="en-US" dirty="0">
                <a:latin typeface="Courier New" pitchFamily="49" charset="0"/>
              </a:rPr>
              <a:t>left </a:t>
            </a:r>
            <a:r>
              <a:rPr lang="en-US" dirty="0" smtClean="0">
                <a:latin typeface="Courier New" pitchFamily="49" charset="0"/>
              </a:rPr>
              <a:t>Employees </a:t>
            </a:r>
            <a:r>
              <a:rPr lang="en-US" dirty="0">
                <a:latin typeface="Courier New" pitchFamily="49" charset="0"/>
              </a:rPr>
              <a:t>(employees)</a:t>
            </a:r>
            <a:r>
              <a:rPr lang="en-US" dirty="0"/>
              <a:t> table.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BEA99F90-3862-4A9A-9952-ADAA5537D378}" type="slidenum">
              <a:rPr lang="en-US"/>
              <a:pPr/>
              <a:t>77</a:t>
            </a:fld>
            <a:r>
              <a:rPr lang="en-US" dirty="0"/>
              <a:t>##</a:t>
            </a:r>
            <a:endParaRPr lang="en-US" sz="1100" dirty="0"/>
          </a:p>
        </p:txBody>
      </p:sp>
      <p:sp>
        <p:nvSpPr>
          <p:cNvPr id="535554" name="Rectangle 2"/>
          <p:cNvSpPr>
            <a:spLocks noGrp="1" noRot="1" noChangeAspect="1" noChangeArrowheads="1" noTextEdit="1"/>
          </p:cNvSpPr>
          <p:nvPr>
            <p:ph type="sldImg"/>
          </p:nvPr>
        </p:nvSpPr>
        <p:spPr>
          <a:ln/>
        </p:spPr>
      </p:sp>
      <p:sp>
        <p:nvSpPr>
          <p:cNvPr id="535555" name="Rectangle 3"/>
          <p:cNvSpPr>
            <a:spLocks noGrp="1" noChangeArrowheads="1"/>
          </p:cNvSpPr>
          <p:nvPr>
            <p:ph type="body" idx="1"/>
          </p:nvPr>
        </p:nvSpPr>
        <p:spPr>
          <a:xfrm>
            <a:off x="686099" y="4343704"/>
            <a:ext cx="5485805" cy="4113892"/>
          </a:xfrm>
        </p:spPr>
        <p:txBody>
          <a:bodyPr/>
          <a:lstStyle/>
          <a:p>
            <a:pPr>
              <a:buFontTx/>
              <a:buChar char="•"/>
            </a:pPr>
            <a:r>
              <a:rPr lang="en-US" dirty="0"/>
              <a:t>Example of </a:t>
            </a:r>
            <a:r>
              <a:rPr lang="en-US" dirty="0">
                <a:latin typeface="Courier New" pitchFamily="49" charset="0"/>
              </a:rPr>
              <a:t>LEFT</a:t>
            </a:r>
            <a:r>
              <a:rPr lang="en-US" dirty="0"/>
              <a:t> </a:t>
            </a:r>
            <a:r>
              <a:rPr lang="en-US" dirty="0">
                <a:latin typeface="Courier New" pitchFamily="49" charset="0"/>
              </a:rPr>
              <a:t>OUTER</a:t>
            </a:r>
            <a:r>
              <a:rPr lang="en-US" dirty="0"/>
              <a:t> </a:t>
            </a:r>
            <a:r>
              <a:rPr lang="en-US" dirty="0">
                <a:latin typeface="Courier New" pitchFamily="49" charset="0"/>
              </a:rPr>
              <a:t>JOIN : </a:t>
            </a:r>
            <a:r>
              <a:rPr lang="en-US" dirty="0"/>
              <a:t>This query retrieves all rows in the left </a:t>
            </a:r>
            <a:r>
              <a:rPr lang="en-US" dirty="0" smtClean="0">
                <a:latin typeface="Courier New" pitchFamily="49" charset="0"/>
              </a:rPr>
              <a:t>Employees </a:t>
            </a:r>
            <a:r>
              <a:rPr lang="en-US" dirty="0">
                <a:latin typeface="Courier New" pitchFamily="49" charset="0"/>
              </a:rPr>
              <a:t>(employees) </a:t>
            </a:r>
            <a:r>
              <a:rPr lang="en-US" dirty="0"/>
              <a:t>table, even if there is no match in the </a:t>
            </a:r>
            <a:r>
              <a:rPr lang="en-US" dirty="0">
                <a:latin typeface="Courier New" pitchFamily="49" charset="0"/>
              </a:rPr>
              <a:t>right </a:t>
            </a:r>
            <a:r>
              <a:rPr lang="en-US" dirty="0" smtClean="0">
                <a:latin typeface="Courier New" pitchFamily="49" charset="0"/>
              </a:rPr>
              <a:t>Employees </a:t>
            </a:r>
            <a:r>
              <a:rPr lang="en-US" dirty="0">
                <a:latin typeface="Courier New" pitchFamily="49" charset="0"/>
              </a:rPr>
              <a:t>(managers)</a:t>
            </a:r>
            <a:r>
              <a:rPr lang="en-US" dirty="0"/>
              <a:t> table.</a:t>
            </a:r>
          </a:p>
          <a:p>
            <a:pPr>
              <a:buFontTx/>
              <a:buChar char="•"/>
            </a:pPr>
            <a:r>
              <a:rPr lang="en-US" dirty="0"/>
              <a:t>Example of </a:t>
            </a:r>
            <a:r>
              <a:rPr lang="en-US" dirty="0">
                <a:latin typeface="Courier New" pitchFamily="49" charset="0"/>
              </a:rPr>
              <a:t>RIGHT</a:t>
            </a:r>
            <a:r>
              <a:rPr lang="en-US" dirty="0"/>
              <a:t> </a:t>
            </a:r>
            <a:r>
              <a:rPr lang="en-US" dirty="0">
                <a:latin typeface="Courier New" pitchFamily="49" charset="0"/>
              </a:rPr>
              <a:t>OUTER</a:t>
            </a:r>
            <a:r>
              <a:rPr lang="en-US" dirty="0"/>
              <a:t> </a:t>
            </a:r>
            <a:r>
              <a:rPr lang="en-US" dirty="0">
                <a:latin typeface="Courier New" pitchFamily="49" charset="0"/>
              </a:rPr>
              <a:t>JOIN : </a:t>
            </a:r>
            <a:r>
              <a:rPr lang="en-US" dirty="0"/>
              <a:t>This query retrieves all rows in the right </a:t>
            </a:r>
            <a:r>
              <a:rPr lang="en-US" dirty="0" smtClean="0">
                <a:latin typeface="Courier New" pitchFamily="49" charset="0"/>
              </a:rPr>
              <a:t>Employees </a:t>
            </a:r>
            <a:r>
              <a:rPr lang="en-US" dirty="0">
                <a:latin typeface="Courier New" pitchFamily="49" charset="0"/>
              </a:rPr>
              <a:t>(managers) </a:t>
            </a:r>
            <a:r>
              <a:rPr lang="en-US" dirty="0"/>
              <a:t>table, even if there is no match in the </a:t>
            </a:r>
            <a:r>
              <a:rPr lang="en-US" dirty="0">
                <a:latin typeface="Courier New" pitchFamily="49" charset="0"/>
              </a:rPr>
              <a:t>left </a:t>
            </a:r>
            <a:r>
              <a:rPr lang="en-US" dirty="0" smtClean="0">
                <a:latin typeface="Courier New" pitchFamily="49" charset="0"/>
              </a:rPr>
              <a:t>Employees </a:t>
            </a:r>
            <a:r>
              <a:rPr lang="en-US" dirty="0">
                <a:latin typeface="Courier New" pitchFamily="49" charset="0"/>
              </a:rPr>
              <a:t>(employees)</a:t>
            </a:r>
            <a:r>
              <a:rPr lang="en-US" dirty="0"/>
              <a:t> table.</a:t>
            </a:r>
          </a:p>
          <a:p>
            <a:pPr>
              <a:buFontTx/>
              <a:buChar char="•"/>
            </a:pPr>
            <a:r>
              <a:rPr lang="en-US" dirty="0"/>
              <a:t>Example of </a:t>
            </a:r>
            <a:r>
              <a:rPr lang="en-US" dirty="0">
                <a:latin typeface="Courier New" pitchFamily="49" charset="0"/>
              </a:rPr>
              <a:t>FULL</a:t>
            </a:r>
            <a:r>
              <a:rPr lang="en-US" dirty="0"/>
              <a:t> </a:t>
            </a:r>
            <a:r>
              <a:rPr lang="en-US" dirty="0">
                <a:latin typeface="Courier New" pitchFamily="49" charset="0"/>
              </a:rPr>
              <a:t>OUTER</a:t>
            </a:r>
            <a:r>
              <a:rPr lang="en-US" dirty="0"/>
              <a:t> </a:t>
            </a:r>
            <a:r>
              <a:rPr lang="en-US" dirty="0">
                <a:latin typeface="Courier New" pitchFamily="49" charset="0"/>
              </a:rPr>
              <a:t>JOIN : </a:t>
            </a:r>
            <a:r>
              <a:rPr lang="en-US" dirty="0"/>
              <a:t>This query retrieves all rows in the left </a:t>
            </a:r>
            <a:r>
              <a:rPr lang="en-US" dirty="0" smtClean="0">
                <a:latin typeface="Courier New" pitchFamily="49" charset="0"/>
              </a:rPr>
              <a:t>Employees </a:t>
            </a:r>
            <a:r>
              <a:rPr lang="en-US" dirty="0">
                <a:latin typeface="Courier New" pitchFamily="49" charset="0"/>
              </a:rPr>
              <a:t>(employees)</a:t>
            </a:r>
            <a:r>
              <a:rPr lang="en-US" dirty="0"/>
              <a:t> table, </a:t>
            </a:r>
            <a:r>
              <a:rPr lang="en-US" dirty="0">
                <a:solidFill>
                  <a:srgbClr val="FC0128"/>
                </a:solidFill>
              </a:rPr>
              <a:t>even if there is no match</a:t>
            </a:r>
            <a:r>
              <a:rPr lang="en-US" dirty="0"/>
              <a:t> in the </a:t>
            </a:r>
            <a:r>
              <a:rPr lang="en-US" dirty="0">
                <a:latin typeface="Courier New" pitchFamily="49" charset="0"/>
              </a:rPr>
              <a:t>right </a:t>
            </a:r>
            <a:r>
              <a:rPr lang="en-US" dirty="0" smtClean="0">
                <a:latin typeface="Courier New" pitchFamily="49" charset="0"/>
              </a:rPr>
              <a:t>Employees </a:t>
            </a:r>
            <a:r>
              <a:rPr lang="en-US" dirty="0">
                <a:latin typeface="Courier New" pitchFamily="49" charset="0"/>
              </a:rPr>
              <a:t>(managers)</a:t>
            </a:r>
            <a:r>
              <a:rPr lang="en-US" dirty="0"/>
              <a:t> table. It also retrieves all rows in the </a:t>
            </a:r>
            <a:r>
              <a:rPr lang="en-US" dirty="0">
                <a:latin typeface="Courier New" pitchFamily="49" charset="0"/>
              </a:rPr>
              <a:t>right </a:t>
            </a:r>
            <a:r>
              <a:rPr lang="en-US" dirty="0" smtClean="0">
                <a:latin typeface="Courier New" pitchFamily="49" charset="0"/>
              </a:rPr>
              <a:t>Employees </a:t>
            </a:r>
            <a:r>
              <a:rPr lang="en-US" dirty="0">
                <a:latin typeface="Courier New" pitchFamily="49" charset="0"/>
              </a:rPr>
              <a:t>(managers)</a:t>
            </a:r>
            <a:r>
              <a:rPr lang="en-US" dirty="0"/>
              <a:t> table, </a:t>
            </a:r>
            <a:r>
              <a:rPr lang="en-US" dirty="0">
                <a:solidFill>
                  <a:srgbClr val="FC0128"/>
                </a:solidFill>
              </a:rPr>
              <a:t>even if there is no match</a:t>
            </a:r>
            <a:r>
              <a:rPr lang="en-US" dirty="0"/>
              <a:t> in the </a:t>
            </a:r>
            <a:r>
              <a:rPr lang="en-US" dirty="0">
                <a:latin typeface="Courier New" pitchFamily="49" charset="0"/>
              </a:rPr>
              <a:t>left </a:t>
            </a:r>
            <a:r>
              <a:rPr lang="en-US" dirty="0" smtClean="0">
                <a:latin typeface="Courier New" pitchFamily="49" charset="0"/>
              </a:rPr>
              <a:t>Employees </a:t>
            </a:r>
            <a:r>
              <a:rPr lang="en-US" dirty="0">
                <a:latin typeface="Courier New" pitchFamily="49" charset="0"/>
              </a:rPr>
              <a:t>(employees)</a:t>
            </a:r>
            <a:r>
              <a:rPr lang="en-US" dirty="0"/>
              <a:t> table.</a:t>
            </a:r>
          </a:p>
          <a:p>
            <a:pPr>
              <a:buFontTx/>
              <a:buChar char="•"/>
            </a:pPr>
            <a:endParaRPr lang="en-US" dirty="0"/>
          </a:p>
          <a:p>
            <a:pPr>
              <a:buFontTx/>
              <a:buChar char="•"/>
            </a:pPr>
            <a:endParaRPr lang="en-US" dirty="0"/>
          </a:p>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B6D59B63-17A5-4FED-A6C2-2A10393AAC1F}" type="slidenum">
              <a:rPr lang="en-US"/>
              <a:pPr/>
              <a:t>78</a:t>
            </a:fld>
            <a:r>
              <a:rPr lang="en-US" dirty="0"/>
              <a:t>##</a:t>
            </a:r>
            <a:endParaRPr lang="en-US" sz="1100" dirty="0"/>
          </a:p>
        </p:txBody>
      </p:sp>
      <p:sp>
        <p:nvSpPr>
          <p:cNvPr id="537602" name="Rectangle 2"/>
          <p:cNvSpPr>
            <a:spLocks noGrp="1" noRot="1" noChangeAspect="1" noChangeArrowheads="1" noTextEdit="1"/>
          </p:cNvSpPr>
          <p:nvPr>
            <p:ph type="sldImg"/>
          </p:nvPr>
        </p:nvSpPr>
        <p:spPr>
          <a:ln/>
        </p:spPr>
      </p:sp>
      <p:sp>
        <p:nvSpPr>
          <p:cNvPr id="537603" name="Rectangle 3"/>
          <p:cNvSpPr>
            <a:spLocks noGrp="1" noChangeArrowheads="1"/>
          </p:cNvSpPr>
          <p:nvPr>
            <p:ph type="body" idx="1"/>
          </p:nvPr>
        </p:nvSpPr>
        <p:spPr>
          <a:xfrm>
            <a:off x="686099" y="4343704"/>
            <a:ext cx="5485805" cy="4113892"/>
          </a:xfrm>
        </p:spPr>
        <p:txBody>
          <a:bodyPr/>
          <a:lstStyle/>
          <a:p>
            <a:pPr>
              <a:buFontTx/>
              <a:buChar char="•"/>
            </a:pPr>
            <a:r>
              <a:rPr lang="en-US" dirty="0"/>
              <a:t>Example of </a:t>
            </a:r>
            <a:r>
              <a:rPr lang="en-US" dirty="0">
                <a:latin typeface="Courier New" pitchFamily="49" charset="0"/>
              </a:rPr>
              <a:t>LEFT</a:t>
            </a:r>
            <a:r>
              <a:rPr lang="en-US" dirty="0"/>
              <a:t> </a:t>
            </a:r>
            <a:r>
              <a:rPr lang="en-US" dirty="0">
                <a:latin typeface="Courier New" pitchFamily="49" charset="0"/>
              </a:rPr>
              <a:t>OUTER</a:t>
            </a:r>
            <a:r>
              <a:rPr lang="en-US" dirty="0"/>
              <a:t> </a:t>
            </a:r>
            <a:r>
              <a:rPr lang="en-US" dirty="0">
                <a:latin typeface="Courier New" pitchFamily="49" charset="0"/>
              </a:rPr>
              <a:t>JOIN : </a:t>
            </a:r>
            <a:r>
              <a:rPr lang="en-US" dirty="0"/>
              <a:t>This query retrieves all rows in the left </a:t>
            </a:r>
            <a:r>
              <a:rPr lang="en-US" dirty="0" smtClean="0">
                <a:latin typeface="Courier New" pitchFamily="49" charset="0"/>
              </a:rPr>
              <a:t>Employees </a:t>
            </a:r>
            <a:r>
              <a:rPr lang="en-US" dirty="0">
                <a:latin typeface="Courier New" pitchFamily="49" charset="0"/>
              </a:rPr>
              <a:t>(employees) </a:t>
            </a:r>
            <a:r>
              <a:rPr lang="en-US" dirty="0"/>
              <a:t>table, even if there is no match in the </a:t>
            </a:r>
            <a:r>
              <a:rPr lang="en-US" dirty="0">
                <a:latin typeface="Courier New" pitchFamily="49" charset="0"/>
              </a:rPr>
              <a:t>right </a:t>
            </a:r>
            <a:r>
              <a:rPr lang="en-US" dirty="0" smtClean="0">
                <a:latin typeface="Courier New" pitchFamily="49" charset="0"/>
              </a:rPr>
              <a:t>Employees </a:t>
            </a:r>
            <a:r>
              <a:rPr lang="en-US" dirty="0">
                <a:latin typeface="Courier New" pitchFamily="49" charset="0"/>
              </a:rPr>
              <a:t>(managers)</a:t>
            </a:r>
            <a:r>
              <a:rPr lang="en-US" dirty="0"/>
              <a:t> table.</a:t>
            </a:r>
          </a:p>
          <a:p>
            <a:pPr>
              <a:buFontTx/>
              <a:buChar char="•"/>
            </a:pPr>
            <a:r>
              <a:rPr lang="en-US" dirty="0"/>
              <a:t>Example of </a:t>
            </a:r>
            <a:r>
              <a:rPr lang="en-US" dirty="0">
                <a:latin typeface="Courier New" pitchFamily="49" charset="0"/>
              </a:rPr>
              <a:t>RIGHT</a:t>
            </a:r>
            <a:r>
              <a:rPr lang="en-US" dirty="0"/>
              <a:t> </a:t>
            </a:r>
            <a:r>
              <a:rPr lang="en-US" dirty="0">
                <a:latin typeface="Courier New" pitchFamily="49" charset="0"/>
              </a:rPr>
              <a:t>OUTER</a:t>
            </a:r>
            <a:r>
              <a:rPr lang="en-US" dirty="0"/>
              <a:t> </a:t>
            </a:r>
            <a:r>
              <a:rPr lang="en-US" dirty="0">
                <a:latin typeface="Courier New" pitchFamily="49" charset="0"/>
              </a:rPr>
              <a:t>JOIN : </a:t>
            </a:r>
            <a:r>
              <a:rPr lang="en-US" dirty="0"/>
              <a:t>This query retrieves all rows in the right </a:t>
            </a:r>
            <a:r>
              <a:rPr lang="en-US" dirty="0" smtClean="0">
                <a:latin typeface="Courier New" pitchFamily="49" charset="0"/>
              </a:rPr>
              <a:t>Employees </a:t>
            </a:r>
            <a:r>
              <a:rPr lang="en-US" dirty="0">
                <a:latin typeface="Courier New" pitchFamily="49" charset="0"/>
              </a:rPr>
              <a:t>(managers) </a:t>
            </a:r>
            <a:r>
              <a:rPr lang="en-US" dirty="0"/>
              <a:t>table, even if there is no match in the </a:t>
            </a:r>
            <a:r>
              <a:rPr lang="en-US" dirty="0">
                <a:latin typeface="Courier New" pitchFamily="49" charset="0"/>
              </a:rPr>
              <a:t>left </a:t>
            </a:r>
            <a:r>
              <a:rPr lang="en-US" dirty="0" smtClean="0">
                <a:latin typeface="Courier New" pitchFamily="49" charset="0"/>
              </a:rPr>
              <a:t>Employees </a:t>
            </a:r>
            <a:r>
              <a:rPr lang="en-US" dirty="0">
                <a:latin typeface="Courier New" pitchFamily="49" charset="0"/>
              </a:rPr>
              <a:t>(employees)</a:t>
            </a:r>
            <a:r>
              <a:rPr lang="en-US" dirty="0"/>
              <a:t> table.</a:t>
            </a:r>
          </a:p>
          <a:p>
            <a:pPr>
              <a:buFontTx/>
              <a:buChar char="•"/>
            </a:pPr>
            <a:r>
              <a:rPr lang="en-US" dirty="0"/>
              <a:t>Example of </a:t>
            </a:r>
            <a:r>
              <a:rPr lang="en-US" dirty="0">
                <a:latin typeface="Courier New" pitchFamily="49" charset="0"/>
              </a:rPr>
              <a:t>FULL</a:t>
            </a:r>
            <a:r>
              <a:rPr lang="en-US" dirty="0"/>
              <a:t> </a:t>
            </a:r>
            <a:r>
              <a:rPr lang="en-US" dirty="0">
                <a:latin typeface="Courier New" pitchFamily="49" charset="0"/>
              </a:rPr>
              <a:t>OUTER</a:t>
            </a:r>
            <a:r>
              <a:rPr lang="en-US" dirty="0"/>
              <a:t> </a:t>
            </a:r>
            <a:r>
              <a:rPr lang="en-US" dirty="0">
                <a:latin typeface="Courier New" pitchFamily="49" charset="0"/>
              </a:rPr>
              <a:t>JOIN : </a:t>
            </a:r>
            <a:r>
              <a:rPr lang="en-US" dirty="0"/>
              <a:t>This query retrieves all rows in the left </a:t>
            </a:r>
            <a:r>
              <a:rPr lang="en-US" dirty="0" smtClean="0">
                <a:latin typeface="Courier New" pitchFamily="49" charset="0"/>
              </a:rPr>
              <a:t>Employees </a:t>
            </a:r>
            <a:r>
              <a:rPr lang="en-US" dirty="0">
                <a:latin typeface="Courier New" pitchFamily="49" charset="0"/>
              </a:rPr>
              <a:t>(employees)</a:t>
            </a:r>
            <a:r>
              <a:rPr lang="en-US" dirty="0"/>
              <a:t> table, </a:t>
            </a:r>
            <a:r>
              <a:rPr lang="en-US" dirty="0">
                <a:solidFill>
                  <a:srgbClr val="FC0128"/>
                </a:solidFill>
              </a:rPr>
              <a:t>even if there is no match</a:t>
            </a:r>
            <a:r>
              <a:rPr lang="en-US" dirty="0"/>
              <a:t> in the </a:t>
            </a:r>
            <a:r>
              <a:rPr lang="en-US" dirty="0">
                <a:latin typeface="Courier New" pitchFamily="49" charset="0"/>
              </a:rPr>
              <a:t>right </a:t>
            </a:r>
            <a:r>
              <a:rPr lang="en-US" dirty="0" smtClean="0">
                <a:latin typeface="Courier New" pitchFamily="49" charset="0"/>
              </a:rPr>
              <a:t>Employees </a:t>
            </a:r>
            <a:r>
              <a:rPr lang="en-US" dirty="0">
                <a:latin typeface="Courier New" pitchFamily="49" charset="0"/>
              </a:rPr>
              <a:t>(managers)</a:t>
            </a:r>
            <a:r>
              <a:rPr lang="en-US" dirty="0"/>
              <a:t> table. It also retrieves all rows in the </a:t>
            </a:r>
            <a:r>
              <a:rPr lang="en-US" dirty="0">
                <a:latin typeface="Courier New" pitchFamily="49" charset="0"/>
              </a:rPr>
              <a:t>right </a:t>
            </a:r>
            <a:r>
              <a:rPr lang="en-US" dirty="0" smtClean="0">
                <a:latin typeface="Courier New" pitchFamily="49" charset="0"/>
              </a:rPr>
              <a:t>Employees </a:t>
            </a:r>
            <a:r>
              <a:rPr lang="en-US" dirty="0">
                <a:latin typeface="Courier New" pitchFamily="49" charset="0"/>
              </a:rPr>
              <a:t>(managers)</a:t>
            </a:r>
            <a:r>
              <a:rPr lang="en-US" dirty="0"/>
              <a:t> table, </a:t>
            </a:r>
            <a:r>
              <a:rPr lang="en-US" dirty="0">
                <a:solidFill>
                  <a:srgbClr val="FC0128"/>
                </a:solidFill>
              </a:rPr>
              <a:t>even if there is no match</a:t>
            </a:r>
            <a:r>
              <a:rPr lang="en-US" dirty="0"/>
              <a:t> in the </a:t>
            </a:r>
            <a:r>
              <a:rPr lang="en-US" dirty="0">
                <a:latin typeface="Courier New" pitchFamily="49" charset="0"/>
              </a:rPr>
              <a:t>left </a:t>
            </a:r>
            <a:r>
              <a:rPr lang="en-US" dirty="0" smtClean="0">
                <a:latin typeface="Courier New" pitchFamily="49" charset="0"/>
              </a:rPr>
              <a:t>Employees </a:t>
            </a:r>
            <a:r>
              <a:rPr lang="en-US" dirty="0">
                <a:latin typeface="Courier New" pitchFamily="49" charset="0"/>
              </a:rPr>
              <a:t>(employees)</a:t>
            </a:r>
            <a:r>
              <a:rPr lang="en-US" dirty="0"/>
              <a:t> table.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E9B8B4E-C865-4E72-A30E-66A786C202DA}" type="slidenum">
              <a:rPr lang="en-US"/>
              <a:pPr/>
              <a:t>79</a:t>
            </a:fld>
            <a:r>
              <a:rPr lang="en-US" dirty="0"/>
              <a:t>##</a:t>
            </a:r>
            <a:endParaRPr lang="en-US" sz="1100" dirty="0"/>
          </a:p>
        </p:txBody>
      </p:sp>
      <p:sp>
        <p:nvSpPr>
          <p:cNvPr id="539650" name="Rectangle 2"/>
          <p:cNvSpPr>
            <a:spLocks noGrp="1" noRot="1" noChangeAspect="1" noChangeArrowheads="1" noTextEdit="1"/>
          </p:cNvSpPr>
          <p:nvPr>
            <p:ph type="sldImg"/>
          </p:nvPr>
        </p:nvSpPr>
        <p:spPr>
          <a:ln/>
        </p:spPr>
      </p:sp>
      <p:sp>
        <p:nvSpPr>
          <p:cNvPr id="539651" name="Rectangle 3"/>
          <p:cNvSpPr>
            <a:spLocks noGrp="1" noChangeArrowheads="1"/>
          </p:cNvSpPr>
          <p:nvPr>
            <p:ph type="body" idx="1"/>
          </p:nvPr>
        </p:nvSpPr>
        <p:spPr>
          <a:xfrm>
            <a:off x="686099" y="4343704"/>
            <a:ext cx="5485805" cy="4113892"/>
          </a:xfrm>
        </p:spPr>
        <p:txBody>
          <a:bodyPr/>
          <a:lstStyle/>
          <a:p>
            <a:pPr>
              <a:buFontTx/>
              <a:buChar char="•"/>
            </a:pPr>
            <a:r>
              <a:rPr lang="en-US" dirty="0"/>
              <a:t>Example of </a:t>
            </a:r>
            <a:r>
              <a:rPr lang="en-US" dirty="0">
                <a:latin typeface="Courier New" pitchFamily="49" charset="0"/>
              </a:rPr>
              <a:t>LEFT</a:t>
            </a:r>
            <a:r>
              <a:rPr lang="en-US" dirty="0"/>
              <a:t> </a:t>
            </a:r>
            <a:r>
              <a:rPr lang="en-US" dirty="0">
                <a:latin typeface="Courier New" pitchFamily="49" charset="0"/>
              </a:rPr>
              <a:t>OUTER</a:t>
            </a:r>
            <a:r>
              <a:rPr lang="en-US" dirty="0"/>
              <a:t> </a:t>
            </a:r>
            <a:r>
              <a:rPr lang="en-US" dirty="0">
                <a:latin typeface="Courier New" pitchFamily="49" charset="0"/>
              </a:rPr>
              <a:t>JOIN : </a:t>
            </a:r>
            <a:r>
              <a:rPr lang="en-US" dirty="0"/>
              <a:t>This query retrieves all rows in the left </a:t>
            </a:r>
            <a:r>
              <a:rPr lang="en-US" dirty="0" smtClean="0">
                <a:latin typeface="Courier New" pitchFamily="49" charset="0"/>
              </a:rPr>
              <a:t>Employees </a:t>
            </a:r>
            <a:r>
              <a:rPr lang="en-US" dirty="0">
                <a:latin typeface="Courier New" pitchFamily="49" charset="0"/>
              </a:rPr>
              <a:t>(employees) </a:t>
            </a:r>
            <a:r>
              <a:rPr lang="en-US" dirty="0"/>
              <a:t>table, even if there is no match in the </a:t>
            </a:r>
            <a:r>
              <a:rPr lang="en-US" dirty="0">
                <a:latin typeface="Courier New" pitchFamily="49" charset="0"/>
              </a:rPr>
              <a:t>right </a:t>
            </a:r>
            <a:r>
              <a:rPr lang="en-US" dirty="0" smtClean="0">
                <a:latin typeface="Courier New" pitchFamily="49" charset="0"/>
              </a:rPr>
              <a:t>Employees </a:t>
            </a:r>
            <a:r>
              <a:rPr lang="en-US" dirty="0">
                <a:latin typeface="Courier New" pitchFamily="49" charset="0"/>
              </a:rPr>
              <a:t>(managers)</a:t>
            </a:r>
            <a:r>
              <a:rPr lang="en-US" dirty="0"/>
              <a:t> table.</a:t>
            </a:r>
          </a:p>
          <a:p>
            <a:pPr>
              <a:buFontTx/>
              <a:buChar char="•"/>
            </a:pPr>
            <a:r>
              <a:rPr lang="en-US" dirty="0"/>
              <a:t>Example of </a:t>
            </a:r>
            <a:r>
              <a:rPr lang="en-US" dirty="0">
                <a:latin typeface="Courier New" pitchFamily="49" charset="0"/>
              </a:rPr>
              <a:t>RIGHT</a:t>
            </a:r>
            <a:r>
              <a:rPr lang="en-US" dirty="0"/>
              <a:t> </a:t>
            </a:r>
            <a:r>
              <a:rPr lang="en-US" dirty="0">
                <a:latin typeface="Courier New" pitchFamily="49" charset="0"/>
              </a:rPr>
              <a:t>OUTER</a:t>
            </a:r>
            <a:r>
              <a:rPr lang="en-US" dirty="0"/>
              <a:t> </a:t>
            </a:r>
            <a:r>
              <a:rPr lang="en-US" dirty="0">
                <a:latin typeface="Courier New" pitchFamily="49" charset="0"/>
              </a:rPr>
              <a:t>JOIN : </a:t>
            </a:r>
            <a:r>
              <a:rPr lang="en-US" dirty="0"/>
              <a:t>This query retrieves all rows in the right </a:t>
            </a:r>
            <a:r>
              <a:rPr lang="en-US" dirty="0" smtClean="0">
                <a:latin typeface="Courier New" pitchFamily="49" charset="0"/>
              </a:rPr>
              <a:t>Employees </a:t>
            </a:r>
            <a:r>
              <a:rPr lang="en-US" dirty="0">
                <a:latin typeface="Courier New" pitchFamily="49" charset="0"/>
              </a:rPr>
              <a:t>(managers) </a:t>
            </a:r>
            <a:r>
              <a:rPr lang="en-US" dirty="0"/>
              <a:t>table, even if there is no match in the </a:t>
            </a:r>
            <a:r>
              <a:rPr lang="en-US" dirty="0">
                <a:latin typeface="Courier New" pitchFamily="49" charset="0"/>
              </a:rPr>
              <a:t>left </a:t>
            </a:r>
            <a:r>
              <a:rPr lang="en-US" dirty="0" smtClean="0">
                <a:latin typeface="Courier New" pitchFamily="49" charset="0"/>
              </a:rPr>
              <a:t>Employees </a:t>
            </a:r>
            <a:r>
              <a:rPr lang="en-US" dirty="0">
                <a:latin typeface="Courier New" pitchFamily="49" charset="0"/>
              </a:rPr>
              <a:t>(employees)</a:t>
            </a:r>
            <a:r>
              <a:rPr lang="en-US" dirty="0"/>
              <a:t> table.</a:t>
            </a:r>
          </a:p>
          <a:p>
            <a:pPr>
              <a:buFontTx/>
              <a:buChar char="•"/>
            </a:pPr>
            <a:r>
              <a:rPr lang="en-US" dirty="0"/>
              <a:t>Example of </a:t>
            </a:r>
            <a:r>
              <a:rPr lang="en-US" dirty="0">
                <a:latin typeface="Courier New" pitchFamily="49" charset="0"/>
              </a:rPr>
              <a:t>FULL</a:t>
            </a:r>
            <a:r>
              <a:rPr lang="en-US" dirty="0"/>
              <a:t> </a:t>
            </a:r>
            <a:r>
              <a:rPr lang="en-US" dirty="0">
                <a:latin typeface="Courier New" pitchFamily="49" charset="0"/>
              </a:rPr>
              <a:t>OUTER</a:t>
            </a:r>
            <a:r>
              <a:rPr lang="en-US" dirty="0"/>
              <a:t> </a:t>
            </a:r>
            <a:r>
              <a:rPr lang="en-US" dirty="0">
                <a:latin typeface="Courier New" pitchFamily="49" charset="0"/>
              </a:rPr>
              <a:t>JOIN : </a:t>
            </a:r>
            <a:r>
              <a:rPr lang="en-US" dirty="0"/>
              <a:t>This query retrieves all rows in the left </a:t>
            </a:r>
            <a:r>
              <a:rPr lang="en-US" dirty="0" smtClean="0">
                <a:latin typeface="Courier New" pitchFamily="49" charset="0"/>
              </a:rPr>
              <a:t>Employees </a:t>
            </a:r>
            <a:r>
              <a:rPr lang="en-US" dirty="0">
                <a:latin typeface="Courier New" pitchFamily="49" charset="0"/>
              </a:rPr>
              <a:t>(employees)</a:t>
            </a:r>
            <a:r>
              <a:rPr lang="en-US" dirty="0"/>
              <a:t> table, </a:t>
            </a:r>
            <a:r>
              <a:rPr lang="en-US" dirty="0">
                <a:solidFill>
                  <a:srgbClr val="FC0128"/>
                </a:solidFill>
              </a:rPr>
              <a:t>even if there is no match</a:t>
            </a:r>
            <a:r>
              <a:rPr lang="en-US" dirty="0"/>
              <a:t> in the </a:t>
            </a:r>
            <a:r>
              <a:rPr lang="en-US" dirty="0">
                <a:latin typeface="Courier New" pitchFamily="49" charset="0"/>
              </a:rPr>
              <a:t>right </a:t>
            </a:r>
            <a:r>
              <a:rPr lang="en-US" dirty="0" smtClean="0">
                <a:latin typeface="Courier New" pitchFamily="49" charset="0"/>
              </a:rPr>
              <a:t>Employees </a:t>
            </a:r>
            <a:r>
              <a:rPr lang="en-US" dirty="0">
                <a:latin typeface="Courier New" pitchFamily="49" charset="0"/>
              </a:rPr>
              <a:t>(managers)</a:t>
            </a:r>
            <a:r>
              <a:rPr lang="en-US" dirty="0"/>
              <a:t> table. It also retrieves all rows in the </a:t>
            </a:r>
            <a:r>
              <a:rPr lang="en-US" dirty="0">
                <a:latin typeface="Courier New" pitchFamily="49" charset="0"/>
              </a:rPr>
              <a:t>right </a:t>
            </a:r>
            <a:r>
              <a:rPr lang="en-US" dirty="0" smtClean="0">
                <a:latin typeface="Courier New" pitchFamily="49" charset="0"/>
              </a:rPr>
              <a:t>Employees </a:t>
            </a:r>
            <a:r>
              <a:rPr lang="en-US" dirty="0">
                <a:latin typeface="Courier New" pitchFamily="49" charset="0"/>
              </a:rPr>
              <a:t>(managers)</a:t>
            </a:r>
            <a:r>
              <a:rPr lang="en-US" dirty="0"/>
              <a:t> table, </a:t>
            </a:r>
            <a:r>
              <a:rPr lang="en-US" dirty="0">
                <a:solidFill>
                  <a:srgbClr val="FC0128"/>
                </a:solidFill>
              </a:rPr>
              <a:t>even if there is no match</a:t>
            </a:r>
            <a:r>
              <a:rPr lang="en-US" dirty="0"/>
              <a:t> in the </a:t>
            </a:r>
            <a:r>
              <a:rPr lang="en-US" dirty="0">
                <a:latin typeface="Courier New" pitchFamily="49" charset="0"/>
              </a:rPr>
              <a:t>left </a:t>
            </a:r>
            <a:r>
              <a:rPr lang="en-US" dirty="0" smtClean="0">
                <a:latin typeface="Courier New" pitchFamily="49" charset="0"/>
              </a:rPr>
              <a:t>Employees </a:t>
            </a:r>
            <a:r>
              <a:rPr lang="en-US" dirty="0">
                <a:latin typeface="Courier New" pitchFamily="49" charset="0"/>
              </a:rPr>
              <a:t>(employees)</a:t>
            </a:r>
            <a:r>
              <a:rPr lang="en-US" dirty="0"/>
              <a:t> table.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BFA7091-1169-4A3F-A158-1ACE5A626F08}" type="slidenum">
              <a:rPr lang="en-US"/>
              <a:pPr/>
              <a:t>80</a:t>
            </a:fld>
            <a:r>
              <a:rPr lang="en-US" dirty="0"/>
              <a:t>##</a:t>
            </a:r>
            <a:endParaRPr lang="en-US" sz="1100" dirty="0"/>
          </a:p>
        </p:txBody>
      </p:sp>
      <p:sp>
        <p:nvSpPr>
          <p:cNvPr id="541698" name="Rectangle 2"/>
          <p:cNvSpPr>
            <a:spLocks noGrp="1" noRot="1" noChangeAspect="1" noChangeArrowheads="1" noTextEdit="1"/>
          </p:cNvSpPr>
          <p:nvPr>
            <p:ph type="sldImg"/>
          </p:nvPr>
        </p:nvSpPr>
        <p:spPr>
          <a:ln/>
        </p:spPr>
      </p:sp>
      <p:sp>
        <p:nvSpPr>
          <p:cNvPr id="541699" name="Rectangle 3"/>
          <p:cNvSpPr>
            <a:spLocks noGrp="1" noChangeArrowheads="1"/>
          </p:cNvSpPr>
          <p:nvPr>
            <p:ph type="body" idx="1"/>
          </p:nvPr>
        </p:nvSpPr>
        <p:spPr>
          <a:xfrm>
            <a:off x="686099" y="4343704"/>
            <a:ext cx="5485805" cy="4113892"/>
          </a:xfrm>
        </p:spPr>
        <p:txBody>
          <a:bodyPr/>
          <a:lstStyle/>
          <a:p>
            <a:r>
              <a:rPr lang="en-US" b="1" dirty="0"/>
              <a:t>Three-Way Joins</a:t>
            </a:r>
          </a:p>
          <a:p>
            <a:pPr lvl="1"/>
            <a:endParaRPr lang="en-US" b="1" dirty="0"/>
          </a:p>
          <a:p>
            <a:pPr lvl="1"/>
            <a:r>
              <a:rPr lang="en-US" dirty="0"/>
              <a:t>A </a:t>
            </a:r>
            <a:r>
              <a:rPr lang="en-US" dirty="0">
                <a:solidFill>
                  <a:srgbClr val="FC0128"/>
                </a:solidFill>
              </a:rPr>
              <a:t>three-way join</a:t>
            </a:r>
            <a:r>
              <a:rPr lang="en-US" dirty="0"/>
              <a:t> is a join of three tables. In </a:t>
            </a:r>
            <a:r>
              <a:rPr lang="en-US" dirty="0">
                <a:solidFill>
                  <a:srgbClr val="FC0128"/>
                </a:solidFill>
              </a:rPr>
              <a:t>SQL: 1999 compliant syntax</a:t>
            </a:r>
            <a:r>
              <a:rPr lang="en-US" dirty="0"/>
              <a:t>, joins are performed from left to right so the first join to be performed is </a:t>
            </a:r>
            <a:r>
              <a:rPr lang="en-US" dirty="0" smtClean="0">
                <a:latin typeface="Courier New" pitchFamily="49" charset="0"/>
              </a:rPr>
              <a:t>Employees</a:t>
            </a:r>
            <a:r>
              <a:rPr lang="en-US" dirty="0" smtClean="0"/>
              <a:t> </a:t>
            </a:r>
            <a:r>
              <a:rPr lang="en-US" dirty="0">
                <a:latin typeface="Courier New" pitchFamily="49" charset="0"/>
              </a:rPr>
              <a:t>JOIN</a:t>
            </a:r>
            <a:r>
              <a:rPr lang="en-US" dirty="0"/>
              <a:t> </a:t>
            </a:r>
            <a:r>
              <a:rPr lang="en-US" dirty="0">
                <a:latin typeface="Courier New" pitchFamily="49" charset="0"/>
              </a:rPr>
              <a:t>ADDRESS</a:t>
            </a:r>
            <a:r>
              <a:rPr lang="en-US" dirty="0"/>
              <a:t>. The first join condition can reference columns in </a:t>
            </a:r>
            <a:r>
              <a:rPr lang="en-US" dirty="0" smtClean="0">
                <a:latin typeface="Courier New" pitchFamily="49" charset="0"/>
              </a:rPr>
              <a:t>Employees</a:t>
            </a:r>
            <a:r>
              <a:rPr lang="en-US" dirty="0" smtClean="0"/>
              <a:t> </a:t>
            </a:r>
            <a:r>
              <a:rPr lang="en-US" dirty="0"/>
              <a:t>and </a:t>
            </a:r>
            <a:r>
              <a:rPr lang="en-US" dirty="0">
                <a:latin typeface="Courier New" pitchFamily="49" charset="0"/>
              </a:rPr>
              <a:t>ADDRESS</a:t>
            </a:r>
            <a:r>
              <a:rPr lang="en-US" dirty="0"/>
              <a:t> but cannot reference columns in </a:t>
            </a:r>
            <a:r>
              <a:rPr lang="en-US" dirty="0">
                <a:latin typeface="Courier New" pitchFamily="49" charset="0"/>
              </a:rPr>
              <a:t>STATEPROVINCE</a:t>
            </a:r>
            <a:r>
              <a:rPr lang="en-US" dirty="0"/>
              <a:t>. The second join condition can reference columns from all three tables.</a:t>
            </a:r>
          </a:p>
          <a:p>
            <a:pPr lvl="1"/>
            <a:endParaRPr lang="en-US" dirty="0"/>
          </a:p>
          <a:p>
            <a:pPr lvl="1"/>
            <a:r>
              <a:rPr lang="en-US" dirty="0"/>
              <a:t>This can also be written as a three-way equijoin:</a:t>
            </a:r>
          </a:p>
          <a:p>
            <a:pPr lvl="1"/>
            <a:endParaRPr lang="en-US" dirty="0"/>
          </a:p>
          <a:p>
            <a:pPr lvl="1"/>
            <a:r>
              <a:rPr lang="en-US" dirty="0"/>
              <a:t>SELECT </a:t>
            </a:r>
            <a:r>
              <a:rPr lang="en-US" dirty="0" err="1"/>
              <a:t>e.LastName</a:t>
            </a:r>
            <a:r>
              <a:rPr lang="en-US" dirty="0"/>
              <a:t>, </a:t>
            </a:r>
            <a:r>
              <a:rPr lang="en-US" dirty="0" err="1"/>
              <a:t>a.City</a:t>
            </a:r>
            <a:r>
              <a:rPr lang="en-US" dirty="0"/>
              <a:t>, </a:t>
            </a:r>
            <a:r>
              <a:rPr lang="en-US" dirty="0" err="1"/>
              <a:t>sp.Name</a:t>
            </a:r>
            <a:r>
              <a:rPr lang="en-US" dirty="0"/>
              <a:t> </a:t>
            </a:r>
            <a:r>
              <a:rPr lang="en-US" dirty="0" err="1"/>
              <a:t>SPName</a:t>
            </a:r>
            <a:endParaRPr lang="en-US" dirty="0"/>
          </a:p>
          <a:p>
            <a:pPr lvl="1"/>
            <a:r>
              <a:rPr lang="en-US" dirty="0"/>
              <a:t>FROM employee e, address a, </a:t>
            </a:r>
            <a:r>
              <a:rPr lang="en-US" dirty="0" err="1"/>
              <a:t>stateprovince</a:t>
            </a:r>
            <a:r>
              <a:rPr lang="en-US" dirty="0"/>
              <a:t> sp</a:t>
            </a:r>
          </a:p>
          <a:p>
            <a:pPr lvl="1"/>
            <a:r>
              <a:rPr lang="en-US" dirty="0"/>
              <a:t>WHERE </a:t>
            </a:r>
            <a:r>
              <a:rPr lang="en-US" dirty="0" err="1"/>
              <a:t>e.AddressID</a:t>
            </a:r>
            <a:r>
              <a:rPr lang="en-US" dirty="0"/>
              <a:t> = </a:t>
            </a:r>
            <a:r>
              <a:rPr lang="en-US" dirty="0" err="1"/>
              <a:t>a.AddressID</a:t>
            </a:r>
            <a:endParaRPr lang="en-US" dirty="0"/>
          </a:p>
          <a:p>
            <a:pPr lvl="1"/>
            <a:r>
              <a:rPr lang="en-US" dirty="0"/>
              <a:t>  AND </a:t>
            </a:r>
            <a:r>
              <a:rPr lang="en-US" dirty="0" err="1"/>
              <a:t>a.StateProvinceID</a:t>
            </a:r>
            <a:r>
              <a:rPr lang="en-US" dirty="0"/>
              <a:t> = </a:t>
            </a:r>
            <a:r>
              <a:rPr lang="en-US" dirty="0" err="1"/>
              <a:t>sp.StateProvinceID</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66FF006C-0FA7-406A-AD4A-8B4C8CFAB6CA}" type="slidenum">
              <a:rPr lang="en-US"/>
              <a:pPr/>
              <a:t>44</a:t>
            </a:fld>
            <a:r>
              <a:rPr lang="en-US" dirty="0"/>
              <a:t>##</a:t>
            </a:r>
            <a:endParaRPr lang="en-US" sz="1100" dirty="0"/>
          </a:p>
        </p:txBody>
      </p:sp>
      <p:sp>
        <p:nvSpPr>
          <p:cNvPr id="480258" name="Rectangle 2"/>
          <p:cNvSpPr>
            <a:spLocks noGrp="1" noRot="1" noChangeAspect="1" noChangeArrowheads="1" noTextEdit="1"/>
          </p:cNvSpPr>
          <p:nvPr>
            <p:ph type="sldImg"/>
          </p:nvPr>
        </p:nvSpPr>
        <p:spPr>
          <a:ln/>
        </p:spPr>
      </p:sp>
      <p:sp>
        <p:nvSpPr>
          <p:cNvPr id="480259" name="Rectangle 3"/>
          <p:cNvSpPr>
            <a:spLocks noGrp="1" noChangeArrowheads="1"/>
          </p:cNvSpPr>
          <p:nvPr>
            <p:ph type="body" idx="1"/>
          </p:nvPr>
        </p:nvSpPr>
        <p:spPr>
          <a:xfrm>
            <a:off x="686099" y="4343704"/>
            <a:ext cx="5485805" cy="4113892"/>
          </a:xfrm>
        </p:spPr>
        <p:txBody>
          <a:bodyPr/>
          <a:lstStyle/>
          <a:p>
            <a:endParaRPr lang="bg-BG"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r>
              <a:rPr lang="en-US" dirty="0"/>
              <a:t>07/16/96</a:t>
            </a:r>
          </a:p>
        </p:txBody>
      </p:sp>
      <p:sp>
        <p:nvSpPr>
          <p:cNvPr id="6" name="Rectangle 6"/>
          <p:cNvSpPr>
            <a:spLocks noGrp="1" noChangeArrowheads="1"/>
          </p:cNvSpPr>
          <p:nvPr>
            <p:ph type="ftr" sz="quarter" idx="4"/>
          </p:nvPr>
        </p:nvSpPr>
        <p:spPr>
          <a:ln/>
        </p:spPr>
        <p:txBody>
          <a:bodyPr/>
          <a:lstStyle/>
          <a:p>
            <a:r>
              <a:rPr lang="en-US" dirty="0"/>
              <a:t>(c) 2006 National Academy for Software Development - http://academy.devbg.org*</a:t>
            </a:r>
          </a:p>
        </p:txBody>
      </p:sp>
      <p:sp>
        <p:nvSpPr>
          <p:cNvPr id="7" name="Rectangle 7"/>
          <p:cNvSpPr>
            <a:spLocks noGrp="1" noChangeArrowheads="1"/>
          </p:cNvSpPr>
          <p:nvPr>
            <p:ph type="sldNum" sz="quarter" idx="5"/>
          </p:nvPr>
        </p:nvSpPr>
        <p:spPr>
          <a:ln/>
        </p:spPr>
        <p:txBody>
          <a:bodyPr/>
          <a:lstStyle/>
          <a:p>
            <a:fld id="{CA89BB25-ABF2-40B6-A2DA-D2E8EC9D27F7}" type="slidenum">
              <a:rPr lang="en-US"/>
              <a:pPr/>
              <a:t>81</a:t>
            </a:fld>
            <a:r>
              <a:rPr lang="en-US" dirty="0"/>
              <a:t>##</a:t>
            </a:r>
          </a:p>
        </p:txBody>
      </p:sp>
      <p:sp>
        <p:nvSpPr>
          <p:cNvPr id="1069058" name="Rectangle 2"/>
          <p:cNvSpPr>
            <a:spLocks noGrp="1" noRot="1" noChangeAspect="1" noChangeArrowheads="1" noTextEdit="1"/>
          </p:cNvSpPr>
          <p:nvPr>
            <p:ph type="sldImg"/>
          </p:nvPr>
        </p:nvSpPr>
        <p:spPr>
          <a:ln/>
        </p:spPr>
      </p:sp>
      <p:sp>
        <p:nvSpPr>
          <p:cNvPr id="1069059" name="Rectangle 3"/>
          <p:cNvSpPr>
            <a:spLocks noGrp="1" noChangeArrowheads="1"/>
          </p:cNvSpPr>
          <p:nvPr>
            <p:ph type="body" idx="1"/>
          </p:nvPr>
        </p:nvSpPr>
        <p:spPr>
          <a:xfrm>
            <a:off x="685494" y="4342938"/>
            <a:ext cx="5487013" cy="4114588"/>
          </a:xfrm>
        </p:spPr>
        <p:txBody>
          <a:bodyPr/>
          <a:lstStyle/>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5799B9FA-0A3D-446C-8467-32663EA29608}" type="slidenum">
              <a:rPr lang="en-US"/>
              <a:pPr/>
              <a:t>82</a:t>
            </a:fld>
            <a:r>
              <a:rPr lang="en-US" dirty="0"/>
              <a:t>##</a:t>
            </a:r>
            <a:endParaRPr lang="en-US" sz="1100" dirty="0"/>
          </a:p>
        </p:txBody>
      </p:sp>
      <p:sp>
        <p:nvSpPr>
          <p:cNvPr id="543746" name="Rectangle 2"/>
          <p:cNvSpPr>
            <a:spLocks noGrp="1" noRot="1" noChangeAspect="1" noChangeArrowheads="1" noTextEdit="1"/>
          </p:cNvSpPr>
          <p:nvPr>
            <p:ph type="sldImg"/>
          </p:nvPr>
        </p:nvSpPr>
        <p:spPr>
          <a:ln/>
        </p:spPr>
      </p:sp>
      <p:sp>
        <p:nvSpPr>
          <p:cNvPr id="543747" name="Rectangle 3"/>
          <p:cNvSpPr>
            <a:spLocks noGrp="1" noChangeArrowheads="1"/>
          </p:cNvSpPr>
          <p:nvPr>
            <p:ph type="body" idx="1"/>
          </p:nvPr>
        </p:nvSpPr>
        <p:spPr>
          <a:xfrm>
            <a:off x="686099" y="4343704"/>
            <a:ext cx="5485805" cy="4113892"/>
          </a:xfrm>
        </p:spPr>
        <p:txBody>
          <a:bodyPr/>
          <a:lstStyle/>
          <a:p>
            <a:r>
              <a:rPr lang="en-US" b="1"/>
              <a:t>Creating Cross Joins</a:t>
            </a:r>
          </a:p>
          <a:p>
            <a:pPr lvl="1"/>
            <a:r>
              <a:rPr lang="en-US"/>
              <a:t>  The example on the slide gives the same results as the following:</a:t>
            </a:r>
          </a:p>
          <a:p>
            <a:pPr lvl="1"/>
            <a:endParaRPr lang="en-US">
              <a:latin typeface="Courier New" pitchFamily="49" charset="0"/>
            </a:endParaRPr>
          </a:p>
          <a:p>
            <a:pPr lvl="1"/>
            <a:r>
              <a:rPr lang="en-US">
                <a:latin typeface="Courier New" pitchFamily="49" charset="0"/>
              </a:rPr>
              <a:t>  SELECT LastName, Name DepartmentName</a:t>
            </a:r>
          </a:p>
          <a:p>
            <a:pPr lvl="1">
              <a:spcBef>
                <a:spcPct val="0"/>
              </a:spcBef>
            </a:pPr>
            <a:r>
              <a:rPr lang="en-US">
                <a:latin typeface="Courier New" pitchFamily="49" charset="0"/>
              </a:rPr>
              <a:t>  FROM   employee, department;</a:t>
            </a:r>
          </a:p>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6DAD1251-0D49-4EB1-BD4E-3DE084FC6C13}" type="slidenum">
              <a:rPr lang="en-US"/>
              <a:pPr/>
              <a:t>83</a:t>
            </a:fld>
            <a:r>
              <a:rPr lang="en-US" dirty="0"/>
              <a:t>##</a:t>
            </a:r>
            <a:endParaRPr lang="en-US" sz="1100" dirty="0"/>
          </a:p>
        </p:txBody>
      </p:sp>
      <p:sp>
        <p:nvSpPr>
          <p:cNvPr id="545794" name="Rectangle 2"/>
          <p:cNvSpPr>
            <a:spLocks noGrp="1" noRot="1" noChangeAspect="1" noChangeArrowheads="1" noTextEdit="1"/>
          </p:cNvSpPr>
          <p:nvPr>
            <p:ph type="sldImg"/>
          </p:nvPr>
        </p:nvSpPr>
        <p:spPr>
          <a:ln/>
        </p:spPr>
      </p:sp>
      <p:sp>
        <p:nvSpPr>
          <p:cNvPr id="545795" name="Rectangle 3"/>
          <p:cNvSpPr>
            <a:spLocks noGrp="1" noChangeArrowheads="1"/>
          </p:cNvSpPr>
          <p:nvPr>
            <p:ph type="body" idx="1"/>
          </p:nvPr>
        </p:nvSpPr>
        <p:spPr>
          <a:xfrm>
            <a:off x="686099" y="4343704"/>
            <a:ext cx="5485805" cy="4113892"/>
          </a:xfrm>
        </p:spPr>
        <p:txBody>
          <a:bodyPr/>
          <a:lstStyle/>
          <a:p>
            <a:pPr lvl="1"/>
            <a:r>
              <a:rPr lang="en-US" dirty="0"/>
              <a:t>The example shown performs a join on the </a:t>
            </a:r>
            <a:r>
              <a:rPr lang="en-US" dirty="0" smtClean="0">
                <a:latin typeface="Courier New" pitchFamily="49" charset="0"/>
              </a:rPr>
              <a:t>Employees</a:t>
            </a:r>
            <a:r>
              <a:rPr lang="en-US" dirty="0" smtClean="0"/>
              <a:t> </a:t>
            </a:r>
            <a:r>
              <a:rPr lang="en-US" dirty="0"/>
              <a:t>and </a:t>
            </a:r>
            <a:r>
              <a:rPr lang="en-US" dirty="0" smtClean="0">
                <a:latin typeface="Courier New" pitchFamily="49" charset="0"/>
              </a:rPr>
              <a:t>Departments</a:t>
            </a:r>
            <a:r>
              <a:rPr lang="en-US" dirty="0" smtClean="0"/>
              <a:t> </a:t>
            </a:r>
            <a:r>
              <a:rPr lang="en-US" dirty="0"/>
              <a:t>tables, and, in addition, displays only employees within the Sales </a:t>
            </a:r>
            <a:r>
              <a:rPr lang="en-US" dirty="0" err="1"/>
              <a:t>depatment</a:t>
            </a:r>
            <a:r>
              <a:rPr lang="en-US" dirty="0"/>
              <a:t>.</a:t>
            </a:r>
          </a:p>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r>
              <a:rPr lang="en-US" dirty="0"/>
              <a:t>07/16/96</a:t>
            </a:r>
          </a:p>
        </p:txBody>
      </p:sp>
      <p:sp>
        <p:nvSpPr>
          <p:cNvPr id="6" name="Rectangle 6"/>
          <p:cNvSpPr>
            <a:spLocks noGrp="1" noChangeArrowheads="1"/>
          </p:cNvSpPr>
          <p:nvPr>
            <p:ph type="ftr" sz="quarter" idx="4"/>
          </p:nvPr>
        </p:nvSpPr>
        <p:spPr>
          <a:ln/>
        </p:spPr>
        <p:txBody>
          <a:bodyPr/>
          <a:lstStyle/>
          <a:p>
            <a:r>
              <a:rPr lang="en-US" dirty="0"/>
              <a:t>(c) 2006 National Academy for Software Development - http://academy.devbg.org*</a:t>
            </a:r>
          </a:p>
        </p:txBody>
      </p:sp>
      <p:sp>
        <p:nvSpPr>
          <p:cNvPr id="7" name="Rectangle 7"/>
          <p:cNvSpPr>
            <a:spLocks noGrp="1" noChangeArrowheads="1"/>
          </p:cNvSpPr>
          <p:nvPr>
            <p:ph type="sldNum" sz="quarter" idx="5"/>
          </p:nvPr>
        </p:nvSpPr>
        <p:spPr>
          <a:ln/>
        </p:spPr>
        <p:txBody>
          <a:bodyPr/>
          <a:lstStyle/>
          <a:p>
            <a:fld id="{F75C2DCA-6CD4-48A7-91CC-990A469CC4A4}" type="slidenum">
              <a:rPr lang="en-US"/>
              <a:pPr/>
              <a:t>84</a:t>
            </a:fld>
            <a:r>
              <a:rPr lang="en-US" dirty="0"/>
              <a:t>##</a:t>
            </a:r>
          </a:p>
        </p:txBody>
      </p:sp>
      <p:sp>
        <p:nvSpPr>
          <p:cNvPr id="1187842" name="Rectangle 2"/>
          <p:cNvSpPr>
            <a:spLocks noGrp="1" noRot="1" noChangeAspect="1" noChangeArrowheads="1" noTextEdit="1"/>
          </p:cNvSpPr>
          <p:nvPr>
            <p:ph type="sldImg"/>
          </p:nvPr>
        </p:nvSpPr>
        <p:spPr>
          <a:ln/>
        </p:spPr>
      </p:sp>
      <p:sp>
        <p:nvSpPr>
          <p:cNvPr id="1187843" name="Rectangle 3"/>
          <p:cNvSpPr>
            <a:spLocks noGrp="1" noChangeArrowheads="1"/>
          </p:cNvSpPr>
          <p:nvPr>
            <p:ph type="body" idx="1"/>
          </p:nvPr>
        </p:nvSpPr>
        <p:spPr>
          <a:xfrm>
            <a:off x="685494" y="4342938"/>
            <a:ext cx="5487013" cy="4114588"/>
          </a:xfrm>
        </p:spPr>
        <p:txBody>
          <a:bodyPr/>
          <a:lstStyle/>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601085D9-18F7-4846-B589-891CC68D6FE8}" type="slidenum">
              <a:rPr lang="en-US"/>
              <a:pPr/>
              <a:t>85</a:t>
            </a:fld>
            <a:r>
              <a:rPr lang="en-US" dirty="0"/>
              <a:t>##</a:t>
            </a:r>
            <a:endParaRPr lang="en-US" sz="1100" dirty="0"/>
          </a:p>
        </p:txBody>
      </p:sp>
      <p:sp>
        <p:nvSpPr>
          <p:cNvPr id="558082" name="Rectangle 2"/>
          <p:cNvSpPr>
            <a:spLocks noGrp="1" noRot="1" noChangeAspect="1" noChangeArrowheads="1" noTextEdit="1"/>
          </p:cNvSpPr>
          <p:nvPr>
            <p:ph type="sldImg"/>
          </p:nvPr>
        </p:nvSpPr>
        <p:spPr>
          <a:ln/>
        </p:spPr>
      </p:sp>
      <p:sp>
        <p:nvSpPr>
          <p:cNvPr id="558083" name="Rectangle 3"/>
          <p:cNvSpPr>
            <a:spLocks noGrp="1" noChangeArrowheads="1"/>
          </p:cNvSpPr>
          <p:nvPr>
            <p:ph type="body" idx="1"/>
          </p:nvPr>
        </p:nvSpPr>
        <p:spPr>
          <a:xfrm>
            <a:off x="686099" y="4343704"/>
            <a:ext cx="5485805" cy="4113892"/>
          </a:xfrm>
        </p:spPr>
        <p:txBody>
          <a:bodyPr/>
          <a:lstStyle/>
          <a:p>
            <a:endParaRPr lang="bg-BG"/>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905F5279-5D12-45F8-BFA1-EF44A35A9C3F}" type="slidenum">
              <a:rPr lang="en-US"/>
              <a:pPr/>
              <a:t>87</a:t>
            </a:fld>
            <a:r>
              <a:rPr lang="en-US" dirty="0"/>
              <a:t>##</a:t>
            </a:r>
            <a:endParaRPr lang="en-US" sz="1100" dirty="0"/>
          </a:p>
        </p:txBody>
      </p:sp>
      <p:sp>
        <p:nvSpPr>
          <p:cNvPr id="561154" name="Rectangle 2"/>
          <p:cNvSpPr>
            <a:spLocks noGrp="1" noRot="1" noChangeAspect="1" noChangeArrowheads="1" noTextEdit="1"/>
          </p:cNvSpPr>
          <p:nvPr>
            <p:ph type="sldImg"/>
          </p:nvPr>
        </p:nvSpPr>
        <p:spPr>
          <a:ln/>
        </p:spPr>
      </p:sp>
      <p:sp>
        <p:nvSpPr>
          <p:cNvPr id="561155" name="Rectangle 3"/>
          <p:cNvSpPr>
            <a:spLocks noGrp="1" noChangeArrowheads="1"/>
          </p:cNvSpPr>
          <p:nvPr>
            <p:ph type="body" idx="1"/>
          </p:nvPr>
        </p:nvSpPr>
        <p:spPr>
          <a:xfrm>
            <a:off x="686099" y="4343704"/>
            <a:ext cx="5485805" cy="4113892"/>
          </a:xfrm>
        </p:spPr>
        <p:txBody>
          <a:bodyPr/>
          <a:lstStyle/>
          <a:p>
            <a:endParaRPr lang="bg-BG"/>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81A42CD1-C010-4A80-80A6-EF4B105C3BF8}" type="slidenum">
              <a:rPr lang="en-US"/>
              <a:pPr/>
              <a:t>90</a:t>
            </a:fld>
            <a:r>
              <a:rPr lang="en-US" dirty="0"/>
              <a:t>##</a:t>
            </a:r>
            <a:endParaRPr lang="en-US" sz="1100" dirty="0"/>
          </a:p>
        </p:txBody>
      </p:sp>
      <p:sp>
        <p:nvSpPr>
          <p:cNvPr id="565250" name="Rectangle 2"/>
          <p:cNvSpPr>
            <a:spLocks noGrp="1" noRot="1" noChangeAspect="1" noChangeArrowheads="1" noTextEdit="1"/>
          </p:cNvSpPr>
          <p:nvPr>
            <p:ph type="sldImg"/>
          </p:nvPr>
        </p:nvSpPr>
        <p:spPr>
          <a:ln/>
        </p:spPr>
      </p:sp>
      <p:sp>
        <p:nvSpPr>
          <p:cNvPr id="565251" name="Rectangle 3"/>
          <p:cNvSpPr>
            <a:spLocks noGrp="1" noChangeArrowheads="1"/>
          </p:cNvSpPr>
          <p:nvPr>
            <p:ph type="body" idx="1"/>
          </p:nvPr>
        </p:nvSpPr>
        <p:spPr>
          <a:xfrm>
            <a:off x="686099" y="4343704"/>
            <a:ext cx="5485805" cy="4113892"/>
          </a:xfrm>
        </p:spPr>
        <p:txBody>
          <a:bodyPr/>
          <a:lstStyle/>
          <a:p>
            <a:endParaRPr lang="bg-BG"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endParaRPr lang="en-US" sz="1100" dirty="0"/>
          </a:p>
        </p:txBody>
      </p:sp>
      <p:sp>
        <p:nvSpPr>
          <p:cNvPr id="5" name="Rectangle 7"/>
          <p:cNvSpPr>
            <a:spLocks noGrp="1" noChangeArrowheads="1"/>
          </p:cNvSpPr>
          <p:nvPr>
            <p:ph type="sldNum" sz="quarter" idx="5"/>
          </p:nvPr>
        </p:nvSpPr>
        <p:spPr>
          <a:ln/>
        </p:spPr>
        <p:txBody>
          <a:bodyPr/>
          <a:lstStyle/>
          <a:p>
            <a:fld id="{3E378599-9129-4E1E-8D3C-E393FDB109F4}" type="slidenum">
              <a:rPr lang="en-US"/>
              <a:pPr/>
              <a:t>94</a:t>
            </a:fld>
            <a:r>
              <a:rPr lang="en-US" dirty="0"/>
              <a:t>##</a:t>
            </a:r>
            <a:endParaRPr lang="en-US" sz="1100" dirty="0"/>
          </a:p>
        </p:txBody>
      </p:sp>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a:xfrm>
            <a:off x="686099" y="4343704"/>
            <a:ext cx="5485805" cy="4113892"/>
          </a:xfrm>
        </p:spPr>
        <p:txBody>
          <a:bodyPr/>
          <a:lstStyle/>
          <a:p>
            <a:endParaRPr lang="bg-BG"/>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95</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96</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E21BD25A-778E-47F2-A4E2-79C381F9B86F}" type="slidenum">
              <a:rPr lang="en-US"/>
              <a:pPr/>
              <a:t>46</a:t>
            </a:fld>
            <a:r>
              <a:rPr lang="en-US" dirty="0"/>
              <a:t>##</a:t>
            </a:r>
            <a:endParaRPr lang="en-US" sz="1100" dirty="0"/>
          </a:p>
        </p:txBody>
      </p:sp>
      <p:sp>
        <p:nvSpPr>
          <p:cNvPr id="482306" name="Rectangle 2"/>
          <p:cNvSpPr>
            <a:spLocks noGrp="1" noRot="1" noChangeAspect="1" noChangeArrowheads="1" noTextEdit="1"/>
          </p:cNvSpPr>
          <p:nvPr>
            <p:ph type="sldImg"/>
          </p:nvPr>
        </p:nvSpPr>
        <p:spPr>
          <a:ln/>
        </p:spPr>
      </p:sp>
      <p:sp>
        <p:nvSpPr>
          <p:cNvPr id="482307" name="Rectangle 3"/>
          <p:cNvSpPr>
            <a:spLocks noGrp="1" noChangeArrowheads="1"/>
          </p:cNvSpPr>
          <p:nvPr>
            <p:ph type="body" idx="1"/>
          </p:nvPr>
        </p:nvSpPr>
        <p:spPr>
          <a:xfrm>
            <a:off x="686099" y="4343704"/>
            <a:ext cx="5485805" cy="4113892"/>
          </a:xfrm>
        </p:spPr>
        <p:txBody>
          <a:bodyPr/>
          <a:lstStyle/>
          <a:p>
            <a:endParaRPr lang="bg-BG"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8B408DCA-F9F9-4B36-89C2-5B7D084B0B09}" type="slidenum">
              <a:rPr lang="en-US"/>
              <a:pPr/>
              <a:t>97</a:t>
            </a:fld>
            <a:r>
              <a:rPr lang="en-US" dirty="0"/>
              <a:t>##</a:t>
            </a:r>
            <a:endParaRPr lang="en-US" sz="1100" dirty="0"/>
          </a:p>
        </p:txBody>
      </p:sp>
      <p:sp>
        <p:nvSpPr>
          <p:cNvPr id="576514" name="Rectangle 2"/>
          <p:cNvSpPr>
            <a:spLocks noGrp="1" noRot="1" noChangeAspect="1" noChangeArrowheads="1" noTextEdit="1"/>
          </p:cNvSpPr>
          <p:nvPr>
            <p:ph type="sldImg"/>
          </p:nvPr>
        </p:nvSpPr>
        <p:spPr>
          <a:ln/>
        </p:spPr>
      </p:sp>
      <p:sp>
        <p:nvSpPr>
          <p:cNvPr id="576515" name="Rectangle 3"/>
          <p:cNvSpPr>
            <a:spLocks noGrp="1" noChangeArrowheads="1"/>
          </p:cNvSpPr>
          <p:nvPr>
            <p:ph type="body" idx="1"/>
          </p:nvPr>
        </p:nvSpPr>
        <p:spPr>
          <a:xfrm>
            <a:off x="686099" y="4343704"/>
            <a:ext cx="5485805" cy="4113892"/>
          </a:xfrm>
        </p:spPr>
        <p:txBody>
          <a:bodyPr/>
          <a:lstStyle/>
          <a:p>
            <a:endParaRPr lang="bg-BG"/>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9EE158A5-DE43-4466-BE04-AFCEF1BD2F7B}" type="slidenum">
              <a:rPr lang="en-US"/>
              <a:pPr/>
              <a:t>98</a:t>
            </a:fld>
            <a:r>
              <a:rPr lang="en-US" dirty="0"/>
              <a:t>##</a:t>
            </a:r>
            <a:endParaRPr lang="en-US" sz="1100" dirty="0"/>
          </a:p>
        </p:txBody>
      </p:sp>
      <p:sp>
        <p:nvSpPr>
          <p:cNvPr id="578562" name="Rectangle 2"/>
          <p:cNvSpPr>
            <a:spLocks noGrp="1" noRot="1" noChangeAspect="1" noChangeArrowheads="1" noTextEdit="1"/>
          </p:cNvSpPr>
          <p:nvPr>
            <p:ph type="sldImg"/>
          </p:nvPr>
        </p:nvSpPr>
        <p:spPr>
          <a:ln/>
        </p:spPr>
      </p:sp>
      <p:sp>
        <p:nvSpPr>
          <p:cNvPr id="578563" name="Rectangle 3"/>
          <p:cNvSpPr>
            <a:spLocks noGrp="1" noChangeArrowheads="1"/>
          </p:cNvSpPr>
          <p:nvPr>
            <p:ph type="body" idx="1"/>
          </p:nvPr>
        </p:nvSpPr>
        <p:spPr>
          <a:xfrm>
            <a:off x="686099" y="4343704"/>
            <a:ext cx="5485805" cy="4113892"/>
          </a:xfrm>
        </p:spPr>
        <p:txBody>
          <a:bodyPr/>
          <a:lstStyle/>
          <a:p>
            <a:endParaRPr lang="bg-BG"/>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99</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24D99D8D-3866-4B3D-A7FC-87393DD00F81}" type="slidenum">
              <a:rPr lang="en-US"/>
              <a:pPr/>
              <a:t>100</a:t>
            </a:fld>
            <a:r>
              <a:rPr lang="en-US" dirty="0"/>
              <a:t>##</a:t>
            </a:r>
            <a:endParaRPr lang="en-US" sz="1100" dirty="0"/>
          </a:p>
        </p:txBody>
      </p:sp>
      <p:sp>
        <p:nvSpPr>
          <p:cNvPr id="581634" name="Rectangle 2"/>
          <p:cNvSpPr>
            <a:spLocks noGrp="1" noRot="1" noChangeAspect="1" noChangeArrowheads="1" noTextEdit="1"/>
          </p:cNvSpPr>
          <p:nvPr>
            <p:ph type="sldImg"/>
          </p:nvPr>
        </p:nvSpPr>
        <p:spPr>
          <a:ln/>
        </p:spPr>
      </p:sp>
      <p:sp>
        <p:nvSpPr>
          <p:cNvPr id="581635" name="Rectangle 3"/>
          <p:cNvSpPr>
            <a:spLocks noGrp="1" noChangeArrowheads="1"/>
          </p:cNvSpPr>
          <p:nvPr>
            <p:ph type="body" idx="1"/>
          </p:nvPr>
        </p:nvSpPr>
        <p:spPr>
          <a:xfrm>
            <a:off x="686099" y="4343704"/>
            <a:ext cx="5485805" cy="4113892"/>
          </a:xfrm>
        </p:spPr>
        <p:txBody>
          <a:bodyPr/>
          <a:lstStyle/>
          <a:p>
            <a:pPr lvl="1">
              <a:buFontTx/>
              <a:buChar char="•"/>
            </a:pPr>
            <a:r>
              <a:rPr lang="en-US"/>
              <a:t>G</a:t>
            </a:r>
            <a:r>
              <a:rPr lang="en-US">
                <a:solidFill>
                  <a:srgbClr val="FC0128"/>
                </a:solidFill>
              </a:rPr>
              <a:t>roup functions</a:t>
            </a:r>
            <a:r>
              <a:rPr lang="en-US"/>
              <a:t> operate on </a:t>
            </a:r>
            <a:r>
              <a:rPr lang="en-US">
                <a:solidFill>
                  <a:srgbClr val="FC0128"/>
                </a:solidFill>
              </a:rPr>
              <a:t>sets of rows</a:t>
            </a:r>
            <a:r>
              <a:rPr lang="en-US"/>
              <a:t> to give one result per group. These sets may be the whole table or the table split into groups. </a:t>
            </a:r>
          </a:p>
          <a:p>
            <a:pPr lvl="1"/>
            <a:endParaRPr lang="en-US"/>
          </a:p>
          <a:p>
            <a:pPr lvl="1">
              <a:buFontTx/>
              <a:buChar char="•"/>
            </a:pPr>
            <a:r>
              <a:rPr lang="en-US"/>
              <a:t>Each of the functions accepts an argument. The following table identifies the options that you can use in the syntax:</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0C368AD6-D826-4EE0-B558-3686CB4B5188}" type="slidenum">
              <a:rPr lang="en-US"/>
              <a:pPr/>
              <a:t>101</a:t>
            </a:fld>
            <a:r>
              <a:rPr lang="en-US" dirty="0"/>
              <a:t>##</a:t>
            </a:r>
            <a:endParaRPr lang="en-US" sz="1100" dirty="0"/>
          </a:p>
        </p:txBody>
      </p:sp>
      <p:sp>
        <p:nvSpPr>
          <p:cNvPr id="583682" name="Rectangle 2"/>
          <p:cNvSpPr>
            <a:spLocks noGrp="1" noRot="1" noChangeAspect="1" noChangeArrowheads="1" noTextEdit="1"/>
          </p:cNvSpPr>
          <p:nvPr>
            <p:ph type="sldImg"/>
          </p:nvPr>
        </p:nvSpPr>
        <p:spPr>
          <a:ln/>
        </p:spPr>
      </p:sp>
      <p:sp>
        <p:nvSpPr>
          <p:cNvPr id="583683" name="Rectangle 3"/>
          <p:cNvSpPr>
            <a:spLocks noGrp="1" noChangeArrowheads="1"/>
          </p:cNvSpPr>
          <p:nvPr>
            <p:ph type="body" idx="1"/>
          </p:nvPr>
        </p:nvSpPr>
        <p:spPr>
          <a:xfrm>
            <a:off x="686099" y="4343704"/>
            <a:ext cx="5485805" cy="4113892"/>
          </a:xfrm>
        </p:spPr>
        <p:txBody>
          <a:bodyPr/>
          <a:lstStyle/>
          <a:p>
            <a:pPr lvl="1"/>
            <a:r>
              <a:rPr lang="en-US"/>
              <a:t>The example on the slide displays the average, highest, lowest, and sum of vacation hours for all sales representatives.</a:t>
            </a:r>
          </a:p>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102</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554B2D45-DAEC-4F7B-B4C8-E5B55B318D0E}" type="slidenum">
              <a:rPr lang="en-US"/>
              <a:pPr/>
              <a:t>103</a:t>
            </a:fld>
            <a:r>
              <a:rPr lang="en-US" dirty="0"/>
              <a:t>##</a:t>
            </a:r>
            <a:endParaRPr lang="en-US" sz="1100" dirty="0"/>
          </a:p>
        </p:txBody>
      </p:sp>
      <p:sp>
        <p:nvSpPr>
          <p:cNvPr id="586754" name="Rectangle 2"/>
          <p:cNvSpPr>
            <a:spLocks noGrp="1" noRot="1" noChangeAspect="1" noChangeArrowheads="1" noTextEdit="1"/>
          </p:cNvSpPr>
          <p:nvPr>
            <p:ph type="sldImg"/>
          </p:nvPr>
        </p:nvSpPr>
        <p:spPr>
          <a:ln/>
        </p:spPr>
      </p:sp>
      <p:sp>
        <p:nvSpPr>
          <p:cNvPr id="586755" name="Rectangle 3"/>
          <p:cNvSpPr>
            <a:spLocks noGrp="1" noChangeArrowheads="1"/>
          </p:cNvSpPr>
          <p:nvPr>
            <p:ph type="body" idx="1"/>
          </p:nvPr>
        </p:nvSpPr>
        <p:spPr>
          <a:xfrm>
            <a:off x="686099" y="4343704"/>
            <a:ext cx="5485805" cy="4113892"/>
          </a:xfrm>
        </p:spPr>
        <p:txBody>
          <a:bodyPr/>
          <a:lstStyle/>
          <a:p>
            <a:r>
              <a:rPr lang="en-US" b="1" dirty="0"/>
              <a:t>The </a:t>
            </a:r>
            <a:r>
              <a:rPr lang="en-US" b="1" dirty="0">
                <a:latin typeface="Courier New" pitchFamily="49" charset="0"/>
              </a:rPr>
              <a:t>COUNT</a:t>
            </a:r>
            <a:r>
              <a:rPr lang="en-US" b="1" dirty="0"/>
              <a:t> Function</a:t>
            </a:r>
          </a:p>
          <a:p>
            <a:pPr lvl="1"/>
            <a:r>
              <a:rPr lang="en-US" dirty="0"/>
              <a:t>The </a:t>
            </a:r>
            <a:r>
              <a:rPr lang="en-US" dirty="0">
                <a:solidFill>
                  <a:srgbClr val="FC0128"/>
                </a:solidFill>
                <a:latin typeface="Courier New" pitchFamily="49" charset="0"/>
              </a:rPr>
              <a:t>COUNT</a:t>
            </a:r>
            <a:r>
              <a:rPr lang="en-US" dirty="0">
                <a:solidFill>
                  <a:srgbClr val="FC0128"/>
                </a:solidFill>
              </a:rPr>
              <a:t> function</a:t>
            </a:r>
            <a:r>
              <a:rPr lang="en-US" dirty="0"/>
              <a:t> has three formats:</a:t>
            </a:r>
          </a:p>
          <a:p>
            <a:pPr lvl="2"/>
            <a:r>
              <a:rPr lang="en-US" dirty="0">
                <a:latin typeface="Courier New" pitchFamily="49" charset="0"/>
              </a:rPr>
              <a:t>COUNT(*) </a:t>
            </a:r>
          </a:p>
          <a:p>
            <a:pPr lvl="2"/>
            <a:r>
              <a:rPr lang="en-US" dirty="0">
                <a:latin typeface="Courier New" pitchFamily="49" charset="0"/>
              </a:rPr>
              <a:t>COUNT(</a:t>
            </a:r>
            <a:r>
              <a:rPr lang="en-US" i="1" dirty="0" err="1">
                <a:latin typeface="Courier New" pitchFamily="49" charset="0"/>
              </a:rPr>
              <a:t>expr</a:t>
            </a:r>
            <a:r>
              <a:rPr lang="en-US" dirty="0">
                <a:latin typeface="Courier New" pitchFamily="49" charset="0"/>
              </a:rPr>
              <a:t>)</a:t>
            </a:r>
          </a:p>
          <a:p>
            <a:pPr lvl="2"/>
            <a:r>
              <a:rPr lang="en-US" dirty="0">
                <a:latin typeface="Courier New" pitchFamily="49" charset="0"/>
              </a:rPr>
              <a:t>COUNT(DISTINCT </a:t>
            </a:r>
            <a:r>
              <a:rPr lang="en-US" i="1" dirty="0" err="1">
                <a:latin typeface="Courier New" pitchFamily="49" charset="0"/>
              </a:rPr>
              <a:t>expr</a:t>
            </a:r>
            <a:r>
              <a:rPr lang="en-US" dirty="0">
                <a:latin typeface="Courier New" pitchFamily="49" charset="0"/>
              </a:rPr>
              <a:t>)</a:t>
            </a:r>
          </a:p>
          <a:p>
            <a:pPr lvl="1"/>
            <a:r>
              <a:rPr lang="en-US" dirty="0">
                <a:latin typeface="Courier New" pitchFamily="49" charset="0"/>
              </a:rPr>
              <a:t>COUNT(*)</a:t>
            </a:r>
            <a:r>
              <a:rPr lang="en-US" dirty="0"/>
              <a:t> returns the number of rows in a table that satisfy the criteria of the </a:t>
            </a:r>
            <a:r>
              <a:rPr lang="en-US" dirty="0">
                <a:latin typeface="Courier New" pitchFamily="49" charset="0"/>
              </a:rPr>
              <a:t>SELECT</a:t>
            </a:r>
            <a:r>
              <a:rPr lang="en-US" dirty="0"/>
              <a:t> statement, including duplicate rows and rows containing null values in any of the columns. If a </a:t>
            </a:r>
            <a:r>
              <a:rPr lang="en-US" dirty="0">
                <a:latin typeface="Courier New" pitchFamily="49" charset="0"/>
              </a:rPr>
              <a:t>WHERE</a:t>
            </a:r>
            <a:r>
              <a:rPr lang="en-US" dirty="0"/>
              <a:t> clause is included in the </a:t>
            </a:r>
            <a:r>
              <a:rPr lang="en-US" dirty="0">
                <a:latin typeface="Courier New" pitchFamily="49" charset="0"/>
              </a:rPr>
              <a:t>SELECT</a:t>
            </a:r>
            <a:r>
              <a:rPr lang="en-US" dirty="0"/>
              <a:t> statement, </a:t>
            </a:r>
            <a:r>
              <a:rPr lang="en-US" dirty="0">
                <a:latin typeface="Courier New" pitchFamily="49" charset="0"/>
              </a:rPr>
              <a:t>COUNT(*)</a:t>
            </a:r>
            <a:r>
              <a:rPr lang="en-US" dirty="0"/>
              <a:t> returns the number of rows that satisfies the condition in the </a:t>
            </a:r>
            <a:r>
              <a:rPr lang="en-US" dirty="0">
                <a:latin typeface="Courier New" pitchFamily="49" charset="0"/>
              </a:rPr>
              <a:t>WHERE</a:t>
            </a:r>
            <a:r>
              <a:rPr lang="en-US" dirty="0"/>
              <a:t> clause. </a:t>
            </a:r>
          </a:p>
          <a:p>
            <a:pPr lvl="1"/>
            <a:r>
              <a:rPr lang="en-US" dirty="0"/>
              <a:t>In contrast, </a:t>
            </a:r>
            <a:r>
              <a:rPr lang="en-US" dirty="0">
                <a:latin typeface="Courier New" pitchFamily="49" charset="0"/>
              </a:rPr>
              <a:t>COUNT(</a:t>
            </a:r>
            <a:r>
              <a:rPr lang="en-US" i="1" dirty="0" err="1">
                <a:latin typeface="Courier New" pitchFamily="49" charset="0"/>
              </a:rPr>
              <a:t>expr</a:t>
            </a:r>
            <a:r>
              <a:rPr lang="en-US" dirty="0">
                <a:latin typeface="Courier New" pitchFamily="49" charset="0"/>
              </a:rPr>
              <a:t>)</a:t>
            </a:r>
            <a:r>
              <a:rPr lang="en-US" dirty="0"/>
              <a:t> returns the number of non-null values in the column identified by </a:t>
            </a:r>
            <a:r>
              <a:rPr lang="en-US" i="1" dirty="0" err="1">
                <a:latin typeface="Courier New" pitchFamily="49" charset="0"/>
              </a:rPr>
              <a:t>expr</a:t>
            </a:r>
            <a:r>
              <a:rPr lang="en-US" dirty="0"/>
              <a:t>. </a:t>
            </a:r>
          </a:p>
          <a:p>
            <a:pPr lvl="1"/>
            <a:r>
              <a:rPr lang="en-US" dirty="0">
                <a:latin typeface="Courier New" pitchFamily="49" charset="0"/>
              </a:rPr>
              <a:t>COUNT(DISTINCT </a:t>
            </a:r>
            <a:r>
              <a:rPr lang="en-US" i="1" dirty="0" err="1">
                <a:latin typeface="Courier New" pitchFamily="49" charset="0"/>
              </a:rPr>
              <a:t>expr</a:t>
            </a:r>
            <a:r>
              <a:rPr lang="en-US" dirty="0">
                <a:latin typeface="Courier New" pitchFamily="49" charset="0"/>
              </a:rPr>
              <a:t>)</a:t>
            </a:r>
            <a:r>
              <a:rPr lang="en-US" dirty="0"/>
              <a:t> returns the number of unique, non-null values in the column identified by </a:t>
            </a:r>
            <a:r>
              <a:rPr lang="en-US" i="1" dirty="0" err="1">
                <a:latin typeface="Courier New" pitchFamily="49" charset="0"/>
              </a:rPr>
              <a:t>expr</a:t>
            </a:r>
            <a:r>
              <a:rPr lang="en-US" dirty="0"/>
              <a:t>.</a:t>
            </a:r>
          </a:p>
          <a:p>
            <a:pPr lvl="1"/>
            <a:r>
              <a:rPr lang="en-US" dirty="0"/>
              <a:t>The slide example displays the number </a:t>
            </a:r>
            <a:r>
              <a:rPr lang="en-US"/>
              <a:t>of </a:t>
            </a:r>
            <a:r>
              <a:rPr lang="en-US" smtClean="0"/>
              <a:t>employees </a:t>
            </a:r>
            <a:r>
              <a:rPr lang="en-US" dirty="0"/>
              <a:t>in department 3 (Sales).</a:t>
            </a:r>
          </a:p>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104</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105</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E072F52B-9A22-4DDF-9132-996EBFAF2056}" type="slidenum">
              <a:rPr lang="en-US"/>
              <a:pPr/>
              <a:t>106</a:t>
            </a:fld>
            <a:r>
              <a:rPr lang="en-US" dirty="0"/>
              <a:t>##</a:t>
            </a:r>
            <a:endParaRPr lang="en-US" sz="1100" dirty="0"/>
          </a:p>
        </p:txBody>
      </p:sp>
      <p:sp>
        <p:nvSpPr>
          <p:cNvPr id="590850" name="Rectangle 2"/>
          <p:cNvSpPr>
            <a:spLocks noGrp="1" noRot="1" noChangeAspect="1" noChangeArrowheads="1" noTextEdit="1"/>
          </p:cNvSpPr>
          <p:nvPr>
            <p:ph type="sldImg"/>
          </p:nvPr>
        </p:nvSpPr>
        <p:spPr>
          <a:ln/>
        </p:spPr>
      </p:sp>
      <p:sp>
        <p:nvSpPr>
          <p:cNvPr id="590851" name="Rectangle 3"/>
          <p:cNvSpPr>
            <a:spLocks noGrp="1" noChangeArrowheads="1"/>
          </p:cNvSpPr>
          <p:nvPr>
            <p:ph type="body" idx="1"/>
          </p:nvPr>
        </p:nvSpPr>
        <p:spPr>
          <a:xfrm>
            <a:off x="686099" y="4343704"/>
            <a:ext cx="5485805" cy="4113892"/>
          </a:xfrm>
        </p:spPr>
        <p:txBody>
          <a:bodyPr/>
          <a:lstStyle/>
          <a:p>
            <a:endParaRPr lang="bg-BG"/>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BF7CF37-F910-49D4-942A-077AB087D21D}" type="slidenum">
              <a:rPr lang="en-US"/>
              <a:pPr/>
              <a:t>51</a:t>
            </a:fld>
            <a:r>
              <a:rPr lang="en-US" dirty="0"/>
              <a:t>##</a:t>
            </a:r>
            <a:endParaRPr lang="en-US" sz="1100" dirty="0"/>
          </a:p>
        </p:txBody>
      </p:sp>
      <p:sp>
        <p:nvSpPr>
          <p:cNvPr id="491522" name="Rectangle 2"/>
          <p:cNvSpPr>
            <a:spLocks noGrp="1" noRot="1" noChangeAspect="1" noChangeArrowheads="1" noTextEdit="1"/>
          </p:cNvSpPr>
          <p:nvPr>
            <p:ph type="sldImg"/>
          </p:nvPr>
        </p:nvSpPr>
        <p:spPr>
          <a:ln/>
        </p:spPr>
      </p:sp>
      <p:sp>
        <p:nvSpPr>
          <p:cNvPr id="491523" name="Rectangle 3"/>
          <p:cNvSpPr>
            <a:spLocks noGrp="1" noChangeArrowheads="1"/>
          </p:cNvSpPr>
          <p:nvPr>
            <p:ph type="body" idx="1"/>
          </p:nvPr>
        </p:nvSpPr>
        <p:spPr>
          <a:xfrm>
            <a:off x="686099" y="4343704"/>
            <a:ext cx="5485805" cy="4113892"/>
          </a:xfrm>
        </p:spPr>
        <p:txBody>
          <a:bodyPr/>
          <a:lstStyle/>
          <a:p>
            <a:endParaRPr lang="bg-BG"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107</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108</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109</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110</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111</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112</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113</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114</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115</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AF34A823-9FFF-4B30-B260-37F3EEB261E6}" type="slidenum">
              <a:rPr lang="en-US"/>
              <a:pPr/>
              <a:t>116</a:t>
            </a:fld>
            <a:r>
              <a:rPr lang="en-US" dirty="0"/>
              <a:t>##</a:t>
            </a:r>
            <a:endParaRPr lang="en-US" sz="1100" dirty="0"/>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a:xfrm>
            <a:off x="686099" y="4343704"/>
            <a:ext cx="5485805" cy="4113892"/>
          </a:xfrm>
        </p:spPr>
        <p:txBody>
          <a:bodyPr/>
          <a:lstStyle/>
          <a:p>
            <a:endParaRPr lang="bg-BG"/>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323F4482-E835-4D6D-A703-2ECE310B629A}" type="slidenum">
              <a:rPr lang="en-US"/>
              <a:pPr/>
              <a:t>52</a:t>
            </a:fld>
            <a:r>
              <a:rPr lang="en-US" dirty="0"/>
              <a:t>##</a:t>
            </a:r>
            <a:endParaRPr lang="en-US" sz="1100" dirty="0"/>
          </a:p>
        </p:txBody>
      </p:sp>
      <p:sp>
        <p:nvSpPr>
          <p:cNvPr id="493570" name="Rectangle 2"/>
          <p:cNvSpPr>
            <a:spLocks noGrp="1" noRot="1" noChangeAspect="1" noChangeArrowheads="1" noTextEdit="1"/>
          </p:cNvSpPr>
          <p:nvPr>
            <p:ph type="sldImg"/>
          </p:nvPr>
        </p:nvSpPr>
        <p:spPr>
          <a:ln/>
        </p:spPr>
      </p:sp>
      <p:sp>
        <p:nvSpPr>
          <p:cNvPr id="493571" name="Rectangle 3"/>
          <p:cNvSpPr>
            <a:spLocks noGrp="1" noChangeArrowheads="1"/>
          </p:cNvSpPr>
          <p:nvPr>
            <p:ph type="body" idx="1"/>
          </p:nvPr>
        </p:nvSpPr>
        <p:spPr>
          <a:xfrm>
            <a:off x="686099" y="4343704"/>
            <a:ext cx="5485805" cy="4113892"/>
          </a:xfrm>
        </p:spPr>
        <p:txBody>
          <a:bodyPr/>
          <a:lstStyle/>
          <a:p>
            <a:r>
              <a:rPr lang="en-US" b="1" dirty="0"/>
              <a:t>Capabilities of SQL </a:t>
            </a:r>
            <a:r>
              <a:rPr lang="en-US" b="1" dirty="0">
                <a:latin typeface="Courier New" pitchFamily="49" charset="0"/>
              </a:rPr>
              <a:t>SELECT</a:t>
            </a:r>
            <a:r>
              <a:rPr lang="en-US" b="1" dirty="0"/>
              <a:t> Statements</a:t>
            </a:r>
          </a:p>
          <a:p>
            <a:pPr lvl="1"/>
            <a:r>
              <a:rPr lang="en-US" dirty="0"/>
              <a:t>A </a:t>
            </a:r>
            <a:r>
              <a:rPr lang="en-US" dirty="0">
                <a:latin typeface="Courier New" pitchFamily="49" charset="0"/>
              </a:rPr>
              <a:t>SELECT</a:t>
            </a:r>
            <a:r>
              <a:rPr lang="en-US" dirty="0"/>
              <a:t> statement retrieves information from the database. Using a </a:t>
            </a:r>
            <a:r>
              <a:rPr lang="en-US" dirty="0">
                <a:solidFill>
                  <a:srgbClr val="FC0128"/>
                </a:solidFill>
                <a:latin typeface="Courier New" pitchFamily="49" charset="0"/>
              </a:rPr>
              <a:t>SELECT</a:t>
            </a:r>
            <a:r>
              <a:rPr lang="en-US" dirty="0">
                <a:solidFill>
                  <a:srgbClr val="FC0128"/>
                </a:solidFill>
              </a:rPr>
              <a:t> </a:t>
            </a:r>
            <a:r>
              <a:rPr lang="en-US" dirty="0"/>
              <a:t>statement, you can do the following:</a:t>
            </a:r>
          </a:p>
          <a:p>
            <a:pPr lvl="2"/>
            <a:r>
              <a:rPr lang="en-US" b="1" dirty="0">
                <a:solidFill>
                  <a:srgbClr val="FC0128"/>
                </a:solidFill>
              </a:rPr>
              <a:t>Projection</a:t>
            </a:r>
            <a:r>
              <a:rPr lang="en-US" dirty="0">
                <a:solidFill>
                  <a:srgbClr val="FC0128"/>
                </a:solidFill>
              </a:rPr>
              <a:t>:</a:t>
            </a:r>
            <a:r>
              <a:rPr lang="en-US" dirty="0"/>
              <a:t> You can use the projection capability in SQL to choose the columns in a table that you want returned by your query. You can choose as few or as many columns of the table as you require. </a:t>
            </a:r>
          </a:p>
          <a:p>
            <a:pPr lvl="2"/>
            <a:r>
              <a:rPr lang="en-US" b="1" dirty="0">
                <a:solidFill>
                  <a:srgbClr val="FC0128"/>
                </a:solidFill>
              </a:rPr>
              <a:t>Selection</a:t>
            </a:r>
            <a:r>
              <a:rPr lang="en-US" dirty="0">
                <a:solidFill>
                  <a:srgbClr val="FC0128"/>
                </a:solidFill>
              </a:rPr>
              <a:t>:</a:t>
            </a:r>
            <a:r>
              <a:rPr lang="en-US" dirty="0"/>
              <a:t> You can use the selection capability in SQL to choose the rows in a table that you want returned by a query. You can use various criteria to restrict the rows that you see.</a:t>
            </a:r>
          </a:p>
          <a:p>
            <a:pPr lvl="2"/>
            <a:r>
              <a:rPr lang="en-US" b="1" dirty="0">
                <a:solidFill>
                  <a:srgbClr val="FC0128"/>
                </a:solidFill>
              </a:rPr>
              <a:t>Joining</a:t>
            </a:r>
            <a:r>
              <a:rPr lang="en-US" dirty="0">
                <a:solidFill>
                  <a:srgbClr val="FC0128"/>
                </a:solidFill>
              </a:rPr>
              <a:t>:</a:t>
            </a:r>
            <a:r>
              <a:rPr lang="en-US" dirty="0"/>
              <a:t> You can use the join capability in SQL to bring together data that is stored in different tables by creating a link between them. You learn more about joins in a later lesson.</a:t>
            </a:r>
            <a:r>
              <a:rPr lang="en-US" b="1" dirty="0"/>
              <a:t> </a:t>
            </a:r>
            <a:endParaRPr lang="en-US" b="1" dirty="0">
              <a:solidFill>
                <a:schemeClr val="accent2"/>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117</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118</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119</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27A8F163-163D-4BFD-A89E-8D5555395F6C}" type="slidenum">
              <a:rPr lang="en-US"/>
              <a:pPr/>
              <a:t>120</a:t>
            </a:fld>
            <a:r>
              <a:rPr lang="en-US" dirty="0"/>
              <a:t>##</a:t>
            </a:r>
            <a:endParaRPr lang="en-US" sz="1100" dirty="0"/>
          </a:p>
        </p:txBody>
      </p:sp>
      <p:sp>
        <p:nvSpPr>
          <p:cNvPr id="607234" name="Rectangle 2"/>
          <p:cNvSpPr>
            <a:spLocks noGrp="1" noRot="1" noChangeAspect="1" noChangeArrowheads="1" noTextEdit="1"/>
          </p:cNvSpPr>
          <p:nvPr>
            <p:ph type="sldImg"/>
          </p:nvPr>
        </p:nvSpPr>
        <p:spPr>
          <a:ln/>
        </p:spPr>
      </p:sp>
      <p:sp>
        <p:nvSpPr>
          <p:cNvPr id="607235" name="Rectangle 3"/>
          <p:cNvSpPr>
            <a:spLocks noGrp="1" noChangeArrowheads="1"/>
          </p:cNvSpPr>
          <p:nvPr>
            <p:ph type="body" idx="1"/>
          </p:nvPr>
        </p:nvSpPr>
        <p:spPr/>
        <p:txBody>
          <a:bodyPr/>
          <a:lstStyle/>
          <a:p>
            <a:r>
              <a:rPr lang="en-US"/>
              <a:t>Using CONVERT:</a:t>
            </a:r>
          </a:p>
          <a:p>
            <a:r>
              <a:rPr lang="bg-BG"/>
              <a:t>CONVERT </a:t>
            </a:r>
            <a:r>
              <a:rPr lang="bg-BG" b="1"/>
              <a:t>( </a:t>
            </a:r>
            <a:r>
              <a:rPr lang="bg-BG" i="1"/>
              <a:t>data_type </a:t>
            </a:r>
            <a:r>
              <a:rPr lang="bg-BG"/>
              <a:t>[ </a:t>
            </a:r>
            <a:r>
              <a:rPr lang="bg-BG" b="1"/>
              <a:t>( </a:t>
            </a:r>
            <a:r>
              <a:rPr lang="bg-BG" i="1"/>
              <a:t>length </a:t>
            </a:r>
            <a:r>
              <a:rPr lang="bg-BG" b="1"/>
              <a:t>) </a:t>
            </a:r>
            <a:r>
              <a:rPr lang="bg-BG"/>
              <a:t>] </a:t>
            </a:r>
            <a:r>
              <a:rPr lang="bg-BG" b="1"/>
              <a:t>,</a:t>
            </a:r>
            <a:r>
              <a:rPr lang="bg-BG"/>
              <a:t> </a:t>
            </a:r>
            <a:r>
              <a:rPr lang="bg-BG" i="1"/>
              <a:t>expression</a:t>
            </a:r>
            <a:r>
              <a:rPr lang="bg-BG"/>
              <a:t> [ </a:t>
            </a:r>
            <a:r>
              <a:rPr lang="bg-BG" b="1"/>
              <a:t>,</a:t>
            </a:r>
            <a:r>
              <a:rPr lang="bg-BG"/>
              <a:t> </a:t>
            </a:r>
            <a:r>
              <a:rPr lang="bg-BG" i="1"/>
              <a:t>style </a:t>
            </a:r>
            <a:r>
              <a:rPr lang="bg-BG"/>
              <a:t>] </a:t>
            </a:r>
            <a:r>
              <a:rPr lang="bg-BG" b="1"/>
              <a:t>)</a:t>
            </a:r>
            <a:endParaRPr lang="en-US" b="1"/>
          </a:p>
          <a:p>
            <a:endParaRPr lang="en-US" b="1"/>
          </a:p>
          <a:p>
            <a:r>
              <a:rPr lang="en-US"/>
              <a:t>The </a:t>
            </a:r>
            <a:r>
              <a:rPr lang="en-US" i="1"/>
              <a:t>style</a:t>
            </a:r>
            <a:r>
              <a:rPr lang="en-US"/>
              <a:t> argument  value of 112 represents the ISO data format: </a:t>
            </a:r>
            <a:r>
              <a:rPr lang="bg-BG" b="1"/>
              <a:t>yymmdd</a:t>
            </a:r>
            <a:r>
              <a:rPr lang="bg-BG"/>
              <a:t> </a:t>
            </a:r>
            <a:r>
              <a:rPr lang="en-US"/>
              <a:t> </a:t>
            </a:r>
            <a:endParaRPr lang="bg-BG"/>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121</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5B821BC3-D6E2-44AC-B597-CDC21D152A69}" type="slidenum">
              <a:rPr lang="en-US"/>
              <a:pPr/>
              <a:t>122</a:t>
            </a:fld>
            <a:r>
              <a:rPr lang="en-US" dirty="0"/>
              <a:t>##</a:t>
            </a:r>
            <a:endParaRPr lang="en-US" sz="1100" dirty="0"/>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a:xfrm>
            <a:off x="686099" y="4343704"/>
            <a:ext cx="5485805" cy="4113892"/>
          </a:xfrm>
        </p:spPr>
        <p:txBody>
          <a:bodyPr/>
          <a:lstStyle/>
          <a:p>
            <a:endParaRPr lang="bg-BG"/>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123</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124</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125</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126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82336F2-3134-4A66-B32C-CF76B8AA0A0B}" type="slidenum">
              <a:rPr lang="en-US"/>
              <a:pPr/>
              <a:t>54</a:t>
            </a:fld>
            <a:r>
              <a:rPr lang="en-US" dirty="0"/>
              <a:t>##</a:t>
            </a:r>
            <a:endParaRPr lang="en-US" sz="1100" dirty="0"/>
          </a:p>
        </p:txBody>
      </p:sp>
      <p:sp>
        <p:nvSpPr>
          <p:cNvPr id="495618" name="Rectangle 2"/>
          <p:cNvSpPr>
            <a:spLocks noGrp="1" noRot="1" noChangeAspect="1" noChangeArrowheads="1" noTextEdit="1"/>
          </p:cNvSpPr>
          <p:nvPr>
            <p:ph type="sldImg"/>
          </p:nvPr>
        </p:nvSpPr>
        <p:spPr>
          <a:ln/>
        </p:spPr>
      </p:sp>
      <p:sp>
        <p:nvSpPr>
          <p:cNvPr id="495619" name="Rectangle 3"/>
          <p:cNvSpPr>
            <a:spLocks noGrp="1" noChangeArrowheads="1"/>
          </p:cNvSpPr>
          <p:nvPr>
            <p:ph type="body" idx="1"/>
          </p:nvPr>
        </p:nvSpPr>
        <p:spPr>
          <a:xfrm>
            <a:off x="686099" y="4343704"/>
            <a:ext cx="5485805" cy="4113892"/>
          </a:xfrm>
        </p:spPr>
        <p:txBody>
          <a:bodyPr/>
          <a:lstStyle/>
          <a:p>
            <a:r>
              <a:rPr lang="en-US" b="1" dirty="0"/>
              <a:t>Basic </a:t>
            </a:r>
            <a:r>
              <a:rPr lang="en-US" b="1" dirty="0">
                <a:latin typeface="Courier New" pitchFamily="49" charset="0"/>
              </a:rPr>
              <a:t>SELECT </a:t>
            </a:r>
            <a:r>
              <a:rPr lang="en-US" b="1" dirty="0"/>
              <a:t>Statement</a:t>
            </a:r>
          </a:p>
          <a:p>
            <a:pPr lvl="1"/>
            <a:r>
              <a:rPr lang="en-US" dirty="0"/>
              <a:t>In its simplest form, a </a:t>
            </a:r>
            <a:r>
              <a:rPr lang="en-US" dirty="0">
                <a:latin typeface="Courier New" pitchFamily="49" charset="0"/>
              </a:rPr>
              <a:t>SELECT</a:t>
            </a:r>
            <a:r>
              <a:rPr lang="en-US" dirty="0"/>
              <a:t> statement must include the following:</a:t>
            </a:r>
          </a:p>
          <a:p>
            <a:pPr lvl="2"/>
            <a:r>
              <a:rPr lang="en-US" dirty="0"/>
              <a:t>A </a:t>
            </a:r>
            <a:r>
              <a:rPr lang="en-US" dirty="0">
                <a:solidFill>
                  <a:srgbClr val="FC0128"/>
                </a:solidFill>
                <a:latin typeface="Courier New" pitchFamily="49" charset="0"/>
              </a:rPr>
              <a:t>SELECT</a:t>
            </a:r>
            <a:r>
              <a:rPr lang="en-US" dirty="0">
                <a:solidFill>
                  <a:srgbClr val="FC0128"/>
                </a:solidFill>
              </a:rPr>
              <a:t> clause</a:t>
            </a:r>
            <a:r>
              <a:rPr lang="en-US" dirty="0"/>
              <a:t>, which specifies the columns to be displayed</a:t>
            </a:r>
          </a:p>
          <a:p>
            <a:pPr lvl="2"/>
            <a:r>
              <a:rPr lang="en-US" dirty="0"/>
              <a:t>A </a:t>
            </a:r>
            <a:r>
              <a:rPr lang="en-US" dirty="0">
                <a:solidFill>
                  <a:srgbClr val="FC0128"/>
                </a:solidFill>
                <a:latin typeface="Courier New" pitchFamily="49" charset="0"/>
              </a:rPr>
              <a:t>FROM</a:t>
            </a:r>
            <a:r>
              <a:rPr lang="en-US" dirty="0">
                <a:solidFill>
                  <a:srgbClr val="FC0128"/>
                </a:solidFill>
              </a:rPr>
              <a:t> </a:t>
            </a:r>
            <a:r>
              <a:rPr lang="en-US" dirty="0"/>
              <a:t>clause, which specifies the table containing the columns listed in the </a:t>
            </a:r>
            <a:r>
              <a:rPr lang="en-US" dirty="0">
                <a:latin typeface="Courier New" pitchFamily="49" charset="0"/>
              </a:rPr>
              <a:t>SELECT</a:t>
            </a:r>
            <a:r>
              <a:rPr lang="en-US" dirty="0"/>
              <a:t> clause</a:t>
            </a:r>
            <a:endParaRPr lang="en-US" b="1" dirty="0"/>
          </a:p>
          <a:p>
            <a:pPr lvl="1"/>
            <a:r>
              <a:rPr lang="en-US" dirty="0"/>
              <a:t>In the syntax:</a:t>
            </a:r>
          </a:p>
          <a:p>
            <a:pPr lvl="1"/>
            <a:r>
              <a:rPr lang="en-US" dirty="0">
                <a:solidFill>
                  <a:srgbClr val="000000"/>
                </a:solidFill>
              </a:rPr>
              <a:t>	</a:t>
            </a:r>
            <a:r>
              <a:rPr lang="en-US" dirty="0">
                <a:solidFill>
                  <a:srgbClr val="000000"/>
                </a:solidFill>
                <a:latin typeface="Courier New" pitchFamily="49" charset="0"/>
              </a:rPr>
              <a:t>SELECT</a:t>
            </a:r>
            <a:r>
              <a:rPr lang="en-US" dirty="0">
                <a:solidFill>
                  <a:srgbClr val="000000"/>
                </a:solidFill>
              </a:rPr>
              <a:t>			is a list of one or more columns</a:t>
            </a:r>
            <a:endParaRPr lang="en-US" i="1" dirty="0">
              <a:solidFill>
                <a:srgbClr val="000000"/>
              </a:solidFill>
            </a:endParaRPr>
          </a:p>
          <a:p>
            <a:pPr lvl="2"/>
            <a:r>
              <a:rPr lang="en-US" dirty="0">
                <a:solidFill>
                  <a:srgbClr val="000000"/>
                </a:solidFill>
              </a:rPr>
              <a:t>	</a:t>
            </a:r>
            <a:r>
              <a:rPr lang="en-US" dirty="0">
                <a:solidFill>
                  <a:srgbClr val="000000"/>
                </a:solidFill>
                <a:latin typeface="Courier New" pitchFamily="49" charset="0"/>
              </a:rPr>
              <a:t>*</a:t>
            </a:r>
            <a:r>
              <a:rPr lang="en-US" i="1" dirty="0">
                <a:solidFill>
                  <a:srgbClr val="000000"/>
                </a:solidFill>
                <a:latin typeface="Courier New" pitchFamily="49" charset="0"/>
              </a:rPr>
              <a:t> </a:t>
            </a:r>
            <a:r>
              <a:rPr lang="en-US" i="1" dirty="0">
                <a:solidFill>
                  <a:srgbClr val="000000"/>
                </a:solidFill>
              </a:rPr>
              <a:t> 				</a:t>
            </a:r>
            <a:r>
              <a:rPr lang="en-US" dirty="0">
                <a:solidFill>
                  <a:srgbClr val="000000"/>
                </a:solidFill>
              </a:rPr>
              <a:t>selects all columns</a:t>
            </a:r>
          </a:p>
          <a:p>
            <a:pPr lvl="2"/>
            <a:r>
              <a:rPr lang="en-US" dirty="0">
                <a:solidFill>
                  <a:srgbClr val="000000"/>
                </a:solidFill>
              </a:rPr>
              <a:t>	</a:t>
            </a:r>
            <a:r>
              <a:rPr lang="en-US" dirty="0">
                <a:solidFill>
                  <a:srgbClr val="FC0128"/>
                </a:solidFill>
                <a:latin typeface="Courier New" pitchFamily="49" charset="0"/>
              </a:rPr>
              <a:t>DISTINCT</a:t>
            </a:r>
            <a:r>
              <a:rPr lang="en-US" dirty="0">
                <a:solidFill>
                  <a:srgbClr val="000000"/>
                </a:solidFill>
              </a:rPr>
              <a:t>			suppresses duplicates</a:t>
            </a:r>
          </a:p>
          <a:p>
            <a:pPr lvl="2"/>
            <a:r>
              <a:rPr lang="en-US" i="1" dirty="0">
                <a:solidFill>
                  <a:srgbClr val="000000"/>
                </a:solidFill>
              </a:rPr>
              <a:t>	</a:t>
            </a:r>
            <a:r>
              <a:rPr lang="en-US" i="1" dirty="0" err="1">
                <a:solidFill>
                  <a:srgbClr val="000000"/>
                </a:solidFill>
                <a:latin typeface="Courier New" pitchFamily="49" charset="0"/>
              </a:rPr>
              <a:t>column|expression</a:t>
            </a:r>
            <a:r>
              <a:rPr lang="en-US">
                <a:solidFill>
                  <a:srgbClr val="000000"/>
                </a:solidFill>
              </a:rPr>
              <a:t>	selects the named column or the expression</a:t>
            </a:r>
          </a:p>
          <a:p>
            <a:pPr lvl="2"/>
            <a:r>
              <a:rPr lang="en-US" i="1">
                <a:solidFill>
                  <a:srgbClr val="000000"/>
                </a:solidFill>
              </a:rPr>
              <a:t>	</a:t>
            </a:r>
            <a:r>
              <a:rPr lang="en-US" i="1">
                <a:solidFill>
                  <a:srgbClr val="FC0128"/>
                </a:solidFill>
                <a:latin typeface="Courier New" pitchFamily="49" charset="0"/>
              </a:rPr>
              <a:t>alias</a:t>
            </a:r>
            <a:r>
              <a:rPr lang="en-US" i="1">
                <a:solidFill>
                  <a:srgbClr val="000000"/>
                </a:solidFill>
                <a:latin typeface="Courier New" pitchFamily="49" charset="0"/>
              </a:rPr>
              <a:t>			</a:t>
            </a:r>
            <a:r>
              <a:rPr lang="en-US">
                <a:solidFill>
                  <a:srgbClr val="000000"/>
                </a:solidFill>
              </a:rPr>
              <a:t>gives selected columns different headings</a:t>
            </a:r>
          </a:p>
          <a:p>
            <a:pPr lvl="2"/>
            <a:r>
              <a:rPr lang="en-US">
                <a:solidFill>
                  <a:srgbClr val="000000"/>
                </a:solidFill>
              </a:rPr>
              <a:t>	</a:t>
            </a:r>
            <a:r>
              <a:rPr lang="en-US">
                <a:solidFill>
                  <a:srgbClr val="000000"/>
                </a:solidFill>
                <a:latin typeface="Courier New" pitchFamily="49" charset="0"/>
              </a:rPr>
              <a:t>FROM</a:t>
            </a:r>
            <a:r>
              <a:rPr lang="en-US" i="1">
                <a:solidFill>
                  <a:srgbClr val="000000"/>
                </a:solidFill>
                <a:latin typeface="Courier New" pitchFamily="49" charset="0"/>
              </a:rPr>
              <a:t> table</a:t>
            </a:r>
            <a:r>
              <a:rPr lang="en-US" i="1">
                <a:solidFill>
                  <a:srgbClr val="000000"/>
                </a:solidFill>
              </a:rPr>
              <a:t> 		</a:t>
            </a:r>
            <a:r>
              <a:rPr lang="en-US">
                <a:solidFill>
                  <a:srgbClr val="000000"/>
                </a:solidFill>
              </a:rPr>
              <a:t>specifies the table containing the columns</a:t>
            </a:r>
          </a:p>
          <a:p>
            <a:pPr lvl="1"/>
            <a:r>
              <a:rPr lang="en-US" b="1"/>
              <a:t>Note: </a:t>
            </a:r>
            <a:r>
              <a:rPr lang="en-US"/>
              <a:t>Throughout this course, the words </a:t>
            </a:r>
            <a:r>
              <a:rPr lang="en-US" i="1"/>
              <a:t>keyword</a:t>
            </a:r>
            <a:r>
              <a:rPr lang="en-US"/>
              <a:t>, </a:t>
            </a:r>
            <a:r>
              <a:rPr lang="en-US" i="1"/>
              <a:t>clause</a:t>
            </a:r>
            <a:r>
              <a:rPr lang="en-US"/>
              <a:t>, and </a:t>
            </a:r>
            <a:r>
              <a:rPr lang="en-US" i="1"/>
              <a:t>statement</a:t>
            </a:r>
            <a:r>
              <a:rPr lang="en-US"/>
              <a:t> are used as follows:</a:t>
            </a:r>
          </a:p>
          <a:p>
            <a:pPr lvl="2"/>
            <a:r>
              <a:rPr lang="en-US"/>
              <a:t>A </a:t>
            </a:r>
            <a:r>
              <a:rPr lang="en-US" i="1">
                <a:solidFill>
                  <a:srgbClr val="FC0128"/>
                </a:solidFill>
              </a:rPr>
              <a:t>keyword</a:t>
            </a:r>
            <a:r>
              <a:rPr lang="en-US"/>
              <a:t> refers to an individual SQL element.</a:t>
            </a:r>
            <a:br>
              <a:rPr lang="en-US"/>
            </a:br>
            <a:r>
              <a:rPr lang="en-US"/>
              <a:t>For example, </a:t>
            </a:r>
            <a:r>
              <a:rPr lang="en-US">
                <a:latin typeface="Courier New" pitchFamily="49" charset="0"/>
              </a:rPr>
              <a:t>SELECT</a:t>
            </a:r>
            <a:r>
              <a:rPr lang="en-US"/>
              <a:t> and </a:t>
            </a:r>
            <a:r>
              <a:rPr lang="en-US">
                <a:latin typeface="Courier New" pitchFamily="49" charset="0"/>
              </a:rPr>
              <a:t>FROM</a:t>
            </a:r>
            <a:r>
              <a:rPr lang="en-US"/>
              <a:t> are keywords.</a:t>
            </a:r>
          </a:p>
          <a:p>
            <a:pPr lvl="2"/>
            <a:r>
              <a:rPr lang="en-US"/>
              <a:t>A </a:t>
            </a:r>
            <a:r>
              <a:rPr lang="en-US" i="1">
                <a:solidFill>
                  <a:srgbClr val="FC0128"/>
                </a:solidFill>
              </a:rPr>
              <a:t>clause</a:t>
            </a:r>
            <a:r>
              <a:rPr lang="en-US"/>
              <a:t> is a part of a SQL statement.</a:t>
            </a:r>
            <a:br>
              <a:rPr lang="en-US"/>
            </a:br>
            <a:r>
              <a:rPr lang="en-US"/>
              <a:t>For example, </a:t>
            </a:r>
            <a:r>
              <a:rPr lang="en-US">
                <a:latin typeface="Courier New" pitchFamily="49" charset="0"/>
              </a:rPr>
              <a:t>SELECT EmployeeId, LastName, ...</a:t>
            </a:r>
            <a:r>
              <a:rPr lang="en-US"/>
              <a:t> is a clause.</a:t>
            </a:r>
          </a:p>
          <a:p>
            <a:pPr lvl="2"/>
            <a:r>
              <a:rPr lang="en-US"/>
              <a:t>A </a:t>
            </a:r>
            <a:r>
              <a:rPr lang="en-US" i="1">
                <a:solidFill>
                  <a:srgbClr val="FC0128"/>
                </a:solidFill>
              </a:rPr>
              <a:t>statement</a:t>
            </a:r>
            <a:r>
              <a:rPr lang="en-US" b="1" i="1"/>
              <a:t> </a:t>
            </a:r>
            <a:r>
              <a:rPr lang="en-US"/>
              <a:t>is a combination of two or more clauses.</a:t>
            </a:r>
            <a:br>
              <a:rPr lang="en-US"/>
            </a:br>
            <a:r>
              <a:rPr lang="en-US"/>
              <a:t>For example, </a:t>
            </a:r>
            <a:r>
              <a:rPr lang="en-US">
                <a:latin typeface="Courier New" pitchFamily="49" charset="0"/>
              </a:rPr>
              <a:t>SELECT * FROM employee</a:t>
            </a:r>
            <a:r>
              <a:rPr lang="en-US"/>
              <a:t> is a SQL statement.</a:t>
            </a:r>
          </a:p>
          <a:p>
            <a:endParaRPr lang="bg-BG"/>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127</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128</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EF4F519B-267C-4A30-AC57-B62C2B722F15}" type="slidenum">
              <a:rPr lang="en-US"/>
              <a:pPr/>
              <a:t>129</a:t>
            </a:fld>
            <a:r>
              <a:rPr lang="en-US" dirty="0"/>
              <a:t>##</a:t>
            </a:r>
            <a:endParaRPr lang="en-US" sz="1100" dirty="0"/>
          </a:p>
        </p:txBody>
      </p:sp>
      <p:sp>
        <p:nvSpPr>
          <p:cNvPr id="623618" name="Rectangle 2"/>
          <p:cNvSpPr>
            <a:spLocks noGrp="1" noRot="1" noChangeAspect="1" noChangeArrowheads="1" noTextEdit="1"/>
          </p:cNvSpPr>
          <p:nvPr>
            <p:ph type="sldImg"/>
          </p:nvPr>
        </p:nvSpPr>
        <p:spPr>
          <a:ln/>
        </p:spPr>
      </p:sp>
      <p:sp>
        <p:nvSpPr>
          <p:cNvPr id="623619" name="Rectangle 3"/>
          <p:cNvSpPr>
            <a:spLocks noGrp="1" noChangeArrowheads="1"/>
          </p:cNvSpPr>
          <p:nvPr>
            <p:ph type="body" idx="1"/>
          </p:nvPr>
        </p:nvSpPr>
        <p:spPr>
          <a:xfrm>
            <a:off x="686099" y="4343704"/>
            <a:ext cx="5485805" cy="4113892"/>
          </a:xfrm>
        </p:spPr>
        <p:txBody>
          <a:bodyPr/>
          <a:lstStyle/>
          <a:p>
            <a:endParaRPr lang="bg-BG"/>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130</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131</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B4F6EA-423E-42DF-9292-215E7D886C4E}" type="slidenum">
              <a:rPr lang="en-US" smtClean="0"/>
              <a:pPr/>
              <a:t>136</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4965F9E8-0F0A-4DC0-9F01-C3F5279BEC61}" type="slidenum">
              <a:rPr lang="en-US"/>
              <a:pPr/>
              <a:t>137</a:t>
            </a:fld>
            <a:r>
              <a:rPr lang="en-US" dirty="0"/>
              <a:t>##</a:t>
            </a:r>
            <a:endParaRPr lang="en-US" sz="1100" dirty="0"/>
          </a:p>
        </p:txBody>
      </p:sp>
      <p:sp>
        <p:nvSpPr>
          <p:cNvPr id="558082" name="Rectangle 2"/>
          <p:cNvSpPr>
            <a:spLocks noGrp="1" noRot="1" noChangeAspect="1" noChangeArrowheads="1" noTextEdit="1"/>
          </p:cNvSpPr>
          <p:nvPr>
            <p:ph type="sldImg"/>
          </p:nvPr>
        </p:nvSpPr>
        <p:spPr>
          <a:ln/>
        </p:spPr>
      </p:sp>
      <p:sp>
        <p:nvSpPr>
          <p:cNvPr id="558083" name="Rectangle 3"/>
          <p:cNvSpPr>
            <a:spLocks noGrp="1" noChangeArrowheads="1"/>
          </p:cNvSpPr>
          <p:nvPr>
            <p:ph type="body" idx="1"/>
          </p:nvPr>
        </p:nvSpPr>
        <p:spPr/>
        <p:txBody>
          <a:bodyPr/>
          <a:lstStyle/>
          <a:p>
            <a:endParaRPr lang="bg-BG"/>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799D666F-AD39-45DD-AD1A-D5769F5BD167}" type="slidenum">
              <a:rPr lang="en-US"/>
              <a:pPr/>
              <a:t>138</a:t>
            </a:fld>
            <a:r>
              <a:rPr lang="en-US" dirty="0"/>
              <a:t>##</a:t>
            </a:r>
            <a:endParaRPr lang="en-US" sz="1100" dirty="0"/>
          </a:p>
        </p:txBody>
      </p:sp>
      <p:sp>
        <p:nvSpPr>
          <p:cNvPr id="560130" name="Rectangle 2"/>
          <p:cNvSpPr>
            <a:spLocks noGrp="1" noRot="1" noChangeAspect="1" noChangeArrowheads="1" noTextEdit="1"/>
          </p:cNvSpPr>
          <p:nvPr>
            <p:ph type="sldImg"/>
          </p:nvPr>
        </p:nvSpPr>
        <p:spPr>
          <a:ln/>
        </p:spPr>
      </p:sp>
      <p:sp>
        <p:nvSpPr>
          <p:cNvPr id="560131" name="Rectangle 3"/>
          <p:cNvSpPr>
            <a:spLocks noGrp="1" noChangeArrowheads="1"/>
          </p:cNvSpPr>
          <p:nvPr>
            <p:ph type="body" idx="1"/>
          </p:nvPr>
        </p:nvSpPr>
        <p:spPr/>
        <p:txBody>
          <a:bodyPr/>
          <a:lstStyle/>
          <a:p>
            <a:endParaRPr lang="bg-BG"/>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20E9B025-90A8-4033-98F5-100B12BE8591}" type="slidenum">
              <a:rPr lang="en-US"/>
              <a:pPr/>
              <a:t>139</a:t>
            </a:fld>
            <a:r>
              <a:rPr lang="en-US" dirty="0"/>
              <a:t>##</a:t>
            </a:r>
            <a:endParaRPr lang="en-US" sz="1100" dirty="0"/>
          </a:p>
        </p:txBody>
      </p:sp>
      <p:sp>
        <p:nvSpPr>
          <p:cNvPr id="562178" name="Rectangle 2"/>
          <p:cNvSpPr>
            <a:spLocks noGrp="1" noRot="1" noChangeAspect="1" noChangeArrowheads="1" noTextEdit="1"/>
          </p:cNvSpPr>
          <p:nvPr>
            <p:ph type="sldImg"/>
          </p:nvPr>
        </p:nvSpPr>
        <p:spPr>
          <a:ln/>
        </p:spPr>
      </p:sp>
      <p:sp>
        <p:nvSpPr>
          <p:cNvPr id="562179" name="Rectangle 3"/>
          <p:cNvSpPr>
            <a:spLocks noGrp="1" noChangeArrowheads="1"/>
          </p:cNvSpPr>
          <p:nvPr>
            <p:ph type="body" idx="1"/>
          </p:nvPr>
        </p:nvSpPr>
        <p:spPr/>
        <p:txBody>
          <a:bodyPr/>
          <a:lstStyle/>
          <a:p>
            <a:endParaRPr lang="bg-BG"/>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E429FF2E-D4F2-4C72-A745-FE064F0D0C80}" type="slidenum">
              <a:rPr lang="en-US"/>
              <a:pPr/>
              <a:t>140</a:t>
            </a:fld>
            <a:r>
              <a:rPr lang="en-US" dirty="0"/>
              <a:t>##</a:t>
            </a:r>
            <a:endParaRPr lang="en-US" sz="1100" dirty="0"/>
          </a:p>
        </p:txBody>
      </p:sp>
      <p:sp>
        <p:nvSpPr>
          <p:cNvPr id="564226" name="Rectangle 2"/>
          <p:cNvSpPr>
            <a:spLocks noGrp="1" noRot="1" noChangeAspect="1" noChangeArrowheads="1" noTextEdit="1"/>
          </p:cNvSpPr>
          <p:nvPr>
            <p:ph type="sldImg"/>
          </p:nvPr>
        </p:nvSpPr>
        <p:spPr>
          <a:ln/>
        </p:spPr>
      </p:sp>
      <p:sp>
        <p:nvSpPr>
          <p:cNvPr id="564227" name="Rectangle 3"/>
          <p:cNvSpPr>
            <a:spLocks noGrp="1" noChangeArrowheads="1"/>
          </p:cNvSpPr>
          <p:nvPr>
            <p:ph type="body" idx="1"/>
          </p:nvPr>
        </p:nvSpPr>
        <p:spPr/>
        <p:txBody>
          <a:bodyPr/>
          <a:lstStyle/>
          <a:p>
            <a:endParaRPr lang="bg-BG"/>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13AAA2EA-81A0-4B25-86A0-D4E3FE99029F}" type="slidenum">
              <a:rPr lang="en-US"/>
              <a:pPr/>
              <a:t>55</a:t>
            </a:fld>
            <a:r>
              <a:rPr lang="en-US" dirty="0"/>
              <a:t>##</a:t>
            </a:r>
            <a:endParaRPr lang="en-US" sz="1100" dirty="0"/>
          </a:p>
        </p:txBody>
      </p:sp>
      <p:sp>
        <p:nvSpPr>
          <p:cNvPr id="497666" name="Rectangle 2"/>
          <p:cNvSpPr>
            <a:spLocks noGrp="1" noRot="1" noChangeAspect="1" noChangeArrowheads="1" noTextEdit="1"/>
          </p:cNvSpPr>
          <p:nvPr>
            <p:ph type="sldImg"/>
          </p:nvPr>
        </p:nvSpPr>
        <p:spPr>
          <a:ln/>
        </p:spPr>
      </p:sp>
      <p:sp>
        <p:nvSpPr>
          <p:cNvPr id="497667" name="Rectangle 3"/>
          <p:cNvSpPr>
            <a:spLocks noGrp="1" noChangeArrowheads="1"/>
          </p:cNvSpPr>
          <p:nvPr>
            <p:ph type="body" idx="1"/>
          </p:nvPr>
        </p:nvSpPr>
        <p:spPr>
          <a:xfrm>
            <a:off x="686099" y="4343704"/>
            <a:ext cx="5485805" cy="4113892"/>
          </a:xfrm>
        </p:spPr>
        <p:txBody>
          <a:bodyPr/>
          <a:lstStyle/>
          <a:p>
            <a:r>
              <a:rPr lang="en-US" b="1" dirty="0"/>
              <a:t>Selecting All Columns of All Rows</a:t>
            </a:r>
          </a:p>
          <a:p>
            <a:pPr lvl="1"/>
            <a:endParaRPr lang="en-US" dirty="0"/>
          </a:p>
          <a:p>
            <a:pPr lvl="1"/>
            <a:r>
              <a:rPr lang="en-US" dirty="0"/>
              <a:t>You can display all columns of data in a table by following the </a:t>
            </a:r>
            <a:r>
              <a:rPr lang="en-US" dirty="0">
                <a:latin typeface="Courier New" pitchFamily="49" charset="0"/>
              </a:rPr>
              <a:t>SELECT</a:t>
            </a:r>
            <a:r>
              <a:rPr lang="en-US" dirty="0"/>
              <a:t> keyword with an asterisk (</a:t>
            </a:r>
            <a:r>
              <a:rPr lang="en-US" dirty="0">
                <a:latin typeface="Courier New" pitchFamily="49" charset="0"/>
              </a:rPr>
              <a:t>*</a:t>
            </a:r>
            <a:r>
              <a:rPr lang="en-US" dirty="0"/>
              <a:t>). In the example on the slide, the department table contains five columns: </a:t>
            </a:r>
            <a:r>
              <a:rPr lang="en-US" dirty="0" err="1">
                <a:latin typeface="Courier New" pitchFamily="49" charset="0"/>
              </a:rPr>
              <a:t>DepartmentID</a:t>
            </a:r>
            <a:r>
              <a:rPr lang="en-US" dirty="0"/>
              <a:t>, </a:t>
            </a:r>
            <a:r>
              <a:rPr lang="en-US" dirty="0">
                <a:latin typeface="Courier New" pitchFamily="49" charset="0"/>
              </a:rPr>
              <a:t>Name</a:t>
            </a:r>
            <a:r>
              <a:rPr lang="en-US" dirty="0"/>
              <a:t>, </a:t>
            </a:r>
            <a:r>
              <a:rPr lang="en-US" dirty="0" err="1">
                <a:latin typeface="Courier New" pitchFamily="49" charset="0"/>
              </a:rPr>
              <a:t>GroupName</a:t>
            </a:r>
            <a:r>
              <a:rPr lang="en-US" dirty="0"/>
              <a:t>, </a:t>
            </a:r>
            <a:r>
              <a:rPr lang="en-US" dirty="0" err="1"/>
              <a:t>ModifiedDate</a:t>
            </a:r>
            <a:r>
              <a:rPr lang="en-US" dirty="0"/>
              <a:t> and </a:t>
            </a:r>
            <a:r>
              <a:rPr lang="en-US" dirty="0" err="1">
                <a:latin typeface="Courier New" pitchFamily="49" charset="0"/>
              </a:rPr>
              <a:t>rowguid</a:t>
            </a:r>
            <a:r>
              <a:rPr lang="en-US" dirty="0"/>
              <a:t>. The table contains 16 rows, one for each department. </a:t>
            </a:r>
          </a:p>
          <a:p>
            <a:pPr lvl="1"/>
            <a:r>
              <a:rPr lang="en-US" dirty="0">
                <a:solidFill>
                  <a:srgbClr val="000000"/>
                </a:solidFill>
              </a:rPr>
              <a:t>You can also display all columns in the table by listing all the columns after the </a:t>
            </a:r>
            <a:r>
              <a:rPr lang="en-US" dirty="0">
                <a:solidFill>
                  <a:srgbClr val="000000"/>
                </a:solidFill>
                <a:latin typeface="Courier New" pitchFamily="49" charset="0"/>
              </a:rPr>
              <a:t>SELECT</a:t>
            </a:r>
            <a:r>
              <a:rPr lang="en-US" dirty="0">
                <a:solidFill>
                  <a:srgbClr val="000000"/>
                </a:solidFill>
              </a:rPr>
              <a:t> keyword. For example, the following SQL statement, like the example on the slide, displays all columns and all rows of the </a:t>
            </a:r>
            <a:r>
              <a:rPr lang="en-US" dirty="0" smtClean="0">
                <a:solidFill>
                  <a:srgbClr val="000000"/>
                </a:solidFill>
                <a:latin typeface="Courier New" pitchFamily="49" charset="0"/>
              </a:rPr>
              <a:t>Departments</a:t>
            </a:r>
            <a:r>
              <a:rPr lang="en-US" dirty="0" smtClean="0">
                <a:solidFill>
                  <a:srgbClr val="000000"/>
                </a:solidFill>
              </a:rPr>
              <a:t> </a:t>
            </a:r>
            <a:r>
              <a:rPr lang="en-US" dirty="0">
                <a:solidFill>
                  <a:srgbClr val="000000"/>
                </a:solidFill>
              </a:rPr>
              <a:t>table:</a:t>
            </a:r>
          </a:p>
          <a:p>
            <a:pPr lvl="1"/>
            <a:endParaRPr lang="en-US" sz="500" dirty="0">
              <a:solidFill>
                <a:srgbClr val="000000"/>
              </a:solidFill>
            </a:endParaRPr>
          </a:p>
          <a:p>
            <a:pPr>
              <a:spcBef>
                <a:spcPct val="0"/>
              </a:spcBef>
            </a:pPr>
            <a:r>
              <a:rPr lang="en-US" b="1" dirty="0">
                <a:latin typeface="Courier New" pitchFamily="49" charset="0"/>
              </a:rPr>
              <a:t>   SELECT  </a:t>
            </a:r>
            <a:r>
              <a:rPr lang="en-US" b="1" dirty="0" err="1">
                <a:latin typeface="Courier New" pitchFamily="49" charset="0"/>
              </a:rPr>
              <a:t>DepartmentID</a:t>
            </a:r>
            <a:r>
              <a:rPr lang="en-US" b="1" dirty="0">
                <a:latin typeface="Courier New" pitchFamily="49" charset="0"/>
              </a:rPr>
              <a:t>, Name, </a:t>
            </a:r>
            <a:r>
              <a:rPr lang="en-US" b="1" dirty="0" err="1">
                <a:latin typeface="Courier New" pitchFamily="49" charset="0"/>
              </a:rPr>
              <a:t>GroupName</a:t>
            </a:r>
            <a:r>
              <a:rPr lang="en-US" b="1" dirty="0">
                <a:latin typeface="Courier New" pitchFamily="49" charset="0"/>
              </a:rPr>
              <a:t>, </a:t>
            </a:r>
            <a:r>
              <a:rPr lang="en-US" b="1" dirty="0" err="1">
                <a:latin typeface="Courier New" pitchFamily="49" charset="0"/>
              </a:rPr>
              <a:t>ModifiedDate</a:t>
            </a:r>
            <a:r>
              <a:rPr lang="en-US" b="1" dirty="0">
                <a:latin typeface="Courier New" pitchFamily="49" charset="0"/>
              </a:rPr>
              <a:t>, </a:t>
            </a:r>
            <a:r>
              <a:rPr lang="en-US" b="1" dirty="0" err="1">
                <a:latin typeface="Courier New" pitchFamily="49" charset="0"/>
              </a:rPr>
              <a:t>rowguid</a:t>
            </a:r>
            <a:endParaRPr lang="en-US" b="1" dirty="0">
              <a:latin typeface="Courier New" pitchFamily="49" charset="0"/>
            </a:endParaRPr>
          </a:p>
          <a:p>
            <a:pPr>
              <a:spcBef>
                <a:spcPct val="0"/>
              </a:spcBef>
            </a:pPr>
            <a:r>
              <a:rPr lang="en-US" b="1" dirty="0">
                <a:latin typeface="Courier New" pitchFamily="49" charset="0"/>
              </a:rPr>
              <a:t>   FROM    department;</a:t>
            </a:r>
            <a:endParaRPr lang="en-US" b="1" dirty="0">
              <a:solidFill>
                <a:srgbClr val="000000"/>
              </a:solidFill>
            </a:endParaRPr>
          </a:p>
          <a:p>
            <a:endParaRPr lang="en-US" dirty="0"/>
          </a:p>
          <a:p>
            <a:r>
              <a:rPr lang="en-US" b="1" dirty="0"/>
              <a:t>Selecting Specific Columns of All Rows</a:t>
            </a:r>
          </a:p>
          <a:p>
            <a:pPr lvl="1"/>
            <a:endParaRPr lang="en-US" dirty="0"/>
          </a:p>
          <a:p>
            <a:pPr lvl="1"/>
            <a:r>
              <a:rPr lang="en-US" dirty="0"/>
              <a:t>You can use the </a:t>
            </a:r>
            <a:r>
              <a:rPr lang="en-US" dirty="0">
                <a:solidFill>
                  <a:srgbClr val="FC0128"/>
                </a:solidFill>
                <a:latin typeface="Courier New" pitchFamily="49" charset="0"/>
              </a:rPr>
              <a:t>SELECT</a:t>
            </a:r>
            <a:r>
              <a:rPr lang="en-US" dirty="0">
                <a:solidFill>
                  <a:srgbClr val="FC0128"/>
                </a:solidFill>
              </a:rPr>
              <a:t> statement</a:t>
            </a:r>
            <a:r>
              <a:rPr lang="en-US" dirty="0"/>
              <a:t> to display specific columns of the table by specifying the column names, separated by commas. The example on the slide displays all the department numbers and location numbers from the </a:t>
            </a:r>
            <a:r>
              <a:rPr lang="en-US" dirty="0" smtClean="0">
                <a:latin typeface="Courier New" pitchFamily="49" charset="0"/>
              </a:rPr>
              <a:t>Departments</a:t>
            </a:r>
            <a:r>
              <a:rPr lang="en-US" dirty="0" smtClean="0"/>
              <a:t> </a:t>
            </a:r>
            <a:r>
              <a:rPr lang="en-US" dirty="0"/>
              <a:t>table. </a:t>
            </a:r>
          </a:p>
          <a:p>
            <a:pPr lvl="1"/>
            <a:r>
              <a:rPr lang="en-US" dirty="0"/>
              <a:t>In the </a:t>
            </a:r>
            <a:r>
              <a:rPr lang="en-US" dirty="0">
                <a:latin typeface="Courier New" pitchFamily="49" charset="0"/>
              </a:rPr>
              <a:t>SELECT</a:t>
            </a:r>
            <a:r>
              <a:rPr lang="en-US" dirty="0"/>
              <a:t> clause, specify the columns that you want, in the order in which you want them to appear in the output. For example, to display location before department number going from left to right, you use the following statement:</a:t>
            </a:r>
          </a:p>
          <a:p>
            <a:pPr lvl="1"/>
            <a:endParaRPr lang="en-US" sz="500" dirty="0"/>
          </a:p>
          <a:p>
            <a:pPr>
              <a:spcBef>
                <a:spcPct val="0"/>
              </a:spcBef>
            </a:pPr>
            <a:r>
              <a:rPr lang="en-US" b="1" dirty="0">
                <a:latin typeface="Courier New" pitchFamily="49" charset="0"/>
              </a:rPr>
              <a:t>    SELECT </a:t>
            </a:r>
            <a:r>
              <a:rPr lang="en-US" b="1" dirty="0" err="1">
                <a:latin typeface="Courier New" pitchFamily="49" charset="0"/>
              </a:rPr>
              <a:t>DepartmentID</a:t>
            </a:r>
            <a:r>
              <a:rPr lang="en-US" b="1" dirty="0">
                <a:latin typeface="Courier New" pitchFamily="49" charset="0"/>
              </a:rPr>
              <a:t>, Name</a:t>
            </a:r>
          </a:p>
          <a:p>
            <a:pPr>
              <a:spcBef>
                <a:spcPct val="0"/>
              </a:spcBef>
            </a:pPr>
            <a:r>
              <a:rPr lang="en-US" b="1" dirty="0">
                <a:latin typeface="Courier New" pitchFamily="49" charset="0"/>
              </a:rPr>
              <a:t>    FROM </a:t>
            </a:r>
            <a:r>
              <a:rPr lang="en-US" b="1" dirty="0" smtClean="0">
                <a:latin typeface="Courier New" pitchFamily="49" charset="0"/>
              </a:rPr>
              <a:t>Departments</a:t>
            </a:r>
            <a:endParaRPr lang="en-US" b="1" dirty="0">
              <a:latin typeface="Courier New" pitchFamily="49" charset="0"/>
            </a:endParaRPr>
          </a:p>
          <a:p>
            <a:endParaRPr lang="bg-BG"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6D951626-D558-471E-AF93-BE9CB3761CF0}" type="slidenum">
              <a:rPr lang="en-US"/>
              <a:pPr/>
              <a:t>141</a:t>
            </a:fld>
            <a:r>
              <a:rPr lang="en-US" dirty="0"/>
              <a:t>##</a:t>
            </a:r>
            <a:endParaRPr lang="en-US" sz="1100" dirty="0"/>
          </a:p>
        </p:txBody>
      </p:sp>
      <p:sp>
        <p:nvSpPr>
          <p:cNvPr id="566274" name="Rectangle 2"/>
          <p:cNvSpPr>
            <a:spLocks noGrp="1" noRot="1" noChangeAspect="1" noChangeArrowheads="1" noTextEdit="1"/>
          </p:cNvSpPr>
          <p:nvPr>
            <p:ph type="sldImg"/>
          </p:nvPr>
        </p:nvSpPr>
        <p:spPr>
          <a:ln/>
        </p:spPr>
      </p:sp>
      <p:sp>
        <p:nvSpPr>
          <p:cNvPr id="566275" name="Rectangle 3"/>
          <p:cNvSpPr>
            <a:spLocks noGrp="1" noChangeArrowheads="1"/>
          </p:cNvSpPr>
          <p:nvPr>
            <p:ph type="body" idx="1"/>
          </p:nvPr>
        </p:nvSpPr>
        <p:spPr/>
        <p:txBody>
          <a:bodyPr/>
          <a:lstStyle/>
          <a:p>
            <a:endParaRPr lang="bg-BG"/>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76185205-9333-4DAD-A31E-A5D8AF09E68C}" type="slidenum">
              <a:rPr lang="en-US"/>
              <a:pPr/>
              <a:t>142</a:t>
            </a:fld>
            <a:r>
              <a:rPr lang="en-US" dirty="0"/>
              <a:t>##</a:t>
            </a:r>
            <a:endParaRPr lang="en-US" sz="1100" dirty="0"/>
          </a:p>
        </p:txBody>
      </p:sp>
      <p:sp>
        <p:nvSpPr>
          <p:cNvPr id="568322" name="Rectangle 2"/>
          <p:cNvSpPr>
            <a:spLocks noGrp="1" noRot="1" noChangeAspect="1" noChangeArrowheads="1" noTextEdit="1"/>
          </p:cNvSpPr>
          <p:nvPr>
            <p:ph type="sldImg"/>
          </p:nvPr>
        </p:nvSpPr>
        <p:spPr>
          <a:ln/>
        </p:spPr>
      </p:sp>
      <p:sp>
        <p:nvSpPr>
          <p:cNvPr id="568323" name="Rectangle 3"/>
          <p:cNvSpPr>
            <a:spLocks noGrp="1" noChangeArrowheads="1"/>
          </p:cNvSpPr>
          <p:nvPr>
            <p:ph type="body" idx="1"/>
          </p:nvPr>
        </p:nvSpPr>
        <p:spPr/>
        <p:txBody>
          <a:bodyPr/>
          <a:lstStyle/>
          <a:p>
            <a:endParaRPr lang="bg-BG"/>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291A2544-9431-4ABE-914E-F746B2911E56}" type="slidenum">
              <a:rPr lang="en-US"/>
              <a:pPr/>
              <a:t>143</a:t>
            </a:fld>
            <a:r>
              <a:rPr lang="en-US" dirty="0"/>
              <a:t>##</a:t>
            </a:r>
            <a:endParaRPr lang="en-US" sz="1100" dirty="0"/>
          </a:p>
        </p:txBody>
      </p:sp>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p:txBody>
          <a:bodyPr/>
          <a:lstStyle/>
          <a:p>
            <a:endParaRPr lang="bg-BG"/>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291A2544-9431-4ABE-914E-F746B2911E56}" type="slidenum">
              <a:rPr lang="en-US"/>
              <a:pPr/>
              <a:t>144</a:t>
            </a:fld>
            <a:r>
              <a:rPr lang="en-US" dirty="0"/>
              <a:t>##</a:t>
            </a:r>
            <a:endParaRPr lang="en-US" sz="1100" dirty="0"/>
          </a:p>
        </p:txBody>
      </p:sp>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p:txBody>
          <a:bodyPr/>
          <a:lstStyle/>
          <a:p>
            <a:endParaRPr lang="bg-BG"/>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6240E57A-41D8-4752-A01C-90911D3C97B3}" type="slidenum">
              <a:rPr lang="en-US"/>
              <a:pPr/>
              <a:t>150</a:t>
            </a:fld>
            <a:r>
              <a:rPr lang="en-US" dirty="0"/>
              <a:t>##</a:t>
            </a:r>
            <a:endParaRPr lang="en-US" sz="1100" dirty="0"/>
          </a:p>
        </p:txBody>
      </p:sp>
      <p:sp>
        <p:nvSpPr>
          <p:cNvPr id="547842" name="Rectangle 2"/>
          <p:cNvSpPr>
            <a:spLocks noGrp="1" noRot="1" noChangeAspect="1" noChangeArrowheads="1" noTextEdit="1"/>
          </p:cNvSpPr>
          <p:nvPr>
            <p:ph type="sldImg"/>
          </p:nvPr>
        </p:nvSpPr>
        <p:spPr>
          <a:ln/>
        </p:spPr>
      </p:sp>
      <p:sp>
        <p:nvSpPr>
          <p:cNvPr id="547843" name="Rectangle 3"/>
          <p:cNvSpPr>
            <a:spLocks noGrp="1" noChangeArrowheads="1"/>
          </p:cNvSpPr>
          <p:nvPr>
            <p:ph type="body" idx="1"/>
          </p:nvPr>
        </p:nvSpPr>
        <p:spPr/>
        <p:txBody>
          <a:bodyPr/>
          <a:lstStyle/>
          <a:p>
            <a:endParaRPr lang="bg-BG"/>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3373AA70-8770-4416-AA2B-A9EDBBF78C92}" type="slidenum">
              <a:rPr lang="en-US"/>
              <a:pPr/>
              <a:t>151</a:t>
            </a:fld>
            <a:r>
              <a:rPr lang="en-US" dirty="0"/>
              <a:t>##</a:t>
            </a:r>
            <a:endParaRPr lang="en-US" sz="1100" dirty="0"/>
          </a:p>
        </p:txBody>
      </p:sp>
      <p:sp>
        <p:nvSpPr>
          <p:cNvPr id="549890" name="Rectangle 2"/>
          <p:cNvSpPr>
            <a:spLocks noGrp="1" noRot="1" noChangeAspect="1" noChangeArrowheads="1" noTextEdit="1"/>
          </p:cNvSpPr>
          <p:nvPr>
            <p:ph type="sldImg"/>
          </p:nvPr>
        </p:nvSpPr>
        <p:spPr>
          <a:ln/>
        </p:spPr>
      </p:sp>
      <p:sp>
        <p:nvSpPr>
          <p:cNvPr id="549891" name="Rectangle 3"/>
          <p:cNvSpPr>
            <a:spLocks noGrp="1" noChangeArrowheads="1"/>
          </p:cNvSpPr>
          <p:nvPr>
            <p:ph type="body" idx="1"/>
          </p:nvPr>
        </p:nvSpPr>
        <p:spPr/>
        <p:txBody>
          <a:bodyPr/>
          <a:lstStyle/>
          <a:p>
            <a:endParaRPr lang="bg-BG"/>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9E8C76DC-A7C2-486D-B00A-DF0E0650BC7B}" type="slidenum">
              <a:rPr lang="en-US"/>
              <a:pPr/>
              <a:t>152</a:t>
            </a:fld>
            <a:r>
              <a:rPr lang="en-US" dirty="0"/>
              <a:t>##</a:t>
            </a:r>
            <a:endParaRPr lang="en-US" sz="1100" dirty="0"/>
          </a:p>
        </p:txBody>
      </p:sp>
      <p:sp>
        <p:nvSpPr>
          <p:cNvPr id="551938" name="Rectangle 2"/>
          <p:cNvSpPr>
            <a:spLocks noGrp="1" noRot="1" noChangeAspect="1" noChangeArrowheads="1" noTextEdit="1"/>
          </p:cNvSpPr>
          <p:nvPr>
            <p:ph type="sldImg"/>
          </p:nvPr>
        </p:nvSpPr>
        <p:spPr>
          <a:ln/>
        </p:spPr>
      </p:sp>
      <p:sp>
        <p:nvSpPr>
          <p:cNvPr id="551939" name="Rectangle 3"/>
          <p:cNvSpPr>
            <a:spLocks noGrp="1" noChangeArrowheads="1"/>
          </p:cNvSpPr>
          <p:nvPr>
            <p:ph type="body" idx="1"/>
          </p:nvPr>
        </p:nvSpPr>
        <p:spPr/>
        <p:txBody>
          <a:bodyPr/>
          <a:lstStyle/>
          <a:p>
            <a:endParaRPr lang="bg-BG"/>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8CEF2AB8-64D0-40F4-8D95-2C9DE186FB49}" type="slidenum">
              <a:rPr lang="en-US"/>
              <a:pPr/>
              <a:t>153</a:t>
            </a:fld>
            <a:r>
              <a:rPr lang="en-US" dirty="0"/>
              <a:t>##</a:t>
            </a:r>
            <a:endParaRPr lang="en-US" sz="1100" dirty="0"/>
          </a:p>
        </p:txBody>
      </p:sp>
      <p:sp>
        <p:nvSpPr>
          <p:cNvPr id="553986" name="Rectangle 2"/>
          <p:cNvSpPr>
            <a:spLocks noGrp="1" noRot="1" noChangeAspect="1" noChangeArrowheads="1" noTextEdit="1"/>
          </p:cNvSpPr>
          <p:nvPr>
            <p:ph type="sldImg"/>
          </p:nvPr>
        </p:nvSpPr>
        <p:spPr>
          <a:ln/>
        </p:spPr>
      </p:sp>
      <p:sp>
        <p:nvSpPr>
          <p:cNvPr id="553987" name="Rectangle 3"/>
          <p:cNvSpPr>
            <a:spLocks noGrp="1" noChangeArrowheads="1"/>
          </p:cNvSpPr>
          <p:nvPr>
            <p:ph type="body" idx="1"/>
          </p:nvPr>
        </p:nvSpPr>
        <p:spPr/>
        <p:txBody>
          <a:bodyPr/>
          <a:lstStyle/>
          <a:p>
            <a:endParaRPr lang="bg-BG"/>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42178D81-8951-4077-8229-3C1DE903C9AE}" type="slidenum">
              <a:rPr lang="en-US"/>
              <a:pPr/>
              <a:t>154</a:t>
            </a:fld>
            <a:r>
              <a:rPr lang="en-US" dirty="0"/>
              <a:t>##</a:t>
            </a:r>
            <a:endParaRPr lang="en-US" sz="1100" dirty="0"/>
          </a:p>
        </p:txBody>
      </p:sp>
      <p:sp>
        <p:nvSpPr>
          <p:cNvPr id="556034" name="Rectangle 2"/>
          <p:cNvSpPr>
            <a:spLocks noGrp="1" noRot="1" noChangeAspect="1" noChangeArrowheads="1" noTextEdit="1"/>
          </p:cNvSpPr>
          <p:nvPr>
            <p:ph type="sldImg"/>
          </p:nvPr>
        </p:nvSpPr>
        <p:spPr>
          <a:ln/>
        </p:spPr>
      </p:sp>
      <p:sp>
        <p:nvSpPr>
          <p:cNvPr id="556035" name="Rectangle 3"/>
          <p:cNvSpPr>
            <a:spLocks noGrp="1" noChangeArrowheads="1"/>
          </p:cNvSpPr>
          <p:nvPr>
            <p:ph type="body" idx="1"/>
          </p:nvPr>
        </p:nvSpPr>
        <p:spPr/>
        <p:txBody>
          <a:bodyPr/>
          <a:lstStyle/>
          <a:p>
            <a:endParaRPr lang="bg-BG"/>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69DE2481-BEF6-4D58-AAF1-13C8F5B01AFA}" type="slidenum">
              <a:rPr lang="en-US"/>
              <a:pPr/>
              <a:t>56</a:t>
            </a:fld>
            <a:r>
              <a:rPr lang="en-US" dirty="0"/>
              <a:t>##</a:t>
            </a:r>
            <a:endParaRPr lang="en-US" sz="1100" dirty="0"/>
          </a:p>
        </p:txBody>
      </p:sp>
      <p:sp>
        <p:nvSpPr>
          <p:cNvPr id="499714" name="Rectangle 2"/>
          <p:cNvSpPr>
            <a:spLocks noGrp="1" noRot="1" noChangeAspect="1" noChangeArrowheads="1" noTextEdit="1"/>
          </p:cNvSpPr>
          <p:nvPr>
            <p:ph type="sldImg"/>
          </p:nvPr>
        </p:nvSpPr>
        <p:spPr>
          <a:ln/>
        </p:spPr>
      </p:sp>
      <p:sp>
        <p:nvSpPr>
          <p:cNvPr id="499715" name="Rectangle 3"/>
          <p:cNvSpPr>
            <a:spLocks noGrp="1" noChangeArrowheads="1"/>
          </p:cNvSpPr>
          <p:nvPr>
            <p:ph type="body" idx="1"/>
          </p:nvPr>
        </p:nvSpPr>
        <p:spPr>
          <a:xfrm>
            <a:off x="686099" y="4343704"/>
            <a:ext cx="5485805" cy="4113892"/>
          </a:xfrm>
        </p:spPr>
        <p:txBody>
          <a:bodyPr/>
          <a:lstStyle/>
          <a:p>
            <a:r>
              <a:rPr lang="en-US" b="1" dirty="0"/>
              <a:t>Using Arithmetic Operators</a:t>
            </a:r>
          </a:p>
          <a:p>
            <a:pPr lvl="1"/>
            <a:r>
              <a:rPr lang="en-US" dirty="0">
                <a:solidFill>
                  <a:srgbClr val="000000"/>
                </a:solidFill>
              </a:rPr>
              <a:t>The example in the slide uses the addition operator to increase the salary for all employees by 300 and displays a new column in the output. </a:t>
            </a:r>
          </a:p>
          <a:p>
            <a:pPr lvl="1"/>
            <a:r>
              <a:rPr lang="en-US" dirty="0">
                <a:solidFill>
                  <a:srgbClr val="000000"/>
                </a:solidFill>
              </a:rPr>
              <a:t>Note that the resultant calculated column for </a:t>
            </a:r>
            <a:r>
              <a:rPr lang="en-US" dirty="0">
                <a:solidFill>
                  <a:srgbClr val="000000"/>
                </a:solidFill>
                <a:latin typeface="Courier New" pitchFamily="49" charset="0"/>
              </a:rPr>
              <a:t>Salary+300</a:t>
            </a:r>
            <a:r>
              <a:rPr lang="en-US" dirty="0">
                <a:solidFill>
                  <a:srgbClr val="000000"/>
                </a:solidFill>
              </a:rPr>
              <a:t> is not a new column in the </a:t>
            </a:r>
            <a:r>
              <a:rPr lang="en-US" dirty="0" smtClean="0">
                <a:solidFill>
                  <a:srgbClr val="000000"/>
                </a:solidFill>
                <a:latin typeface="Courier New" pitchFamily="49" charset="0"/>
              </a:rPr>
              <a:t>Employees</a:t>
            </a:r>
            <a:r>
              <a:rPr lang="en-US" dirty="0" smtClean="0">
                <a:solidFill>
                  <a:srgbClr val="000000"/>
                </a:solidFill>
              </a:rPr>
              <a:t> </a:t>
            </a:r>
            <a:r>
              <a:rPr lang="en-US" dirty="0">
                <a:solidFill>
                  <a:srgbClr val="000000"/>
                </a:solidFill>
              </a:rPr>
              <a:t>table; it is for display only. </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9144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1066800"/>
            <a:ext cx="8686800" cy="5638800"/>
          </a:xfrm>
          <a:prstGeom prst="rect">
            <a:avLst/>
          </a:prstGeom>
        </p:spPr>
        <p:txBody>
          <a:bodyPr/>
          <a:lstStyle>
            <a:lvl1pPr marL="282575" indent="-282575">
              <a:lnSpc>
                <a:spcPts val="38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rgbClr val="F5FFC2"/>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3FBB7226-E4C2-4153-923F-D0D55196B2BF}"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0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ource Code Exampl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828800" y="76200"/>
            <a:ext cx="7086600" cy="9144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4" name="Content Placeholder 2"/>
          <p:cNvSpPr>
            <a:spLocks noGrp="1"/>
          </p:cNvSpPr>
          <p:nvPr>
            <p:ph idx="1" hasCustomPrompt="1"/>
          </p:nvPr>
        </p:nvSpPr>
        <p:spPr>
          <a:xfrm>
            <a:off x="228600" y="10668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0" hasCustomPrompt="1"/>
          </p:nvPr>
        </p:nvSpPr>
        <p:spPr>
          <a:xfrm>
            <a:off x="457200" y="1828800"/>
            <a:ext cx="81534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Source code box</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8" name="Slide Number Placeholder 7"/>
          <p:cNvSpPr>
            <a:spLocks noGrp="1"/>
          </p:cNvSpPr>
          <p:nvPr>
            <p:ph type="sldNum" sz="quarter" idx="11"/>
          </p:nvPr>
        </p:nvSpPr>
        <p:spPr/>
        <p:txBody>
          <a:body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estion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828800" y="152400"/>
            <a:ext cx="7086600" cy="9144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10" name="TextBox 9"/>
          <p:cNvSpPr txBox="1"/>
          <p:nvPr/>
        </p:nvSpPr>
        <p:spPr>
          <a:xfrm>
            <a:off x="1295400" y="2438400"/>
            <a:ext cx="6400800" cy="2097345"/>
          </a:xfrm>
          <a:prstGeom prst="rect">
            <a:avLst/>
          </a:prstGeom>
        </p:spPr>
        <p:txBody>
          <a:bodyPr anchor="ctr" anchorCtr="0"/>
          <a:lstStyle/>
          <a:p>
            <a:pPr marL="319088" marR="0" lvl="0" indent="-319088" algn="ctr" defTabSz="914400" rtl="0" eaLnBrk="0" fontAlgn="base" latinLnBrk="0" hangingPunct="0">
              <a:lnSpc>
                <a:spcPct val="100000"/>
              </a:lnSpc>
              <a:spcBef>
                <a:spcPct val="20000"/>
              </a:spcBef>
              <a:spcAft>
                <a:spcPct val="0"/>
              </a:spcAft>
              <a:buClr>
                <a:schemeClr val="accent5">
                  <a:lumMod val="40000"/>
                  <a:lumOff val="60000"/>
                </a:schemeClr>
              </a:buClr>
              <a:buSzPct val="70000"/>
              <a:buFont typeface="Wingdings 2" pitchFamily="18" charset="2"/>
              <a:buNone/>
              <a:tabLst/>
              <a:defRPr/>
            </a:pPr>
            <a:r>
              <a:rPr lang="en-US" sz="8000" b="1" kern="1200" dirty="0" smtClean="0">
                <a:solidFill>
                  <a:srgbClr val="E8FFC8"/>
                </a:solidFill>
                <a:effectLst>
                  <a:outerShdw blurRad="38100" dist="38100" dir="2700000" algn="tl">
                    <a:srgbClr val="000000">
                      <a:alpha val="43137"/>
                    </a:srgbClr>
                  </a:outerShdw>
                </a:effectLst>
                <a:latin typeface="+mn-lt"/>
                <a:ea typeface="+mn-ea"/>
                <a:cs typeface="+mn-cs"/>
              </a:rPr>
              <a:t>Questions?</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65000"/>
                <a:lumOff val="35000"/>
              </a:schemeClr>
            </a:gs>
            <a:gs pos="83000">
              <a:schemeClr val="bg1"/>
            </a:gs>
          </a:gsLst>
          <a:path path="circle">
            <a:fillToRect l="20000" t="30000" r="135000" b="100000"/>
          </a:path>
          <a:tileRect/>
        </a:gradFill>
        <a:effectLst/>
      </p:bgPr>
    </p:bg>
    <p:spTree>
      <p:nvGrpSpPr>
        <p:cNvPr id="1" name=""/>
        <p:cNvGrpSpPr/>
        <p:nvPr/>
      </p:nvGrpSpPr>
      <p:grpSpPr>
        <a:xfrm>
          <a:off x="0" y="0"/>
          <a:ext cx="0" cy="0"/>
          <a:chOff x="0" y="0"/>
          <a:chExt cx="0" cy="0"/>
        </a:xfrm>
      </p:grpSpPr>
      <p:sp>
        <p:nvSpPr>
          <p:cNvPr id="7" name="Flowchart: Document 6"/>
          <p:cNvSpPr/>
          <p:nvPr/>
        </p:nvSpPr>
        <p:spPr>
          <a:xfrm rot="10800000">
            <a:off x="1" y="411366"/>
            <a:ext cx="9144000" cy="5562705"/>
          </a:xfrm>
          <a:custGeom>
            <a:avLst/>
            <a:gdLst>
              <a:gd name="connsiteX0" fmla="*/ 0 w 21600"/>
              <a:gd name="connsiteY0" fmla="*/ 0 h 19378"/>
              <a:gd name="connsiteX1" fmla="*/ 21600 w 21600"/>
              <a:gd name="connsiteY1" fmla="*/ 0 h 19378"/>
              <a:gd name="connsiteX2" fmla="*/ 21600 w 21600"/>
              <a:gd name="connsiteY2" fmla="*/ 17322 h 19378"/>
              <a:gd name="connsiteX3" fmla="*/ 0 w 21600"/>
              <a:gd name="connsiteY3" fmla="*/ 19378 h 19378"/>
              <a:gd name="connsiteX4" fmla="*/ 0 w 21600"/>
              <a:gd name="connsiteY4" fmla="*/ 0 h 19378"/>
              <a:gd name="connsiteX0" fmla="*/ 0 w 21600"/>
              <a:gd name="connsiteY0" fmla="*/ 0 h 19378"/>
              <a:gd name="connsiteX1" fmla="*/ 21600 w 21600"/>
              <a:gd name="connsiteY1" fmla="*/ 0 h 19378"/>
              <a:gd name="connsiteX2" fmla="*/ 21600 w 21600"/>
              <a:gd name="connsiteY2" fmla="*/ 17322 h 19378"/>
              <a:gd name="connsiteX3" fmla="*/ 0 w 21600"/>
              <a:gd name="connsiteY3" fmla="*/ 19378 h 19378"/>
              <a:gd name="connsiteX4" fmla="*/ 0 w 21600"/>
              <a:gd name="connsiteY4" fmla="*/ 0 h 19378"/>
              <a:gd name="connsiteX0" fmla="*/ 0 w 21600"/>
              <a:gd name="connsiteY0" fmla="*/ 0 h 19378"/>
              <a:gd name="connsiteX1" fmla="*/ 21600 w 21600"/>
              <a:gd name="connsiteY1" fmla="*/ 0 h 19378"/>
              <a:gd name="connsiteX2" fmla="*/ 21600 w 21600"/>
              <a:gd name="connsiteY2" fmla="*/ 17322 h 19378"/>
              <a:gd name="connsiteX3" fmla="*/ 0 w 21600"/>
              <a:gd name="connsiteY3" fmla="*/ 19378 h 19378"/>
              <a:gd name="connsiteX4" fmla="*/ 0 w 21600"/>
              <a:gd name="connsiteY4" fmla="*/ 0 h 19378"/>
              <a:gd name="connsiteX0" fmla="*/ 0 w 21600"/>
              <a:gd name="connsiteY0" fmla="*/ 0 h 19974"/>
              <a:gd name="connsiteX1" fmla="*/ 21600 w 21600"/>
              <a:gd name="connsiteY1" fmla="*/ 0 h 19974"/>
              <a:gd name="connsiteX2" fmla="*/ 21600 w 21600"/>
              <a:gd name="connsiteY2" fmla="*/ 17322 h 19974"/>
              <a:gd name="connsiteX3" fmla="*/ 0 w 21600"/>
              <a:gd name="connsiteY3" fmla="*/ 19974 h 19974"/>
              <a:gd name="connsiteX4" fmla="*/ 0 w 21600"/>
              <a:gd name="connsiteY4" fmla="*/ 0 h 19974"/>
              <a:gd name="connsiteX0" fmla="*/ 0 w 21600"/>
              <a:gd name="connsiteY0" fmla="*/ 0 h 19974"/>
              <a:gd name="connsiteX1" fmla="*/ 21600 w 21600"/>
              <a:gd name="connsiteY1" fmla="*/ 0 h 19974"/>
              <a:gd name="connsiteX2" fmla="*/ 21600 w 21600"/>
              <a:gd name="connsiteY2" fmla="*/ 17322 h 19974"/>
              <a:gd name="connsiteX3" fmla="*/ 0 w 21600"/>
              <a:gd name="connsiteY3" fmla="*/ 19974 h 19974"/>
              <a:gd name="connsiteX4" fmla="*/ 0 w 21600"/>
              <a:gd name="connsiteY4" fmla="*/ 0 h 19974"/>
              <a:gd name="connsiteX0" fmla="*/ 0 w 21600"/>
              <a:gd name="connsiteY0" fmla="*/ 0 h 19974"/>
              <a:gd name="connsiteX1" fmla="*/ 21600 w 21600"/>
              <a:gd name="connsiteY1" fmla="*/ 0 h 19974"/>
              <a:gd name="connsiteX2" fmla="*/ 21600 w 21600"/>
              <a:gd name="connsiteY2" fmla="*/ 17322 h 19974"/>
              <a:gd name="connsiteX3" fmla="*/ 0 w 21600"/>
              <a:gd name="connsiteY3" fmla="*/ 19974 h 19974"/>
              <a:gd name="connsiteX4" fmla="*/ 0 w 21600"/>
              <a:gd name="connsiteY4" fmla="*/ 0 h 19974"/>
              <a:gd name="connsiteX0" fmla="*/ 0 w 21600"/>
              <a:gd name="connsiteY0" fmla="*/ 0 h 20252"/>
              <a:gd name="connsiteX1" fmla="*/ 21600 w 21600"/>
              <a:gd name="connsiteY1" fmla="*/ 0 h 20252"/>
              <a:gd name="connsiteX2" fmla="*/ 21600 w 21600"/>
              <a:gd name="connsiteY2" fmla="*/ 17322 h 20252"/>
              <a:gd name="connsiteX3" fmla="*/ 0 w 21600"/>
              <a:gd name="connsiteY3" fmla="*/ 20252 h 20252"/>
              <a:gd name="connsiteX4" fmla="*/ 0 w 21600"/>
              <a:gd name="connsiteY4" fmla="*/ 0 h 20252"/>
              <a:gd name="connsiteX0" fmla="*/ 0 w 21600"/>
              <a:gd name="connsiteY0" fmla="*/ 0 h 20252"/>
              <a:gd name="connsiteX1" fmla="*/ 21600 w 21600"/>
              <a:gd name="connsiteY1" fmla="*/ 0 h 20252"/>
              <a:gd name="connsiteX2" fmla="*/ 21600 w 21600"/>
              <a:gd name="connsiteY2" fmla="*/ 17322 h 20252"/>
              <a:gd name="connsiteX3" fmla="*/ 0 w 21600"/>
              <a:gd name="connsiteY3" fmla="*/ 20252 h 20252"/>
              <a:gd name="connsiteX4" fmla="*/ 0 w 21600"/>
              <a:gd name="connsiteY4" fmla="*/ 0 h 20252"/>
            </a:gdLst>
            <a:ahLst/>
            <a:cxnLst>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Lst>
            <a:rect l="l" t="t" r="r" b="b"/>
            <a:pathLst>
              <a:path w="21600" h="20252">
                <a:moveTo>
                  <a:pt x="0" y="0"/>
                </a:moveTo>
                <a:lnTo>
                  <a:pt x="21600" y="0"/>
                </a:lnTo>
                <a:lnTo>
                  <a:pt x="21600" y="17322"/>
                </a:lnTo>
                <a:cubicBezTo>
                  <a:pt x="10800" y="17322"/>
                  <a:pt x="10056" y="24231"/>
                  <a:pt x="0" y="20252"/>
                </a:cubicBezTo>
                <a:lnTo>
                  <a:pt x="0" y="0"/>
                </a:lnTo>
                <a:close/>
              </a:path>
            </a:pathLst>
          </a:custGeom>
          <a:gradFill>
            <a:gsLst>
              <a:gs pos="100000">
                <a:schemeClr val="bg1">
                  <a:lumMod val="85000"/>
                  <a:lumOff val="15000"/>
                </a:schemeClr>
              </a:gs>
              <a:gs pos="65000">
                <a:schemeClr val="bg2">
                  <a:shade val="100000"/>
                  <a:satMod val="600000"/>
                  <a:alpha val="0"/>
                </a:schemeClr>
              </a:gs>
            </a:gsLst>
            <a:lin ang="4800000" scaled="1"/>
          </a:gradFill>
          <a:ln w="317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effectLst>
                <a:outerShdw blurRad="38100" dist="38100" dir="2700000" algn="tl">
                  <a:srgbClr val="000000">
                    <a:alpha val="43137"/>
                  </a:srgbClr>
                </a:outerShdw>
              </a:effectLst>
            </a:endParaRPr>
          </a:p>
        </p:txBody>
      </p:sp>
      <p:sp>
        <p:nvSpPr>
          <p:cNvPr id="8" name="Flowchart: Document 7"/>
          <p:cNvSpPr/>
          <p:nvPr/>
        </p:nvSpPr>
        <p:spPr>
          <a:xfrm rot="10800000">
            <a:off x="1" y="609600"/>
            <a:ext cx="9144000" cy="4480425"/>
          </a:xfrm>
          <a:custGeom>
            <a:avLst/>
            <a:gdLst>
              <a:gd name="connsiteX0" fmla="*/ 0 w 21600"/>
              <a:gd name="connsiteY0" fmla="*/ 0 h 18944"/>
              <a:gd name="connsiteX1" fmla="*/ 21600 w 21600"/>
              <a:gd name="connsiteY1" fmla="*/ 0 h 18944"/>
              <a:gd name="connsiteX2" fmla="*/ 21600 w 21600"/>
              <a:gd name="connsiteY2" fmla="*/ 17322 h 18944"/>
              <a:gd name="connsiteX3" fmla="*/ 0 w 21600"/>
              <a:gd name="connsiteY3" fmla="*/ 18944 h 18944"/>
              <a:gd name="connsiteX4" fmla="*/ 0 w 21600"/>
              <a:gd name="connsiteY4" fmla="*/ 0 h 18944"/>
              <a:gd name="connsiteX0" fmla="*/ 0 w 21600"/>
              <a:gd name="connsiteY0" fmla="*/ 0 h 18944"/>
              <a:gd name="connsiteX1" fmla="*/ 21600 w 21600"/>
              <a:gd name="connsiteY1" fmla="*/ 0 h 18944"/>
              <a:gd name="connsiteX2" fmla="*/ 21600 w 21600"/>
              <a:gd name="connsiteY2" fmla="*/ 17322 h 18944"/>
              <a:gd name="connsiteX3" fmla="*/ 0 w 21600"/>
              <a:gd name="connsiteY3" fmla="*/ 18944 h 18944"/>
              <a:gd name="connsiteX4" fmla="*/ 0 w 21600"/>
              <a:gd name="connsiteY4" fmla="*/ 0 h 18944"/>
              <a:gd name="connsiteX0" fmla="*/ 0 w 21600"/>
              <a:gd name="connsiteY0" fmla="*/ 0 h 19350"/>
              <a:gd name="connsiteX1" fmla="*/ 21600 w 21600"/>
              <a:gd name="connsiteY1" fmla="*/ 0 h 19350"/>
              <a:gd name="connsiteX2" fmla="*/ 21600 w 21600"/>
              <a:gd name="connsiteY2" fmla="*/ 17322 h 19350"/>
              <a:gd name="connsiteX3" fmla="*/ 0 w 21600"/>
              <a:gd name="connsiteY3" fmla="*/ 19350 h 19350"/>
              <a:gd name="connsiteX4" fmla="*/ 0 w 21600"/>
              <a:gd name="connsiteY4" fmla="*/ 0 h 19350"/>
              <a:gd name="connsiteX0" fmla="*/ 0 w 21600"/>
              <a:gd name="connsiteY0" fmla="*/ 0 h 19350"/>
              <a:gd name="connsiteX1" fmla="*/ 21600 w 21600"/>
              <a:gd name="connsiteY1" fmla="*/ 0 h 19350"/>
              <a:gd name="connsiteX2" fmla="*/ 21600 w 21600"/>
              <a:gd name="connsiteY2" fmla="*/ 17322 h 19350"/>
              <a:gd name="connsiteX3" fmla="*/ 0 w 21600"/>
              <a:gd name="connsiteY3" fmla="*/ 19350 h 19350"/>
              <a:gd name="connsiteX4" fmla="*/ 0 w 21600"/>
              <a:gd name="connsiteY4" fmla="*/ 0 h 19350"/>
              <a:gd name="connsiteX0" fmla="*/ 0 w 21600"/>
              <a:gd name="connsiteY0" fmla="*/ 0 h 19350"/>
              <a:gd name="connsiteX1" fmla="*/ 21600 w 21600"/>
              <a:gd name="connsiteY1" fmla="*/ 0 h 19350"/>
              <a:gd name="connsiteX2" fmla="*/ 21600 w 21600"/>
              <a:gd name="connsiteY2" fmla="*/ 17322 h 19350"/>
              <a:gd name="connsiteX3" fmla="*/ 0 w 21600"/>
              <a:gd name="connsiteY3" fmla="*/ 19350 h 19350"/>
              <a:gd name="connsiteX4" fmla="*/ 0 w 21600"/>
              <a:gd name="connsiteY4" fmla="*/ 0 h 19350"/>
              <a:gd name="connsiteX0" fmla="*/ 0 w 21600"/>
              <a:gd name="connsiteY0" fmla="*/ 0 h 19350"/>
              <a:gd name="connsiteX1" fmla="*/ 21600 w 21600"/>
              <a:gd name="connsiteY1" fmla="*/ 0 h 19350"/>
              <a:gd name="connsiteX2" fmla="*/ 21600 w 21600"/>
              <a:gd name="connsiteY2" fmla="*/ 17322 h 19350"/>
              <a:gd name="connsiteX3" fmla="*/ 0 w 21600"/>
              <a:gd name="connsiteY3" fmla="*/ 19350 h 19350"/>
              <a:gd name="connsiteX4" fmla="*/ 0 w 21600"/>
              <a:gd name="connsiteY4" fmla="*/ 0 h 19350"/>
              <a:gd name="connsiteX0" fmla="*/ 0 w 21600"/>
              <a:gd name="connsiteY0" fmla="*/ 0 h 19691"/>
              <a:gd name="connsiteX1" fmla="*/ 21600 w 21600"/>
              <a:gd name="connsiteY1" fmla="*/ 0 h 19691"/>
              <a:gd name="connsiteX2" fmla="*/ 21600 w 21600"/>
              <a:gd name="connsiteY2" fmla="*/ 17322 h 19691"/>
              <a:gd name="connsiteX3" fmla="*/ 0 w 21600"/>
              <a:gd name="connsiteY3" fmla="*/ 19691 h 19691"/>
              <a:gd name="connsiteX4" fmla="*/ 0 w 21600"/>
              <a:gd name="connsiteY4" fmla="*/ 0 h 19691"/>
              <a:gd name="connsiteX0" fmla="*/ 0 w 21600"/>
              <a:gd name="connsiteY0" fmla="*/ 0 h 19691"/>
              <a:gd name="connsiteX1" fmla="*/ 21600 w 21600"/>
              <a:gd name="connsiteY1" fmla="*/ 0 h 19691"/>
              <a:gd name="connsiteX2" fmla="*/ 21600 w 21600"/>
              <a:gd name="connsiteY2" fmla="*/ 17322 h 19691"/>
              <a:gd name="connsiteX3" fmla="*/ 0 w 21600"/>
              <a:gd name="connsiteY3" fmla="*/ 19691 h 19691"/>
              <a:gd name="connsiteX4" fmla="*/ 0 w 21600"/>
              <a:gd name="connsiteY4" fmla="*/ 0 h 19691"/>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Lst>
            <a:ahLst/>
            <a:cxnLst>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Lst>
            <a:rect l="l" t="t" r="r" b="b"/>
            <a:pathLst>
              <a:path w="21600" h="20032">
                <a:moveTo>
                  <a:pt x="0" y="0"/>
                </a:moveTo>
                <a:lnTo>
                  <a:pt x="21600" y="0"/>
                </a:lnTo>
                <a:lnTo>
                  <a:pt x="21600" y="17322"/>
                </a:lnTo>
                <a:cubicBezTo>
                  <a:pt x="10800" y="17322"/>
                  <a:pt x="8684" y="24776"/>
                  <a:pt x="0" y="20032"/>
                </a:cubicBezTo>
                <a:lnTo>
                  <a:pt x="0" y="0"/>
                </a:lnTo>
                <a:close/>
              </a:path>
            </a:pathLst>
          </a:custGeom>
          <a:gradFill>
            <a:gsLst>
              <a:gs pos="100000">
                <a:schemeClr val="bg1">
                  <a:lumMod val="65000"/>
                  <a:lumOff val="35000"/>
                </a:schemeClr>
              </a:gs>
              <a:gs pos="65000">
                <a:schemeClr val="bg2">
                  <a:shade val="100000"/>
                  <a:satMod val="600000"/>
                  <a:alpha val="0"/>
                </a:schemeClr>
              </a:gs>
            </a:gsLst>
            <a:lin ang="4800000" scaled="1"/>
          </a:gradFill>
          <a:ln w="317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a:effectLst>
                <a:outerShdw blurRad="38100" dist="38100" dir="2700000" algn="tl">
                  <a:srgbClr val="000000">
                    <a:alpha val="43137"/>
                  </a:srgbClr>
                </a:outerShdw>
              </a:effectLst>
            </a:endParaRPr>
          </a:p>
        </p:txBody>
      </p:sp>
      <p:pic>
        <p:nvPicPr>
          <p:cNvPr id="1034" name="Picture 10" descr="telerik_logo_new-(white).png"/>
          <p:cNvPicPr>
            <a:picLocks noChangeAspect="1"/>
          </p:cNvPicPr>
          <p:nvPr/>
        </p:nvPicPr>
        <p:blipFill>
          <a:blip r:embed="rId8" cstate="print">
            <a:lum bright="-20000"/>
          </a:blip>
          <a:srcRect/>
          <a:stretch>
            <a:fillRect/>
          </a:stretch>
        </p:blipFill>
        <p:spPr bwMode="auto">
          <a:xfrm>
            <a:off x="152400" y="304800"/>
            <a:ext cx="1600200" cy="389382"/>
          </a:xfrm>
          <a:prstGeom prst="rect">
            <a:avLst/>
          </a:prstGeom>
          <a:noFill/>
          <a:ln w="9525">
            <a:noFill/>
            <a:miter lim="800000"/>
            <a:headEnd/>
            <a:tailEnd/>
          </a:ln>
        </p:spPr>
      </p:pic>
      <p:sp>
        <p:nvSpPr>
          <p:cNvPr id="17" name="Slide Number Placeholder 5"/>
          <p:cNvSpPr>
            <a:spLocks noGrp="1"/>
          </p:cNvSpPr>
          <p:nvPr>
            <p:ph type="sldNum" sz="quarter" idx="4"/>
          </p:nvPr>
        </p:nvSpPr>
        <p:spPr>
          <a:xfrm>
            <a:off x="8610600" y="6553200"/>
            <a:ext cx="457200" cy="228600"/>
          </a:xfrm>
          <a:prstGeom prst="rect">
            <a:avLst/>
          </a:prstGeom>
        </p:spPr>
        <p:txBody>
          <a:bodyPr anchor="ctr" anchorCtr="0"/>
          <a:lstStyle>
            <a:lvl1pPr algn="r">
              <a:defRPr sz="1100"/>
            </a:lvl1pPr>
          </a:lstStyle>
          <a:p>
            <a:fld id="{3FBB7226-E4C2-4153-923F-D0D55196B2BF}"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Lst>
  <p:timing>
    <p:tnLst>
      <p:par>
        <p:cTn id="1" dur="indefinite" restart="never" nodeType="tmRoot"/>
      </p:par>
    </p:tnLst>
  </p:timing>
  <p:txStyles>
    <p:titleStyle>
      <a:lvl1pPr algn="r" rtl="0" eaLnBrk="1" fontAlgn="base" hangingPunct="1">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1" fontAlgn="base" hangingPunct="1">
        <a:spcBef>
          <a:spcPct val="0"/>
        </a:spcBef>
        <a:spcAft>
          <a:spcPct val="0"/>
        </a:spcAft>
        <a:defRPr sz="3000" b="1">
          <a:solidFill>
            <a:schemeClr val="tx2"/>
          </a:solidFill>
          <a:latin typeface="Corbel" pitchFamily="34" charset="0"/>
        </a:defRPr>
      </a:lvl2pPr>
      <a:lvl3pPr algn="r" rtl="0" eaLnBrk="1" fontAlgn="base" hangingPunct="1">
        <a:spcBef>
          <a:spcPct val="0"/>
        </a:spcBef>
        <a:spcAft>
          <a:spcPct val="0"/>
        </a:spcAft>
        <a:defRPr sz="3000" b="1">
          <a:solidFill>
            <a:schemeClr val="tx2"/>
          </a:solidFill>
          <a:latin typeface="Corbel" pitchFamily="34" charset="0"/>
        </a:defRPr>
      </a:lvl3pPr>
      <a:lvl4pPr algn="r" rtl="0" eaLnBrk="1" fontAlgn="base" hangingPunct="1">
        <a:spcBef>
          <a:spcPct val="0"/>
        </a:spcBef>
        <a:spcAft>
          <a:spcPct val="0"/>
        </a:spcAft>
        <a:defRPr sz="3000" b="1">
          <a:solidFill>
            <a:schemeClr val="tx2"/>
          </a:solidFill>
          <a:latin typeface="Corbel" pitchFamily="34" charset="0"/>
        </a:defRPr>
      </a:lvl4pPr>
      <a:lvl5pPr algn="r" rtl="0" eaLnBrk="1" fontAlgn="base" hangingPunct="1">
        <a:spcBef>
          <a:spcPct val="0"/>
        </a:spcBef>
        <a:spcAft>
          <a:spcPct val="0"/>
        </a:spcAft>
        <a:defRPr sz="3000" b="1">
          <a:solidFill>
            <a:schemeClr val="tx2"/>
          </a:solidFill>
          <a:latin typeface="Corbel" pitchFamily="34" charset="0"/>
        </a:defRPr>
      </a:lvl5pPr>
      <a:lvl6pPr marL="457200" algn="r" rtl="0" eaLnBrk="1" fontAlgn="base" hangingPunct="1">
        <a:spcBef>
          <a:spcPct val="0"/>
        </a:spcBef>
        <a:spcAft>
          <a:spcPct val="0"/>
        </a:spcAft>
        <a:defRPr sz="3000" b="1">
          <a:solidFill>
            <a:schemeClr val="tx2"/>
          </a:solidFill>
          <a:latin typeface="Corbel" pitchFamily="34" charset="0"/>
        </a:defRPr>
      </a:lvl6pPr>
      <a:lvl7pPr marL="914400" algn="r" rtl="0" eaLnBrk="1" fontAlgn="base" hangingPunct="1">
        <a:spcBef>
          <a:spcPct val="0"/>
        </a:spcBef>
        <a:spcAft>
          <a:spcPct val="0"/>
        </a:spcAft>
        <a:defRPr sz="3000" b="1">
          <a:solidFill>
            <a:schemeClr val="tx2"/>
          </a:solidFill>
          <a:latin typeface="Corbel" pitchFamily="34" charset="0"/>
        </a:defRPr>
      </a:lvl7pPr>
      <a:lvl8pPr marL="1371600" algn="r" rtl="0" eaLnBrk="1" fontAlgn="base" hangingPunct="1">
        <a:spcBef>
          <a:spcPct val="0"/>
        </a:spcBef>
        <a:spcAft>
          <a:spcPct val="0"/>
        </a:spcAft>
        <a:defRPr sz="3000" b="1">
          <a:solidFill>
            <a:schemeClr val="tx2"/>
          </a:solidFill>
          <a:latin typeface="Corbel" pitchFamily="34" charset="0"/>
        </a:defRPr>
      </a:lvl8pPr>
      <a:lvl9pPr marL="1828800" algn="r" rtl="0" eaLnBrk="1" fontAlgn="base" hangingPunct="1">
        <a:spcBef>
          <a:spcPct val="0"/>
        </a:spcBef>
        <a:spcAft>
          <a:spcPct val="0"/>
        </a:spcAft>
        <a:defRPr sz="3000" b="1">
          <a:solidFill>
            <a:schemeClr val="tx2"/>
          </a:solidFill>
          <a:latin typeface="Corbel" pitchFamily="34" charset="0"/>
        </a:defRPr>
      </a:lvl9pPr>
    </p:titleStyle>
    <p:body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hyperlink" Target="http://www.telerik.com/" TargetMode="Externa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86.jpeg"/><Relationship Id="rId4" Type="http://schemas.openxmlformats.org/officeDocument/2006/relationships/image" Target="../media/image85.png"/></Relationships>
</file>

<file path=ppt/slides/_rels/slide10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90.gif"/></Relationships>
</file>

<file path=ppt/slides/_rels/slide11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92.gif"/></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www.homes4expat.com/condo_logo1.jpg"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93.jpe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97.jpeg"/><Relationship Id="rId5" Type="http://schemas.openxmlformats.org/officeDocument/2006/relationships/image" Target="../media/image96.jpeg"/><Relationship Id="rId4" Type="http://schemas.openxmlformats.org/officeDocument/2006/relationships/image" Target="../media/image95.jpeg"/></Relationships>
</file>

<file path=ppt/slides/_rels/slide12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9.jpe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2.xml"/><Relationship Id="rId1" Type="http://schemas.openxmlformats.org/officeDocument/2006/relationships/slideLayout" Target="../slideLayouts/slideLayout3.xml"/><Relationship Id="rId5" Type="http://schemas.openxmlformats.org/officeDocument/2006/relationships/image" Target="../media/image102.png"/><Relationship Id="rId4" Type="http://schemas.openxmlformats.org/officeDocument/2006/relationships/image" Target="../media/image101.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image" Target="../media/image105.jpe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27.gif"/><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gif"/><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6.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image" Target="../media/image65.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70.jpeg"/><Relationship Id="rId4" Type="http://schemas.openxmlformats.org/officeDocument/2006/relationships/image" Target="../media/image69.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54.png"/><Relationship Id="rId4" Type="http://schemas.openxmlformats.org/officeDocument/2006/relationships/image" Target="../media/image62.png"/></Relationships>
</file>

<file path=ppt/slides/_rels/slide9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78.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82.jpeg"/><Relationship Id="rId4" Type="http://schemas.openxmlformats.org/officeDocument/2006/relationships/image" Target="../media/image81.jpeg"/></Relationships>
</file>

<file path=ppt/slides/_rels/slide9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7848" y="1676400"/>
            <a:ext cx="7298952" cy="1447800"/>
          </a:xfrm>
          <a:effectLst>
            <a:reflection blurRad="6350" stA="52000" endA="300" endPos="35000" dir="5400000" sy="-100000" algn="bl" rotWithShape="0"/>
          </a:effectLst>
        </p:spPr>
        <p:txBody>
          <a:bodyPr/>
          <a:lstStyle/>
          <a:p>
            <a:r>
              <a:rPr lang="en-US" dirty="0" smtClean="0"/>
              <a:t>Database </a:t>
            </a:r>
            <a:r>
              <a:rPr lang="en-US" dirty="0" smtClean="0"/>
              <a:t>Modeling and  Introduction to SQL</a:t>
            </a:r>
            <a:endParaRPr lang="en-US" dirty="0"/>
          </a:p>
        </p:txBody>
      </p:sp>
      <p:sp>
        <p:nvSpPr>
          <p:cNvPr id="3" name="Subtitle 2"/>
          <p:cNvSpPr>
            <a:spLocks noGrp="1"/>
          </p:cNvSpPr>
          <p:nvPr>
            <p:ph type="subTitle" idx="1"/>
          </p:nvPr>
        </p:nvSpPr>
        <p:spPr>
          <a:xfrm>
            <a:off x="1752600" y="3077272"/>
            <a:ext cx="6858000" cy="961328"/>
          </a:xfrm>
        </p:spPr>
        <p:txBody>
          <a:bodyPr/>
          <a:lstStyle/>
          <a:p>
            <a:r>
              <a:rPr lang="en-US" dirty="0" smtClean="0"/>
              <a:t>Creating E/R Diagrams with SQL Server Management </a:t>
            </a:r>
            <a:r>
              <a:rPr lang="en-US" dirty="0" smtClean="0"/>
              <a:t>Studio, Writing SQL Queries</a:t>
            </a:r>
            <a:endParaRPr lang="bg-BG" dirty="0" smtClean="0"/>
          </a:p>
        </p:txBody>
      </p:sp>
      <p:sp>
        <p:nvSpPr>
          <p:cNvPr id="4" name="Text Placeholder 3"/>
          <p:cNvSpPr>
            <a:spLocks noGrp="1"/>
          </p:cNvSpPr>
          <p:nvPr>
            <p:ph type="body" sz="quarter" idx="10"/>
          </p:nvPr>
        </p:nvSpPr>
        <p:spPr>
          <a:xfrm>
            <a:off x="457200" y="5224046"/>
            <a:ext cx="3352800" cy="954107"/>
          </a:xfrm>
        </p:spPr>
        <p:txBody>
          <a:bodyPr/>
          <a:lstStyle/>
          <a:p>
            <a:r>
              <a:rPr lang="en-US" dirty="0" smtClean="0"/>
              <a:t>D0ncho Minkov</a:t>
            </a:r>
            <a:endParaRPr lang="en-US" dirty="0"/>
          </a:p>
          <a:p>
            <a:endParaRPr lang="en-US" dirty="0"/>
          </a:p>
        </p:txBody>
      </p:sp>
      <p:sp>
        <p:nvSpPr>
          <p:cNvPr id="5" name="Text Placeholder 4"/>
          <p:cNvSpPr>
            <a:spLocks noGrp="1"/>
          </p:cNvSpPr>
          <p:nvPr>
            <p:ph type="body" sz="quarter" idx="11"/>
          </p:nvPr>
        </p:nvSpPr>
        <p:spPr>
          <a:xfrm>
            <a:off x="457200" y="5715000"/>
            <a:ext cx="2090957" cy="380999"/>
          </a:xfrm>
        </p:spPr>
        <p:txBody>
          <a:bodyPr/>
          <a:lstStyle/>
          <a:p>
            <a:r>
              <a:rPr lang="en-US" dirty="0"/>
              <a:t>Telerik Corporation</a:t>
            </a:r>
          </a:p>
          <a:p>
            <a:endParaRPr lang="en-US" dirty="0"/>
          </a:p>
        </p:txBody>
      </p:sp>
      <p:sp>
        <p:nvSpPr>
          <p:cNvPr id="6" name="Text Placeholder 5"/>
          <p:cNvSpPr>
            <a:spLocks noGrp="1"/>
          </p:cNvSpPr>
          <p:nvPr>
            <p:ph type="body" sz="quarter" idx="12"/>
          </p:nvPr>
        </p:nvSpPr>
        <p:spPr>
          <a:xfrm>
            <a:off x="457200" y="5943600"/>
            <a:ext cx="1707903" cy="338554"/>
          </a:xfrm>
        </p:spPr>
        <p:txBody>
          <a:bodyPr/>
          <a:lstStyle/>
          <a:p>
            <a:r>
              <a:rPr lang="en-US" dirty="0" smtClean="0">
                <a:hlinkClick r:id="rId2"/>
              </a:rPr>
              <a:t>www.telerik.com</a:t>
            </a:r>
            <a:endParaRPr lang="en-US" dirty="0"/>
          </a:p>
        </p:txBody>
      </p:sp>
      <p:pic>
        <p:nvPicPr>
          <p:cNvPr id="46082" name="Picture 2" descr="http://www.filebuzz.com/software_screenshot/full/27769-database_icon_library.jpg"/>
          <p:cNvPicPr>
            <a:picLocks noChangeAspect="1" noChangeArrowheads="1"/>
          </p:cNvPicPr>
          <p:nvPr/>
        </p:nvPicPr>
        <p:blipFill>
          <a:blip r:embed="rId3" cstate="screen"/>
          <a:srcRect/>
          <a:stretch>
            <a:fillRect/>
          </a:stretch>
        </p:blipFill>
        <p:spPr bwMode="auto">
          <a:xfrm>
            <a:off x="5791200" y="4559300"/>
            <a:ext cx="2762250" cy="1841500"/>
          </a:xfrm>
          <a:prstGeom prst="roundRect">
            <a:avLst>
              <a:gd name="adj" fmla="val 3536"/>
            </a:avLst>
          </a:prstGeom>
          <a:noFill/>
        </p:spPr>
      </p:pic>
      <p:pic>
        <p:nvPicPr>
          <p:cNvPr id="46084" name="Picture 4" descr="http://zenagile.files.wordpress.com/2009/07/icon-patterns-to-apply.png?w=128&amp;h=128"/>
          <p:cNvPicPr>
            <a:picLocks noChangeAspect="1" noChangeArrowheads="1"/>
          </p:cNvPicPr>
          <p:nvPr/>
        </p:nvPicPr>
        <p:blipFill>
          <a:blip r:embed="rId4" cstate="screen"/>
          <a:srcRect/>
          <a:stretch>
            <a:fillRect/>
          </a:stretch>
        </p:blipFill>
        <p:spPr bwMode="auto">
          <a:xfrm rot="8558516">
            <a:off x="549648" y="2422152"/>
            <a:ext cx="1219200" cy="1219200"/>
          </a:xfrm>
          <a:prstGeom prst="roundRect">
            <a:avLst>
              <a:gd name="adj" fmla="val 5504"/>
            </a:avLst>
          </a:prstGeom>
          <a:noFill/>
        </p:spPr>
      </p:pic>
      <p:pic>
        <p:nvPicPr>
          <p:cNvPr id="46086" name="Picture 6" descr="http://www.artistsvalley.com/images/icon-packs/data-icons.jpg"/>
          <p:cNvPicPr>
            <a:picLocks noChangeAspect="1" noChangeArrowheads="1"/>
          </p:cNvPicPr>
          <p:nvPr/>
        </p:nvPicPr>
        <p:blipFill>
          <a:blip r:embed="rId5" cstate="screen"/>
          <a:srcRect/>
          <a:stretch>
            <a:fillRect/>
          </a:stretch>
        </p:blipFill>
        <p:spPr bwMode="auto">
          <a:xfrm rot="21365830">
            <a:off x="6062495" y="347985"/>
            <a:ext cx="1313208" cy="1299260"/>
          </a:xfrm>
          <a:prstGeom prst="roundRect">
            <a:avLst>
              <a:gd name="adj" fmla="val 9694"/>
            </a:avLst>
          </a:prstGeom>
          <a:noFill/>
        </p:spPr>
      </p:pic>
      <p:pic>
        <p:nvPicPr>
          <p:cNvPr id="11" name="Picture 10" descr="http://www.thesug.org/mossasaurus/Wiki%20Documents/PivotTable_Data.JPG"/>
          <p:cNvPicPr>
            <a:picLocks noChangeAspect="1" noChangeArrowheads="1"/>
          </p:cNvPicPr>
          <p:nvPr/>
        </p:nvPicPr>
        <p:blipFill>
          <a:blip r:embed="rId6" cstate="screen"/>
          <a:stretch>
            <a:fillRect/>
          </a:stretch>
        </p:blipFill>
        <p:spPr bwMode="auto">
          <a:xfrm>
            <a:off x="3124200" y="4572000"/>
            <a:ext cx="2362200" cy="1828800"/>
          </a:xfrm>
          <a:prstGeom prst="roundRect">
            <a:avLst>
              <a:gd name="adj" fmla="val 3624"/>
            </a:avLst>
          </a:prstGeom>
          <a:noFill/>
          <a:ln>
            <a:noFill/>
          </a:ln>
          <a:effectLst/>
          <a:scene3d>
            <a:camera prst="orthographicFront">
              <a:rot lat="0" lon="0" rev="0"/>
            </a:camera>
            <a:lightRig rig="glow" dir="t">
              <a:rot lat="0" lon="0" rev="14100000"/>
            </a:lightRig>
          </a:scene3d>
          <a:sp3d prstMaterial="softEdge">
            <a:bevelT w="127000" prst="artDeco"/>
          </a:sp3d>
        </p:spPr>
      </p:pic>
      <p:pic>
        <p:nvPicPr>
          <p:cNvPr id="12" name="Picture 2" descr="http://www.fordesigner.com/pic/zip/20097815454615577801.jpg"/>
          <p:cNvPicPr>
            <a:picLocks noChangeAspect="1" noChangeArrowheads="1"/>
          </p:cNvPicPr>
          <p:nvPr/>
        </p:nvPicPr>
        <p:blipFill>
          <a:blip r:embed="rId7" cstate="screen"/>
          <a:srcRect/>
          <a:stretch>
            <a:fillRect/>
          </a:stretch>
        </p:blipFill>
        <p:spPr bwMode="auto">
          <a:xfrm rot="362325">
            <a:off x="3569534" y="449553"/>
            <a:ext cx="1371600" cy="1295400"/>
          </a:xfrm>
          <a:prstGeom prst="roundRect">
            <a:avLst>
              <a:gd name="adj" fmla="val 6693"/>
            </a:avLst>
          </a:prstGeom>
          <a:noFill/>
        </p:spPr>
      </p:pic>
    </p:spTree>
    <p:extLst>
      <p:ext uri="{BB962C8B-B14F-4D97-AF65-F5344CB8AC3E}">
        <p14:creationId xmlns:p14="http://schemas.microsoft.com/office/powerpoint/2010/main" val="18159093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Identification of the Columns</a:t>
            </a:r>
            <a:endParaRPr lang="en-US" dirty="0"/>
          </a:p>
        </p:txBody>
      </p:sp>
      <p:sp>
        <p:nvSpPr>
          <p:cNvPr id="3" name="Content Placeholder 2"/>
          <p:cNvSpPr>
            <a:spLocks noGrp="1"/>
          </p:cNvSpPr>
          <p:nvPr>
            <p:ph idx="1"/>
          </p:nvPr>
        </p:nvSpPr>
        <p:spPr>
          <a:xfrm>
            <a:off x="228600" y="1066800"/>
            <a:ext cx="8686800" cy="5486400"/>
          </a:xfrm>
        </p:spPr>
        <p:txBody>
          <a:bodyPr/>
          <a:lstStyle/>
          <a:p>
            <a:pPr>
              <a:lnSpc>
                <a:spcPct val="100000"/>
              </a:lnSpc>
            </a:pPr>
            <a:r>
              <a:rPr lang="en-US" dirty="0" smtClean="0"/>
              <a:t>Columns are clarifications for the entities in the text of the specification</a:t>
            </a:r>
            <a:r>
              <a:rPr lang="bg-BG" dirty="0" smtClean="0"/>
              <a:t>, </a:t>
            </a:r>
            <a:r>
              <a:rPr lang="en-US" dirty="0" smtClean="0"/>
              <a:t>for example</a:t>
            </a:r>
            <a:r>
              <a:rPr lang="bg-BG" dirty="0" smtClean="0"/>
              <a:t>:</a:t>
            </a:r>
          </a:p>
          <a:p>
            <a:pPr lvl="1">
              <a:lnSpc>
                <a:spcPct val="100000"/>
              </a:lnSpc>
              <a:spcBef>
                <a:spcPts val="0"/>
              </a:spcBef>
            </a:pPr>
            <a:endParaRPr lang="bg-BG" dirty="0" smtClean="0"/>
          </a:p>
          <a:p>
            <a:pPr lvl="1">
              <a:lnSpc>
                <a:spcPct val="100000"/>
              </a:lnSpc>
              <a:spcBef>
                <a:spcPts val="0"/>
              </a:spcBef>
            </a:pPr>
            <a:endParaRPr lang="bg-BG" dirty="0" smtClean="0"/>
          </a:p>
          <a:p>
            <a:pPr lvl="1">
              <a:lnSpc>
                <a:spcPct val="100000"/>
              </a:lnSpc>
              <a:spcBef>
                <a:spcPts val="0"/>
              </a:spcBef>
            </a:pPr>
            <a:endParaRPr lang="en-US" dirty="0" smtClean="0"/>
          </a:p>
          <a:p>
            <a:pPr lvl="1">
              <a:lnSpc>
                <a:spcPct val="100000"/>
              </a:lnSpc>
              <a:spcBef>
                <a:spcPts val="0"/>
              </a:spcBef>
            </a:pPr>
            <a:endParaRPr lang="bg-BG" dirty="0" smtClean="0"/>
          </a:p>
          <a:p>
            <a:pPr>
              <a:lnSpc>
                <a:spcPct val="100000"/>
              </a:lnSpc>
            </a:pPr>
            <a:r>
              <a:rPr lang="en-US" dirty="0" smtClean="0"/>
              <a:t>Students have the following characteristics</a:t>
            </a:r>
            <a:r>
              <a:rPr lang="bg-BG" dirty="0" smtClean="0"/>
              <a:t>:</a:t>
            </a:r>
          </a:p>
          <a:p>
            <a:pPr lvl="1">
              <a:lnSpc>
                <a:spcPct val="100000"/>
              </a:lnSpc>
            </a:pPr>
            <a:r>
              <a:rPr lang="en-US" dirty="0" smtClean="0"/>
              <a:t>Name</a:t>
            </a:r>
            <a:r>
              <a:rPr lang="bg-BG" dirty="0" smtClean="0"/>
              <a:t>, </a:t>
            </a:r>
            <a:r>
              <a:rPr lang="en-US" dirty="0" smtClean="0"/>
              <a:t>faculty number</a:t>
            </a:r>
            <a:r>
              <a:rPr lang="bg-BG" dirty="0" smtClean="0"/>
              <a:t>, </a:t>
            </a:r>
            <a:r>
              <a:rPr lang="en-US" dirty="0" smtClean="0"/>
              <a:t>photo</a:t>
            </a:r>
            <a:r>
              <a:rPr lang="bg-BG" dirty="0" smtClean="0"/>
              <a:t>, </a:t>
            </a:r>
            <a:r>
              <a:rPr lang="en-US" dirty="0" smtClean="0"/>
              <a:t>date of enlistment and a list of courses they visit</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
        <p:nvSpPr>
          <p:cNvPr id="6" name="Rectangle 5"/>
          <p:cNvSpPr>
            <a:spLocks noChangeArrowheads="1"/>
          </p:cNvSpPr>
          <p:nvPr/>
        </p:nvSpPr>
        <p:spPr bwMode="auto">
          <a:xfrm>
            <a:off x="609600" y="2286000"/>
            <a:ext cx="7848600" cy="188769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800"/>
              </a:lnSpc>
              <a:buClr>
                <a:schemeClr val="accent5">
                  <a:lumMod val="40000"/>
                  <a:lumOff val="60000"/>
                </a:schemeClr>
              </a:buClr>
              <a:buSzPct val="70000"/>
            </a:pP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We need to develop a system that stores information about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students</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which are trained in various</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courses</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The courses</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are held in different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towns</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When registering a new student the following information is entered:</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0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name</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0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faculty</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0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number</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0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photo</a:t>
            </a: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and </a:t>
            </a:r>
            <a:r>
              <a:rPr lang="en-US" sz="20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date</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p:txBody>
      </p:sp>
      <p:sp>
        <p:nvSpPr>
          <p:cNvPr id="10" name="Rectangle 9"/>
          <p:cNvSpPr>
            <a:spLocks noChangeArrowheads="1"/>
          </p:cNvSpPr>
          <p:nvPr/>
        </p:nvSpPr>
        <p:spPr bwMode="auto">
          <a:xfrm>
            <a:off x="1878495" y="3773556"/>
            <a:ext cx="712305" cy="33855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endParaRPr lang="ru-RU" sz="16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1" name="Rectangle 10"/>
          <p:cNvSpPr>
            <a:spLocks noChangeArrowheads="1"/>
          </p:cNvSpPr>
          <p:nvPr/>
        </p:nvSpPr>
        <p:spPr bwMode="auto">
          <a:xfrm>
            <a:off x="2723322" y="3773556"/>
            <a:ext cx="2097156" cy="33855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endParaRPr lang="ru-RU" sz="16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2" name="Rectangle 11"/>
          <p:cNvSpPr>
            <a:spLocks noChangeArrowheads="1"/>
          </p:cNvSpPr>
          <p:nvPr/>
        </p:nvSpPr>
        <p:spPr bwMode="auto">
          <a:xfrm>
            <a:off x="4972878" y="3770244"/>
            <a:ext cx="818322" cy="33855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endParaRPr lang="ru-RU" sz="16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3" name="Rectangle 12"/>
          <p:cNvSpPr>
            <a:spLocks noChangeArrowheads="1"/>
          </p:cNvSpPr>
          <p:nvPr/>
        </p:nvSpPr>
        <p:spPr bwMode="auto">
          <a:xfrm>
            <a:off x="6344478" y="3766307"/>
            <a:ext cx="712305" cy="33855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endParaRPr lang="ru-RU" sz="16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279517022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dirty="0"/>
              <a:t>Group Functions in SQL</a:t>
            </a:r>
          </a:p>
        </p:txBody>
      </p:sp>
      <p:sp>
        <p:nvSpPr>
          <p:cNvPr id="580611" name="Rectangle 3"/>
          <p:cNvSpPr>
            <a:spLocks noGrp="1" noChangeArrowheads="1"/>
          </p:cNvSpPr>
          <p:nvPr>
            <p:ph idx="1"/>
          </p:nvPr>
        </p:nvSpPr>
        <p:spPr/>
        <p:txBody>
          <a:bodyPr/>
          <a:lstStyle/>
          <a:p>
            <a:r>
              <a:rPr lang="en-US" dirty="0">
                <a:solidFill>
                  <a:schemeClr val="accent5">
                    <a:lumMod val="20000"/>
                    <a:lumOff val="80000"/>
                  </a:schemeClr>
                </a:solidFill>
                <a:latin typeface="Consolas" pitchFamily="49" charset="0"/>
              </a:rPr>
              <a:t>COUNT(*)</a:t>
            </a:r>
            <a:r>
              <a:rPr lang="en-US" dirty="0"/>
              <a:t> – count of the selected rows</a:t>
            </a:r>
          </a:p>
          <a:p>
            <a:r>
              <a:rPr lang="en-US" noProof="1">
                <a:solidFill>
                  <a:schemeClr val="accent5">
                    <a:lumMod val="20000"/>
                    <a:lumOff val="80000"/>
                  </a:schemeClr>
                </a:solidFill>
                <a:latin typeface="Consolas" pitchFamily="49" charset="0"/>
              </a:rPr>
              <a:t>SUM(column</a:t>
            </a:r>
            <a:r>
              <a:rPr lang="en-US" dirty="0">
                <a:solidFill>
                  <a:schemeClr val="accent5">
                    <a:lumMod val="20000"/>
                    <a:lumOff val="80000"/>
                  </a:schemeClr>
                </a:solidFill>
                <a:latin typeface="Consolas" pitchFamily="49" charset="0"/>
              </a:rPr>
              <a:t>)</a:t>
            </a:r>
            <a:r>
              <a:rPr lang="en-US" dirty="0"/>
              <a:t> – sum of the values in given column from the selected rows</a:t>
            </a:r>
          </a:p>
          <a:p>
            <a:r>
              <a:rPr lang="en-US" noProof="1">
                <a:solidFill>
                  <a:schemeClr val="accent5">
                    <a:lumMod val="20000"/>
                    <a:lumOff val="80000"/>
                  </a:schemeClr>
                </a:solidFill>
                <a:latin typeface="Consolas" pitchFamily="49" charset="0"/>
              </a:rPr>
              <a:t>AVG(column</a:t>
            </a:r>
            <a:r>
              <a:rPr lang="en-US" dirty="0">
                <a:solidFill>
                  <a:schemeClr val="accent5">
                    <a:lumMod val="20000"/>
                    <a:lumOff val="80000"/>
                  </a:schemeClr>
                </a:solidFill>
                <a:latin typeface="Consolas" pitchFamily="49" charset="0"/>
              </a:rPr>
              <a:t>)</a:t>
            </a:r>
            <a:r>
              <a:rPr lang="en-US" dirty="0"/>
              <a:t> – average of the values in given column</a:t>
            </a:r>
          </a:p>
          <a:p>
            <a:r>
              <a:rPr lang="en-US" noProof="1">
                <a:solidFill>
                  <a:schemeClr val="accent5">
                    <a:lumMod val="20000"/>
                    <a:lumOff val="80000"/>
                  </a:schemeClr>
                </a:solidFill>
                <a:latin typeface="Consolas" pitchFamily="49" charset="0"/>
              </a:rPr>
              <a:t>MAX(column</a:t>
            </a:r>
            <a:r>
              <a:rPr lang="en-US" dirty="0">
                <a:solidFill>
                  <a:schemeClr val="accent5">
                    <a:lumMod val="20000"/>
                    <a:lumOff val="80000"/>
                  </a:schemeClr>
                </a:solidFill>
                <a:latin typeface="Consolas" pitchFamily="49" charset="0"/>
              </a:rPr>
              <a:t>)</a:t>
            </a:r>
            <a:r>
              <a:rPr lang="en-US" dirty="0"/>
              <a:t> – the maximal value in given column</a:t>
            </a:r>
          </a:p>
          <a:p>
            <a:r>
              <a:rPr lang="en-US" noProof="1">
                <a:solidFill>
                  <a:schemeClr val="accent5">
                    <a:lumMod val="20000"/>
                    <a:lumOff val="80000"/>
                  </a:schemeClr>
                </a:solidFill>
                <a:latin typeface="Consolas" pitchFamily="49" charset="0"/>
              </a:rPr>
              <a:t>MIN(column</a:t>
            </a:r>
            <a:r>
              <a:rPr lang="en-US" dirty="0">
                <a:solidFill>
                  <a:schemeClr val="accent5">
                    <a:lumMod val="20000"/>
                    <a:lumOff val="80000"/>
                  </a:schemeClr>
                </a:solidFill>
                <a:latin typeface="Consolas" pitchFamily="49" charset="0"/>
              </a:rPr>
              <a:t>)</a:t>
            </a:r>
            <a:r>
              <a:rPr lang="en-US" dirty="0"/>
              <a:t> – the minimal value in given column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100</a:t>
            </a:fld>
            <a:endParaRPr lang="en-US" dirty="0"/>
          </a:p>
        </p:txBody>
      </p:sp>
    </p:spTree>
    <p:extLst>
      <p:ext uri="{BB962C8B-B14F-4D97-AF65-F5344CB8AC3E}">
        <p14:creationId xmlns:p14="http://schemas.microsoft.com/office/powerpoint/2010/main" val="897313076"/>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p:txBody>
          <a:bodyPr/>
          <a:lstStyle/>
          <a:p>
            <a:r>
              <a:rPr lang="en-US" dirty="0"/>
              <a:t>AVG() and SUM() Functions</a:t>
            </a:r>
          </a:p>
        </p:txBody>
      </p:sp>
      <p:sp>
        <p:nvSpPr>
          <p:cNvPr id="582659" name="Rectangle 3"/>
          <p:cNvSpPr>
            <a:spLocks noGrp="1" noChangeArrowheads="1"/>
          </p:cNvSpPr>
          <p:nvPr>
            <p:ph idx="1"/>
          </p:nvPr>
        </p:nvSpPr>
        <p:spPr/>
        <p:txBody>
          <a:bodyPr/>
          <a:lstStyle/>
          <a:p>
            <a:r>
              <a:rPr lang="en-US" dirty="0"/>
              <a:t>You can use </a:t>
            </a:r>
            <a:r>
              <a:rPr lang="en-US" dirty="0">
                <a:solidFill>
                  <a:schemeClr val="accent5">
                    <a:lumMod val="20000"/>
                    <a:lumOff val="80000"/>
                  </a:schemeClr>
                </a:solidFill>
                <a:latin typeface="Consolas" pitchFamily="49" charset="0"/>
              </a:rPr>
              <a:t>AVG()</a:t>
            </a:r>
            <a:r>
              <a:rPr lang="en-US" dirty="0"/>
              <a:t> and </a:t>
            </a:r>
            <a:r>
              <a:rPr lang="en-US" dirty="0">
                <a:solidFill>
                  <a:schemeClr val="accent5">
                    <a:lumMod val="20000"/>
                    <a:lumOff val="80000"/>
                  </a:schemeClr>
                </a:solidFill>
                <a:latin typeface="Consolas" pitchFamily="49" charset="0"/>
              </a:rPr>
              <a:t>SUM()</a:t>
            </a:r>
            <a:r>
              <a:rPr lang="en-US" dirty="0"/>
              <a:t> only for numeric data types</a:t>
            </a:r>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101</a:t>
            </a:fld>
            <a:endParaRPr lang="en-US" dirty="0"/>
          </a:p>
        </p:txBody>
      </p:sp>
      <p:sp>
        <p:nvSpPr>
          <p:cNvPr id="582660" name="Rectangle 4"/>
          <p:cNvSpPr>
            <a:spLocks noChangeArrowheads="1"/>
          </p:cNvSpPr>
          <p:nvPr/>
        </p:nvSpPr>
        <p:spPr bwMode="auto">
          <a:xfrm>
            <a:off x="755650" y="2362200"/>
            <a:ext cx="7632700" cy="240892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6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SELECT</a:t>
            </a:r>
          </a:p>
          <a:p>
            <a:pPr eaLnBrk="0" hangingPunct="0">
              <a:lnSpc>
                <a:spcPts val="26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AVG(Salary</a:t>
            </a: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[Average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Salary],</a:t>
            </a:r>
          </a:p>
          <a:p>
            <a:pPr eaLnBrk="0" hangingPunct="0">
              <a:lnSpc>
                <a:spcPts val="26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MAX(Salary</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[Max Salary],</a:t>
            </a:r>
          </a:p>
          <a:p>
            <a:pPr eaLnBrk="0" hangingPunct="0">
              <a:lnSpc>
                <a:spcPts val="26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MIN(Salary) [Min Salary],</a:t>
            </a:r>
          </a:p>
          <a:p>
            <a:pPr eaLnBrk="0" hangingPunct="0">
              <a:lnSpc>
                <a:spcPts val="26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SUM(Salary)</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Salary Sum]</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6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6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JobTitle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'Design Engineer'</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graphicFrame>
        <p:nvGraphicFramePr>
          <p:cNvPr id="582661" name="Group 5"/>
          <p:cNvGraphicFramePr>
            <a:graphicFrameLocks noGrp="1"/>
          </p:cNvGraphicFramePr>
          <p:nvPr/>
        </p:nvGraphicFramePr>
        <p:xfrm>
          <a:off x="755650" y="5175250"/>
          <a:ext cx="7626349" cy="790956"/>
        </p:xfrm>
        <a:graphic>
          <a:graphicData uri="http://schemas.openxmlformats.org/drawingml/2006/table">
            <a:tbl>
              <a:tblPr/>
              <a:tblGrid>
                <a:gridCol w="2196931"/>
                <a:gridCol w="1877496"/>
                <a:gridCol w="1721038"/>
                <a:gridCol w="1830884"/>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Average Salary</a:t>
                      </a:r>
                      <a:endPar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Max Salary</a:t>
                      </a:r>
                      <a:endPar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Min Salary</a:t>
                      </a:r>
                      <a:endPar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Salary Sum</a:t>
                      </a:r>
                      <a:endPar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32700.00</a:t>
                      </a:r>
                      <a:endParaRPr kumimoji="1" lang="bg-BG"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32700.00</a:t>
                      </a:r>
                      <a:endParaRPr kumimoji="1" lang="bg-BG"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32700.00</a:t>
                      </a:r>
                      <a:endParaRPr kumimoji="1" lang="bg-BG"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98100.00</a:t>
                      </a:r>
                      <a:endParaRPr kumimoji="1" lang="bg-BG"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674259538"/>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p:txBody>
          <a:bodyPr/>
          <a:lstStyle/>
          <a:p>
            <a:r>
              <a:rPr lang="en-US" dirty="0"/>
              <a:t>MIN() and MAX() Functions</a:t>
            </a:r>
          </a:p>
        </p:txBody>
      </p:sp>
      <p:sp>
        <p:nvSpPr>
          <p:cNvPr id="584707" name="Rectangle 3"/>
          <p:cNvSpPr>
            <a:spLocks noGrp="1" noChangeArrowheads="1"/>
          </p:cNvSpPr>
          <p:nvPr>
            <p:ph idx="1"/>
          </p:nvPr>
        </p:nvSpPr>
        <p:spPr/>
        <p:txBody>
          <a:bodyPr/>
          <a:lstStyle/>
          <a:p>
            <a:r>
              <a:rPr lang="en-US" dirty="0"/>
              <a:t>You can use </a:t>
            </a:r>
            <a:r>
              <a:rPr lang="en-US" dirty="0">
                <a:solidFill>
                  <a:schemeClr val="accent5">
                    <a:lumMod val="20000"/>
                    <a:lumOff val="80000"/>
                  </a:schemeClr>
                </a:solidFill>
                <a:latin typeface="Consolas" pitchFamily="49" charset="0"/>
              </a:rPr>
              <a:t>MIN()</a:t>
            </a:r>
            <a:r>
              <a:rPr lang="en-US" dirty="0"/>
              <a:t> and </a:t>
            </a:r>
            <a:r>
              <a:rPr lang="en-US" dirty="0">
                <a:solidFill>
                  <a:schemeClr val="accent5">
                    <a:lumMod val="20000"/>
                    <a:lumOff val="80000"/>
                  </a:schemeClr>
                </a:solidFill>
                <a:latin typeface="Consolas" pitchFamily="49" charset="0"/>
              </a:rPr>
              <a:t>MAX()</a:t>
            </a:r>
            <a:r>
              <a:rPr lang="en-US" dirty="0"/>
              <a:t> for </a:t>
            </a:r>
            <a:r>
              <a:rPr lang="en-US" dirty="0" smtClean="0"/>
              <a:t>almost any data </a:t>
            </a:r>
            <a:r>
              <a:rPr lang="en-US" dirty="0"/>
              <a:t>type (</a:t>
            </a:r>
            <a:r>
              <a:rPr lang="en-US" noProof="1">
                <a:solidFill>
                  <a:schemeClr val="accent5">
                    <a:lumMod val="20000"/>
                    <a:lumOff val="80000"/>
                  </a:schemeClr>
                </a:solidFill>
                <a:latin typeface="Consolas" pitchFamily="49" charset="0"/>
              </a:rPr>
              <a:t>int</a:t>
            </a:r>
            <a:r>
              <a:rPr lang="en-US" noProof="1"/>
              <a:t>, </a:t>
            </a:r>
            <a:r>
              <a:rPr lang="en-US" noProof="1">
                <a:solidFill>
                  <a:schemeClr val="accent5">
                    <a:lumMod val="20000"/>
                    <a:lumOff val="80000"/>
                  </a:schemeClr>
                </a:solidFill>
                <a:latin typeface="Consolas" pitchFamily="49" charset="0"/>
              </a:rPr>
              <a:t>datetime</a:t>
            </a:r>
            <a:r>
              <a:rPr lang="en-US" noProof="1"/>
              <a:t>, </a:t>
            </a:r>
            <a:r>
              <a:rPr lang="en-US" noProof="1">
                <a:solidFill>
                  <a:schemeClr val="accent5">
                    <a:lumMod val="20000"/>
                    <a:lumOff val="80000"/>
                  </a:schemeClr>
                </a:solidFill>
                <a:latin typeface="Consolas" pitchFamily="49" charset="0"/>
              </a:rPr>
              <a:t>varchar</a:t>
            </a:r>
            <a:r>
              <a:rPr lang="en-US" dirty="0"/>
              <a:t>, ...)</a:t>
            </a:r>
          </a:p>
          <a:p>
            <a:endParaRPr lang="en-US" dirty="0"/>
          </a:p>
          <a:p>
            <a:endParaRPr lang="en-US" dirty="0"/>
          </a:p>
          <a:p>
            <a:endParaRPr lang="en-US" dirty="0"/>
          </a:p>
          <a:p>
            <a:pPr>
              <a:spcBef>
                <a:spcPts val="2400"/>
              </a:spcBef>
            </a:pPr>
            <a:r>
              <a:rPr lang="en-US" dirty="0"/>
              <a:t>Displaying the first and last </a:t>
            </a:r>
            <a:r>
              <a:rPr lang="en-US" dirty="0" smtClean="0"/>
              <a:t>employee's </a:t>
            </a:r>
            <a:r>
              <a:rPr lang="en-US" dirty="0"/>
              <a:t>name in alphabetical order:</a:t>
            </a:r>
          </a:p>
        </p:txBody>
      </p:sp>
      <p:sp>
        <p:nvSpPr>
          <p:cNvPr id="7" name="Slide Number Placeholder 3"/>
          <p:cNvSpPr>
            <a:spLocks noGrp="1"/>
          </p:cNvSpPr>
          <p:nvPr>
            <p:ph type="sldNum" sz="quarter" idx="10"/>
          </p:nvPr>
        </p:nvSpPr>
        <p:spPr/>
        <p:txBody>
          <a:bodyPr/>
          <a:lstStyle/>
          <a:p>
            <a:pPr>
              <a:defRPr/>
            </a:pPr>
            <a:fld id="{58452FF4-89E3-4D1B-9927-2DBDC00E58D7}" type="slidenum">
              <a:rPr lang="en-US" smtClean="0"/>
              <a:pPr>
                <a:defRPr/>
              </a:pPr>
              <a:t>102</a:t>
            </a:fld>
            <a:endParaRPr lang="en-US" dirty="0"/>
          </a:p>
        </p:txBody>
      </p:sp>
      <p:sp>
        <p:nvSpPr>
          <p:cNvPr id="584708" name="Rectangle 4"/>
          <p:cNvSpPr>
            <a:spLocks noChangeArrowheads="1"/>
          </p:cNvSpPr>
          <p:nvPr/>
        </p:nvSpPr>
        <p:spPr bwMode="auto">
          <a:xfrm>
            <a:off x="838200" y="2343912"/>
            <a:ext cx="7478713"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a:t>
            </a: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MIN(</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HireDate</a:t>
            </a: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MinHD, </a:t>
            </a: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MAX(</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HireDate</a:t>
            </a: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MaxHD</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graphicFrame>
        <p:nvGraphicFramePr>
          <p:cNvPr id="584709" name="Group 5"/>
          <p:cNvGraphicFramePr>
            <a:graphicFrameLocks noGrp="1"/>
          </p:cNvGraphicFramePr>
          <p:nvPr/>
        </p:nvGraphicFramePr>
        <p:xfrm>
          <a:off x="838200" y="3334512"/>
          <a:ext cx="7478713" cy="790956"/>
        </p:xfrm>
        <a:graphic>
          <a:graphicData uri="http://schemas.openxmlformats.org/drawingml/2006/table">
            <a:tbl>
              <a:tblPr/>
              <a:tblGrid>
                <a:gridCol w="3670300"/>
                <a:gridCol w="3808413"/>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MinHD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MaxHD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1996-07-31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2003-06-03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
        <p:nvSpPr>
          <p:cNvPr id="584720" name="Rectangle 16"/>
          <p:cNvSpPr>
            <a:spLocks noChangeArrowheads="1"/>
          </p:cNvSpPr>
          <p:nvPr/>
        </p:nvSpPr>
        <p:spPr bwMode="auto">
          <a:xfrm>
            <a:off x="838200" y="5616714"/>
            <a:ext cx="7478713"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MIN(LastName), MAX(LastName)</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691533362"/>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p:txBody>
          <a:bodyPr/>
          <a:lstStyle/>
          <a:p>
            <a:r>
              <a:rPr lang="en-US" dirty="0"/>
              <a:t>The COUNT(</a:t>
            </a:r>
            <a:r>
              <a:rPr lang="en-US" dirty="0">
                <a:cs typeface="Courier New" pitchFamily="49" charset="0"/>
              </a:rPr>
              <a:t>…</a:t>
            </a:r>
            <a:r>
              <a:rPr lang="en-US" dirty="0"/>
              <a:t>) Function</a:t>
            </a:r>
          </a:p>
        </p:txBody>
      </p:sp>
      <p:sp>
        <p:nvSpPr>
          <p:cNvPr id="585731" name="Rectangle 3"/>
          <p:cNvSpPr>
            <a:spLocks noGrp="1" noChangeArrowheads="1"/>
          </p:cNvSpPr>
          <p:nvPr>
            <p:ph idx="1"/>
          </p:nvPr>
        </p:nvSpPr>
        <p:spPr/>
        <p:txBody>
          <a:bodyPr/>
          <a:lstStyle/>
          <a:p>
            <a:r>
              <a:rPr lang="en-US" sz="3000" dirty="0">
                <a:solidFill>
                  <a:schemeClr val="accent5">
                    <a:lumMod val="20000"/>
                    <a:lumOff val="80000"/>
                  </a:schemeClr>
                </a:solidFill>
                <a:latin typeface="Consolas" pitchFamily="49" charset="0"/>
              </a:rPr>
              <a:t>COUNT(*)</a:t>
            </a:r>
            <a:r>
              <a:rPr lang="en-US" sz="3000" dirty="0"/>
              <a:t> returns the number of rows in the result </a:t>
            </a:r>
            <a:r>
              <a:rPr lang="en-US" sz="3000" dirty="0" smtClean="0"/>
              <a:t>record set</a:t>
            </a:r>
            <a:endParaRPr lang="en-US" sz="3000" dirty="0"/>
          </a:p>
          <a:p>
            <a:endParaRPr lang="en-US" sz="3000" dirty="0"/>
          </a:p>
          <a:p>
            <a:endParaRPr lang="en-US" sz="3000" dirty="0"/>
          </a:p>
          <a:p>
            <a:r>
              <a:rPr lang="en-US" sz="3000" noProof="1">
                <a:solidFill>
                  <a:schemeClr val="accent5">
                    <a:lumMod val="20000"/>
                    <a:lumOff val="80000"/>
                  </a:schemeClr>
                </a:solidFill>
                <a:latin typeface="Consolas" pitchFamily="49" charset="0"/>
              </a:rPr>
              <a:t>COUNT(expr)</a:t>
            </a:r>
            <a:r>
              <a:rPr lang="en-US" sz="3000" dirty="0"/>
              <a:t> returns the number of rows with </a:t>
            </a:r>
            <a:r>
              <a:rPr lang="en-US" sz="3000" dirty="0">
                <a:solidFill>
                  <a:schemeClr val="accent5">
                    <a:lumMod val="20000"/>
                    <a:lumOff val="80000"/>
                  </a:schemeClr>
                </a:solidFill>
                <a:effectLst>
                  <a:outerShdw blurRad="38100" dist="38100" dir="2700000" algn="tl">
                    <a:srgbClr val="000000"/>
                  </a:outerShdw>
                </a:effectLst>
              </a:rPr>
              <a:t>non-null</a:t>
            </a:r>
            <a:r>
              <a:rPr lang="en-US" sz="3000" dirty="0"/>
              <a:t> values for the </a:t>
            </a:r>
            <a:r>
              <a:rPr lang="en-US" sz="3000" noProof="1">
                <a:solidFill>
                  <a:schemeClr val="accent5">
                    <a:lumMod val="20000"/>
                    <a:lumOff val="80000"/>
                  </a:schemeClr>
                </a:solidFill>
                <a:latin typeface="Consolas" pitchFamily="49" charset="0"/>
              </a:rPr>
              <a:t>expr</a:t>
            </a:r>
          </a:p>
        </p:txBody>
      </p:sp>
      <p:sp>
        <p:nvSpPr>
          <p:cNvPr id="8" name="Slide Number Placeholder 3"/>
          <p:cNvSpPr>
            <a:spLocks noGrp="1"/>
          </p:cNvSpPr>
          <p:nvPr>
            <p:ph type="sldNum" sz="quarter" idx="10"/>
          </p:nvPr>
        </p:nvSpPr>
        <p:spPr/>
        <p:txBody>
          <a:bodyPr/>
          <a:lstStyle/>
          <a:p>
            <a:pPr>
              <a:defRPr/>
            </a:pPr>
            <a:fld id="{58452FF4-89E3-4D1B-9927-2DBDC00E58D7}" type="slidenum">
              <a:rPr lang="en-US" smtClean="0"/>
              <a:pPr>
                <a:defRPr/>
              </a:pPr>
              <a:t>103</a:t>
            </a:fld>
            <a:endParaRPr lang="en-US" dirty="0"/>
          </a:p>
        </p:txBody>
      </p:sp>
      <p:sp>
        <p:nvSpPr>
          <p:cNvPr id="585732" name="Rectangle 4"/>
          <p:cNvSpPr>
            <a:spLocks noChangeArrowheads="1"/>
          </p:cNvSpPr>
          <p:nvPr/>
        </p:nvSpPr>
        <p:spPr bwMode="auto">
          <a:xfrm>
            <a:off x="609600" y="2444750"/>
            <a:ext cx="4951413" cy="81047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8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a:t>
            </a: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COUNT(*)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Cnt 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8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DepartmentID = 3</a:t>
            </a:r>
          </a:p>
        </p:txBody>
      </p:sp>
      <p:graphicFrame>
        <p:nvGraphicFramePr>
          <p:cNvPr id="585733" name="Group 5"/>
          <p:cNvGraphicFramePr>
            <a:graphicFrameLocks noGrp="1"/>
          </p:cNvGraphicFramePr>
          <p:nvPr/>
        </p:nvGraphicFramePr>
        <p:xfrm>
          <a:off x="6110287" y="2438400"/>
          <a:ext cx="2424113" cy="805244"/>
        </p:xfrm>
        <a:graphic>
          <a:graphicData uri="http://schemas.openxmlformats.org/drawingml/2006/table">
            <a:tbl>
              <a:tblPr/>
              <a:tblGrid>
                <a:gridCol w="2424113"/>
              </a:tblGrid>
              <a:tr h="39687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Cnt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9528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18</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
        <p:nvSpPr>
          <p:cNvPr id="585741" name="Rectangle 13"/>
          <p:cNvSpPr>
            <a:spLocks noChangeArrowheads="1"/>
          </p:cNvSpPr>
          <p:nvPr/>
        </p:nvSpPr>
        <p:spPr bwMode="auto">
          <a:xfrm>
            <a:off x="609600" y="4772025"/>
            <a:ext cx="4951413" cy="13234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a:t>
            </a: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COUNT(ManagerID)</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MgrCount,</a:t>
            </a:r>
          </a:p>
          <a:p>
            <a:pPr eaLnBrk="0" hangingPunct="0">
              <a:lnSpc>
                <a:spcPct val="100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COUNT</a:t>
            </a: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AllCount</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DepartmentID = 16</a:t>
            </a:r>
          </a:p>
        </p:txBody>
      </p:sp>
      <p:graphicFrame>
        <p:nvGraphicFramePr>
          <p:cNvPr id="585742" name="Group 14"/>
          <p:cNvGraphicFramePr>
            <a:graphicFrameLocks noGrp="1"/>
          </p:cNvGraphicFramePr>
          <p:nvPr/>
        </p:nvGraphicFramePr>
        <p:xfrm>
          <a:off x="6162674" y="4797425"/>
          <a:ext cx="2371725" cy="704088"/>
        </p:xfrm>
        <a:graphic>
          <a:graphicData uri="http://schemas.openxmlformats.org/drawingml/2006/table">
            <a:tbl>
              <a:tblPr/>
              <a:tblGrid>
                <a:gridCol w="1251681"/>
                <a:gridCol w="1120044"/>
              </a:tblGrid>
              <a:tr h="28892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MgrCount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AllCount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465799122"/>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ChangeArrowheads="1"/>
          </p:cNvSpPr>
          <p:nvPr>
            <p:ph type="title"/>
          </p:nvPr>
        </p:nvSpPr>
        <p:spPr/>
        <p:txBody>
          <a:bodyPr/>
          <a:lstStyle/>
          <a:p>
            <a:r>
              <a:rPr lang="en-US" dirty="0"/>
              <a:t>Group Functions and </a:t>
            </a:r>
            <a:r>
              <a:rPr lang="en-US" noProof="1"/>
              <a:t>NULLs</a:t>
            </a:r>
          </a:p>
        </p:txBody>
      </p:sp>
      <p:sp>
        <p:nvSpPr>
          <p:cNvPr id="587779" name="Rectangle 3"/>
          <p:cNvSpPr>
            <a:spLocks noGrp="1" noChangeArrowheads="1"/>
          </p:cNvSpPr>
          <p:nvPr>
            <p:ph idx="1"/>
          </p:nvPr>
        </p:nvSpPr>
        <p:spPr/>
        <p:txBody>
          <a:bodyPr/>
          <a:lstStyle/>
          <a:p>
            <a:r>
              <a:rPr lang="en-US" dirty="0"/>
              <a:t>Group functions ignore </a:t>
            </a:r>
            <a:r>
              <a:rPr lang="en-US" dirty="0">
                <a:solidFill>
                  <a:schemeClr val="accent5">
                    <a:lumMod val="20000"/>
                    <a:lumOff val="80000"/>
                  </a:schemeClr>
                </a:solidFill>
                <a:latin typeface="Consolas" pitchFamily="49" charset="0"/>
              </a:rPr>
              <a:t>NULL</a:t>
            </a:r>
            <a:r>
              <a:rPr lang="en-US" dirty="0"/>
              <a:t> values in the </a:t>
            </a:r>
            <a:r>
              <a:rPr lang="en-US" dirty="0" smtClean="0"/>
              <a:t>target column</a:t>
            </a:r>
            <a:endParaRPr lang="en-US" dirty="0"/>
          </a:p>
          <a:p>
            <a:endParaRPr lang="en-US" dirty="0"/>
          </a:p>
          <a:p>
            <a:endParaRPr lang="en-US" dirty="0"/>
          </a:p>
          <a:p>
            <a:endParaRPr lang="en-US" dirty="0"/>
          </a:p>
          <a:p>
            <a:endParaRPr lang="en-US" dirty="0"/>
          </a:p>
          <a:p>
            <a:r>
              <a:rPr lang="en-US" dirty="0"/>
              <a:t>If each </a:t>
            </a:r>
            <a:r>
              <a:rPr lang="en-US" dirty="0">
                <a:solidFill>
                  <a:schemeClr val="accent5">
                    <a:lumMod val="20000"/>
                    <a:lumOff val="80000"/>
                  </a:schemeClr>
                </a:solidFill>
                <a:latin typeface="Consolas" pitchFamily="49" charset="0"/>
              </a:rPr>
              <a:t>NULL</a:t>
            </a:r>
            <a:r>
              <a:rPr lang="en-US" dirty="0"/>
              <a:t> value in the </a:t>
            </a:r>
            <a:r>
              <a:rPr lang="en-US" noProof="1">
                <a:solidFill>
                  <a:schemeClr val="accent5">
                    <a:lumMod val="20000"/>
                    <a:lumOff val="80000"/>
                  </a:schemeClr>
                </a:solidFill>
                <a:latin typeface="Consolas" pitchFamily="49" charset="0"/>
              </a:rPr>
              <a:t>ManagerID</a:t>
            </a:r>
            <a:r>
              <a:rPr lang="en-US" dirty="0"/>
              <a:t> column </a:t>
            </a:r>
            <a:r>
              <a:rPr lang="en-US" dirty="0" smtClean="0"/>
              <a:t>were considered </a:t>
            </a:r>
            <a:r>
              <a:rPr lang="en-US" dirty="0"/>
              <a:t>as </a:t>
            </a:r>
            <a:r>
              <a:rPr lang="en-US" dirty="0">
                <a:latin typeface="Consolas" pitchFamily="49" charset="0"/>
                <a:cs typeface="Consolas" pitchFamily="49" charset="0"/>
              </a:rPr>
              <a:t>0</a:t>
            </a:r>
            <a:r>
              <a:rPr lang="en-US" dirty="0"/>
              <a:t> in the calculation, the result </a:t>
            </a:r>
            <a:r>
              <a:rPr lang="en-US" dirty="0" smtClean="0"/>
              <a:t>would be </a:t>
            </a:r>
            <a:r>
              <a:rPr lang="en-US" dirty="0">
                <a:latin typeface="Consolas" pitchFamily="49" charset="0"/>
                <a:cs typeface="Consolas" pitchFamily="49" charset="0"/>
              </a:rPr>
              <a:t>106</a:t>
            </a:r>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104</a:t>
            </a:fld>
            <a:endParaRPr lang="en-US" dirty="0"/>
          </a:p>
        </p:txBody>
      </p:sp>
      <p:sp>
        <p:nvSpPr>
          <p:cNvPr id="587780" name="Rectangle 4"/>
          <p:cNvSpPr>
            <a:spLocks noChangeArrowheads="1"/>
          </p:cNvSpPr>
          <p:nvPr/>
        </p:nvSpPr>
        <p:spPr bwMode="auto">
          <a:xfrm>
            <a:off x="755650" y="2337137"/>
            <a:ext cx="7627938" cy="101566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AVG(ManagerID) Avg,</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SUM(ManagerID) / COUNT(*) AvgAll</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graphicFrame>
        <p:nvGraphicFramePr>
          <p:cNvPr id="587781" name="Group 5"/>
          <p:cNvGraphicFramePr>
            <a:graphicFrameLocks noGrp="1"/>
          </p:cNvGraphicFramePr>
          <p:nvPr/>
        </p:nvGraphicFramePr>
        <p:xfrm>
          <a:off x="755650" y="3733800"/>
          <a:ext cx="2952750" cy="704088"/>
        </p:xfrm>
        <a:graphic>
          <a:graphicData uri="http://schemas.openxmlformats.org/drawingml/2006/table">
            <a:tbl>
              <a:tblPr/>
              <a:tblGrid>
                <a:gridCol w="1562100"/>
                <a:gridCol w="1390650"/>
              </a:tblGrid>
              <a:tr h="28892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Avg</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AvgAll</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108</a:t>
                      </a:r>
                      <a:endPar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106</a:t>
                      </a:r>
                      <a:endPar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014901679"/>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sz="3600" dirty="0"/>
              <a:t>Group Functions in Nested Queries</a:t>
            </a:r>
            <a:endParaRPr lang="bg-BG" sz="3600" dirty="0"/>
          </a:p>
        </p:txBody>
      </p:sp>
      <p:sp>
        <p:nvSpPr>
          <p:cNvPr id="588803" name="Rectangle 3"/>
          <p:cNvSpPr>
            <a:spLocks noGrp="1" noChangeArrowheads="1"/>
          </p:cNvSpPr>
          <p:nvPr>
            <p:ph idx="1"/>
          </p:nvPr>
        </p:nvSpPr>
        <p:spPr>
          <a:xfrm>
            <a:off x="228600" y="990600"/>
            <a:ext cx="8686800" cy="5638800"/>
          </a:xfrm>
        </p:spPr>
        <p:txBody>
          <a:bodyPr/>
          <a:lstStyle/>
          <a:p>
            <a:pPr>
              <a:spcBef>
                <a:spcPct val="45000"/>
              </a:spcBef>
            </a:pPr>
            <a:r>
              <a:rPr lang="en-US" dirty="0" smtClean="0"/>
              <a:t>Find </a:t>
            </a:r>
            <a:r>
              <a:rPr lang="en-US" dirty="0"/>
              <a:t>the earliest hired </a:t>
            </a:r>
            <a:r>
              <a:rPr lang="en-US" dirty="0" smtClean="0"/>
              <a:t>employee for each department</a:t>
            </a:r>
            <a:endParaRPr lang="en-US" dirty="0"/>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105</a:t>
            </a:fld>
            <a:endParaRPr lang="en-US" dirty="0"/>
          </a:p>
        </p:txBody>
      </p:sp>
      <p:sp>
        <p:nvSpPr>
          <p:cNvPr id="588804" name="Rectangle 4"/>
          <p:cNvSpPr>
            <a:spLocks noChangeArrowheads="1"/>
          </p:cNvSpPr>
          <p:nvPr/>
        </p:nvSpPr>
        <p:spPr bwMode="auto">
          <a:xfrm>
            <a:off x="685801" y="2204136"/>
            <a:ext cx="7694612"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e.FirstName, e.LastName, e.HireDate, d.Name</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JOIN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Departments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d</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ON e.DepartmentID = d.DepartmentID</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e.HireDate =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(SELECT MIN(HireDate) 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 </a:t>
            </a:r>
          </a:p>
          <a:p>
            <a:pPr eaLnBrk="0" hangingPunct="0">
              <a:lnSpc>
                <a:spcPct val="100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WHERE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DepartmentID = d.DepartmentID)</a:t>
            </a:r>
          </a:p>
        </p:txBody>
      </p:sp>
      <p:graphicFrame>
        <p:nvGraphicFramePr>
          <p:cNvPr id="588805" name="Group 5"/>
          <p:cNvGraphicFramePr>
            <a:graphicFrameLocks noGrp="1"/>
          </p:cNvGraphicFramePr>
          <p:nvPr/>
        </p:nvGraphicFramePr>
        <p:xfrm>
          <a:off x="685800" y="4831905"/>
          <a:ext cx="7694612" cy="1552956"/>
        </p:xfrm>
        <a:graphic>
          <a:graphicData uri="http://schemas.openxmlformats.org/drawingml/2006/table">
            <a:tbl>
              <a:tblPr/>
              <a:tblGrid>
                <a:gridCol w="1657350"/>
                <a:gridCol w="1727200"/>
                <a:gridCol w="2481262"/>
                <a:gridCol w="1828800"/>
              </a:tblGrid>
              <a:tr h="360363">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0"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FirstName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0"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LastName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0"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HireDate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0"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508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Guy</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Gilbert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1998-07-31 00:00:00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Production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508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Kevin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Brown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1999-02-26 00:00:00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Marketing</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508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Roberto</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Tamburello</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1999-12-12 00:00:00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Engineering</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881256666"/>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p:cNvSpPr>
            <a:spLocks noGrp="1" noChangeArrowheads="1"/>
          </p:cNvSpPr>
          <p:nvPr>
            <p:ph type="ctrTitle"/>
          </p:nvPr>
        </p:nvSpPr>
        <p:spPr>
          <a:xfrm>
            <a:off x="990600" y="4191000"/>
            <a:ext cx="7162800" cy="685800"/>
          </a:xfrm>
        </p:spPr>
        <p:txBody>
          <a:bodyPr/>
          <a:lstStyle/>
          <a:p>
            <a:r>
              <a:rPr lang="en-US" dirty="0"/>
              <a:t>SQL Language</a:t>
            </a:r>
            <a:endParaRPr lang="bg-BG" dirty="0"/>
          </a:p>
        </p:txBody>
      </p:sp>
      <p:sp>
        <p:nvSpPr>
          <p:cNvPr id="4" name="Subtitle 3"/>
          <p:cNvSpPr>
            <a:spLocks noGrp="1"/>
          </p:cNvSpPr>
          <p:nvPr>
            <p:ph type="subTitle" idx="1"/>
          </p:nvPr>
        </p:nvSpPr>
        <p:spPr>
          <a:xfrm>
            <a:off x="990600" y="5069680"/>
            <a:ext cx="7162800" cy="1026320"/>
          </a:xfrm>
        </p:spPr>
        <p:txBody>
          <a:bodyPr/>
          <a:lstStyle/>
          <a:p>
            <a:pPr>
              <a:spcBef>
                <a:spcPts val="0"/>
              </a:spcBef>
            </a:pPr>
            <a:r>
              <a:rPr dirty="0" smtClean="0"/>
              <a:t>Group Functions and the</a:t>
            </a:r>
          </a:p>
          <a:p>
            <a:pPr>
              <a:spcBef>
                <a:spcPts val="0"/>
              </a:spcBef>
            </a:pPr>
            <a:r>
              <a:rPr dirty="0" smtClean="0"/>
              <a:t>GROUP BY Statement</a:t>
            </a:r>
            <a:endParaRPr lang="bg-BG" dirty="0"/>
          </a:p>
        </p:txBody>
      </p:sp>
      <p:pic>
        <p:nvPicPr>
          <p:cNvPr id="53250" name="Picture 2" descr="http://chaletkillington.com/images/header_functions.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881107" y="1225765"/>
            <a:ext cx="4543425" cy="2584235"/>
          </a:xfrm>
          <a:prstGeom prst="rect">
            <a:avLst/>
          </a:prstGeom>
          <a:ln>
            <a:noFill/>
          </a:ln>
          <a:effectLst>
            <a:softEdge rad="112500"/>
          </a:effectLst>
        </p:spPr>
      </p:pic>
      <p:pic>
        <p:nvPicPr>
          <p:cNvPr id="72706" name="Picture 2" descr="http://burtlebackups.com/images/sql-icon.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21211521">
            <a:off x="3931816" y="860068"/>
            <a:ext cx="1526667" cy="1335833"/>
          </a:xfrm>
          <a:prstGeom prst="roundRect">
            <a:avLst/>
          </a:prstGeom>
          <a:ln>
            <a:noFill/>
          </a:ln>
          <a:effectLst>
            <a:softEdge rad="112500"/>
          </a:effectLst>
        </p:spPr>
      </p:pic>
      <p:pic>
        <p:nvPicPr>
          <p:cNvPr id="72708" name="Picture 4" descr="http://www.nsynergy.com/Image/solutions_bi_reporting.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728331" y="1301966"/>
            <a:ext cx="3423013" cy="2503967"/>
          </a:xfrm>
          <a:prstGeom prst="rect">
            <a:avLst/>
          </a:prstGeom>
          <a:ln>
            <a:noFill/>
          </a:ln>
          <a:effectLst>
            <a:softEdge rad="112500"/>
          </a:effectLst>
        </p:spPr>
      </p:pic>
    </p:spTree>
    <p:extLst>
      <p:ext uri="{BB962C8B-B14F-4D97-AF65-F5344CB8AC3E}">
        <p14:creationId xmlns:p14="http://schemas.microsoft.com/office/powerpoint/2010/main" val="136616961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5" name="Rectangle 3"/>
          <p:cNvSpPr>
            <a:spLocks noGrp="1" noChangeArrowheads="1"/>
          </p:cNvSpPr>
          <p:nvPr>
            <p:ph type="title"/>
          </p:nvPr>
        </p:nvSpPr>
        <p:spPr/>
        <p:txBody>
          <a:bodyPr/>
          <a:lstStyle/>
          <a:p>
            <a:r>
              <a:rPr lang="en-US" dirty="0"/>
              <a:t>Creating Groups of Data</a:t>
            </a:r>
            <a:endParaRPr lang="bg-BG" dirty="0"/>
          </a:p>
        </p:txBody>
      </p:sp>
      <p:sp>
        <p:nvSpPr>
          <p:cNvPr id="13" name="Slide Number Placeholder 3"/>
          <p:cNvSpPr>
            <a:spLocks noGrp="1"/>
          </p:cNvSpPr>
          <p:nvPr>
            <p:ph type="sldNum" sz="quarter" idx="10"/>
          </p:nvPr>
        </p:nvSpPr>
        <p:spPr/>
        <p:txBody>
          <a:bodyPr/>
          <a:lstStyle/>
          <a:p>
            <a:pPr>
              <a:defRPr/>
            </a:pPr>
            <a:fld id="{58452FF4-89E3-4D1B-9927-2DBDC00E58D7}" type="slidenum">
              <a:rPr lang="en-US" smtClean="0"/>
              <a:pPr>
                <a:defRPr/>
              </a:pPr>
              <a:t>107</a:t>
            </a:fld>
            <a:endParaRPr lang="en-US" dirty="0"/>
          </a:p>
        </p:txBody>
      </p:sp>
      <p:graphicFrame>
        <p:nvGraphicFramePr>
          <p:cNvPr id="591876" name="Group 4"/>
          <p:cNvGraphicFramePr>
            <a:graphicFrameLocks noGrp="1"/>
          </p:cNvGraphicFramePr>
          <p:nvPr/>
        </p:nvGraphicFramePr>
        <p:xfrm>
          <a:off x="918845" y="1346200"/>
          <a:ext cx="3043555" cy="4981956"/>
        </p:xfrm>
        <a:graphic>
          <a:graphicData uri="http://schemas.openxmlformats.org/drawingml/2006/table">
            <a:tbl>
              <a:tblPr/>
              <a:tblGrid>
                <a:gridCol w="1991043"/>
                <a:gridCol w="1052512"/>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DepartmentID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Salary</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dirty="0" smtClean="0">
                          <a:ln>
                            <a:noFill/>
                          </a:ln>
                          <a:solidFill>
                            <a:schemeClr val="tx1">
                              <a:lumMod val="40000"/>
                              <a:lumOff val="60000"/>
                            </a:schemeClr>
                          </a:solidFill>
                          <a:effectLst>
                            <a:outerShdw blurRad="38100" dist="38100" dir="2700000" algn="tl">
                              <a:srgbClr val="000000">
                                <a:alpha val="43137"/>
                              </a:srgbClr>
                            </a:outerShdw>
                          </a:effectLst>
                          <a:latin typeface="+mn-lt"/>
                        </a:rPr>
                        <a:t>12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16FEB6">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chemeClr val="tx1">
                              <a:lumMod val="40000"/>
                              <a:lumOff val="60000"/>
                            </a:schemeClr>
                          </a:solidFill>
                          <a:effectLst>
                            <a:outerShdw blurRad="38100" dist="38100" dir="2700000" algn="tl">
                              <a:srgbClr val="000000">
                                <a:alpha val="43137"/>
                              </a:srgbClr>
                            </a:outerShdw>
                          </a:effectLst>
                          <a:latin typeface="+mn-lt"/>
                        </a:rPr>
                        <a:t>10300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16FEB6">
                        <a:alpha val="50000"/>
                      </a:srgb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dirty="0" smtClean="0">
                          <a:ln>
                            <a:noFill/>
                          </a:ln>
                          <a:solidFill>
                            <a:schemeClr val="tx1">
                              <a:lumMod val="40000"/>
                              <a:lumOff val="60000"/>
                            </a:schemeClr>
                          </a:solidFill>
                          <a:effectLst>
                            <a:outerShdw blurRad="38100" dist="38100" dir="2700000" algn="tl">
                              <a:srgbClr val="000000">
                                <a:alpha val="43137"/>
                              </a:srgbClr>
                            </a:outerShdw>
                          </a:effectLst>
                          <a:latin typeface="+mn-lt"/>
                        </a:rPr>
                        <a:t>12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16FEB6">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dirty="0" smtClean="0">
                          <a:ln>
                            <a:noFill/>
                          </a:ln>
                          <a:solidFill>
                            <a:schemeClr val="tx1">
                              <a:lumMod val="40000"/>
                              <a:lumOff val="60000"/>
                            </a:schemeClr>
                          </a:solidFill>
                          <a:effectLst>
                            <a:outerShdw blurRad="38100" dist="38100" dir="2700000" algn="tl">
                              <a:srgbClr val="000000">
                                <a:alpha val="43137"/>
                              </a:srgbClr>
                            </a:outerShdw>
                          </a:effectLst>
                          <a:latin typeface="+mn-lt"/>
                        </a:rPr>
                        <a:t>16800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16FEB6">
                        <a:alpha val="50000"/>
                      </a:srgb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dirty="0" smtClean="0">
                          <a:ln>
                            <a:noFill/>
                          </a:ln>
                          <a:solidFill>
                            <a:schemeClr val="tx1">
                              <a:lumMod val="40000"/>
                              <a:lumOff val="60000"/>
                            </a:schemeClr>
                          </a:solidFill>
                          <a:effectLst>
                            <a:outerShdw blurRad="38100" dist="38100" dir="2700000" algn="tl">
                              <a:srgbClr val="000000">
                                <a:alpha val="43137"/>
                              </a:srgbClr>
                            </a:outerShdw>
                          </a:effectLst>
                          <a:latin typeface="+mn-lt"/>
                        </a:rPr>
                        <a:t>12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16FEB6">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dirty="0" smtClean="0">
                          <a:ln>
                            <a:noFill/>
                          </a:ln>
                          <a:solidFill>
                            <a:schemeClr val="tx1">
                              <a:lumMod val="40000"/>
                              <a:lumOff val="60000"/>
                            </a:schemeClr>
                          </a:solidFill>
                          <a:effectLst>
                            <a:outerShdw blurRad="38100" dist="38100" dir="2700000" algn="tl">
                              <a:srgbClr val="000000">
                                <a:alpha val="43137"/>
                              </a:srgbClr>
                            </a:outerShdw>
                          </a:effectLst>
                          <a:latin typeface="+mn-lt"/>
                        </a:rPr>
                        <a:t>16800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16FEB6">
                        <a:alpha val="50000"/>
                      </a:srgb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chemeClr val="tx1">
                              <a:lumMod val="40000"/>
                              <a:lumOff val="60000"/>
                            </a:schemeClr>
                          </a:solidFill>
                          <a:effectLst>
                            <a:outerShdw blurRad="38100" dist="38100" dir="2700000" algn="tl">
                              <a:srgbClr val="000000">
                                <a:alpha val="43137"/>
                              </a:srgbClr>
                            </a:outerShdw>
                          </a:effectLst>
                          <a:latin typeface="+mn-lt"/>
                        </a:rPr>
                        <a:t>12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16FEB6">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dirty="0" smtClean="0">
                          <a:ln>
                            <a:noFill/>
                          </a:ln>
                          <a:solidFill>
                            <a:schemeClr val="tx1">
                              <a:lumMod val="40000"/>
                              <a:lumOff val="60000"/>
                            </a:schemeClr>
                          </a:solidFill>
                          <a:effectLst>
                            <a:outerShdw blurRad="38100" dist="38100" dir="2700000" algn="tl">
                              <a:srgbClr val="000000">
                                <a:alpha val="43137"/>
                              </a:srgbClr>
                            </a:outerShdw>
                          </a:effectLst>
                          <a:latin typeface="+mn-lt"/>
                        </a:rPr>
                        <a:t>10300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16FEB6">
                        <a:alpha val="50000"/>
                      </a:srgb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chemeClr val="tx1">
                              <a:lumMod val="40000"/>
                              <a:lumOff val="60000"/>
                            </a:schemeClr>
                          </a:solidFill>
                          <a:effectLst>
                            <a:outerShdw blurRad="38100" dist="38100" dir="2700000" algn="tl">
                              <a:srgbClr val="000000">
                                <a:alpha val="43137"/>
                              </a:srgbClr>
                            </a:outerShdw>
                          </a:effectLst>
                          <a:latin typeface="+mn-lt"/>
                        </a:rPr>
                        <a:t>12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16FEB6">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dirty="0" smtClean="0">
                          <a:ln>
                            <a:noFill/>
                          </a:ln>
                          <a:solidFill>
                            <a:schemeClr val="tx1">
                              <a:lumMod val="40000"/>
                              <a:lumOff val="60000"/>
                            </a:schemeClr>
                          </a:solidFill>
                          <a:effectLst>
                            <a:outerShdw blurRad="38100" dist="38100" dir="2700000" algn="tl">
                              <a:srgbClr val="000000">
                                <a:alpha val="43137"/>
                              </a:srgbClr>
                            </a:outerShdw>
                          </a:effectLst>
                          <a:latin typeface="+mn-lt"/>
                        </a:rPr>
                        <a:t>17800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16FEB6">
                        <a:alpha val="50000"/>
                      </a:srgb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dirty="0" smtClean="0">
                          <a:ln>
                            <a:noFill/>
                          </a:ln>
                          <a:solidFill>
                            <a:schemeClr val="tx1">
                              <a:lumMod val="40000"/>
                              <a:lumOff val="60000"/>
                            </a:schemeClr>
                          </a:solidFill>
                          <a:effectLst>
                            <a:outerShdw blurRad="38100" dist="38100" dir="2700000" algn="tl">
                              <a:srgbClr val="000000">
                                <a:alpha val="43137"/>
                              </a:srgbClr>
                            </a:outerShdw>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A3DCFF">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chemeClr val="tx1">
                              <a:lumMod val="40000"/>
                              <a:lumOff val="60000"/>
                            </a:schemeClr>
                          </a:solidFill>
                          <a:effectLst>
                            <a:outerShdw blurRad="38100" dist="38100" dir="2700000" algn="tl">
                              <a:srgbClr val="000000">
                                <a:alpha val="43137"/>
                              </a:srgbClr>
                            </a:outerShdw>
                          </a:effectLst>
                          <a:latin typeface="+mn-lt"/>
                        </a:rPr>
                        <a:t>28800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A3DCFF">
                        <a:alpha val="50000"/>
                      </a:srgb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chemeClr val="tx1">
                              <a:lumMod val="40000"/>
                              <a:lumOff val="60000"/>
                            </a:schemeClr>
                          </a:solidFill>
                          <a:effectLst>
                            <a:outerShdw blurRad="38100" dist="38100" dir="2700000" algn="tl">
                              <a:srgbClr val="000000">
                                <a:alpha val="43137"/>
                              </a:srgbClr>
                            </a:outerShdw>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A3DCFF">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chemeClr val="tx1">
                              <a:lumMod val="40000"/>
                              <a:lumOff val="60000"/>
                            </a:schemeClr>
                          </a:solidFill>
                          <a:effectLst>
                            <a:outerShdw blurRad="38100" dist="38100" dir="2700000" algn="tl">
                              <a:srgbClr val="000000">
                                <a:alpha val="43137"/>
                              </a:srgbClr>
                            </a:outerShdw>
                          </a:effectLst>
                          <a:latin typeface="+mn-lt"/>
                        </a:rPr>
                        <a:t>25000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A3DCFF">
                        <a:alpha val="50000"/>
                      </a:srgb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chemeClr val="tx1">
                              <a:lumMod val="40000"/>
                              <a:lumOff val="60000"/>
                            </a:schemeClr>
                          </a:solidFill>
                          <a:effectLst>
                            <a:outerShdw blurRad="38100" dist="38100" dir="2700000" algn="tl">
                              <a:srgbClr val="000000">
                                <a:alpha val="43137"/>
                              </a:srgbClr>
                            </a:outerShdw>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A3DCFF">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chemeClr val="tx1">
                              <a:lumMod val="40000"/>
                              <a:lumOff val="60000"/>
                            </a:schemeClr>
                          </a:solidFill>
                          <a:effectLst>
                            <a:outerShdw blurRad="38100" dist="38100" dir="2700000" algn="tl">
                              <a:srgbClr val="000000">
                                <a:alpha val="43137"/>
                              </a:srgbClr>
                            </a:outerShdw>
                          </a:effectLst>
                          <a:latin typeface="+mn-lt"/>
                        </a:rPr>
                        <a:t>29800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A3DCFF">
                        <a:alpha val="50000"/>
                      </a:srgb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chemeClr val="tx1">
                              <a:lumMod val="40000"/>
                              <a:lumOff val="60000"/>
                            </a:schemeClr>
                          </a:solidFill>
                          <a:effectLst>
                            <a:outerShdw blurRad="38100" dist="38100" dir="2700000" algn="tl">
                              <a:srgbClr val="000000">
                                <a:alpha val="43137"/>
                              </a:srgbClr>
                            </a:outerShdw>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A3DCFF">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chemeClr val="tx1">
                              <a:lumMod val="40000"/>
                              <a:lumOff val="60000"/>
                            </a:schemeClr>
                          </a:solidFill>
                          <a:effectLst>
                            <a:outerShdw blurRad="38100" dist="38100" dir="2700000" algn="tl">
                              <a:srgbClr val="000000">
                                <a:alpha val="43137"/>
                              </a:srgbClr>
                            </a:outerShdw>
                          </a:effectLst>
                          <a:latin typeface="+mn-lt"/>
                        </a:rPr>
                        <a:t>25000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A3DCFF">
                        <a:alpha val="50000"/>
                      </a:srgb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chemeClr val="tx1">
                              <a:lumMod val="40000"/>
                              <a:lumOff val="60000"/>
                            </a:schemeClr>
                          </a:solidFill>
                          <a:effectLst>
                            <a:outerShdw blurRad="38100" dist="38100" dir="2700000" algn="tl">
                              <a:srgbClr val="000000">
                                <a:alpha val="43137"/>
                              </a:srgbClr>
                            </a:outerShdw>
                          </a:effectLst>
                          <a:latin typeface="+mn-lt"/>
                        </a:rPr>
                        <a:t>16</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1A9A9">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chemeClr val="tx1">
                              <a:lumMod val="40000"/>
                              <a:lumOff val="60000"/>
                            </a:schemeClr>
                          </a:solidFill>
                          <a:effectLst>
                            <a:outerShdw blurRad="38100" dist="38100" dir="2700000" algn="tl">
                              <a:srgbClr val="000000">
                                <a:alpha val="43137"/>
                              </a:srgbClr>
                            </a:outerShdw>
                          </a:effectLst>
                          <a:latin typeface="+mn-lt"/>
                        </a:rPr>
                        <a:t>125500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1A9A9">
                        <a:alpha val="50000"/>
                      </a:srgb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chemeClr val="tx1">
                              <a:lumMod val="40000"/>
                              <a:lumOff val="60000"/>
                            </a:schemeClr>
                          </a:solidFill>
                          <a:effectLst>
                            <a:outerShdw blurRad="38100" dist="38100" dir="2700000" algn="tl">
                              <a:srgbClr val="000000">
                                <a:alpha val="43137"/>
                              </a:srgbClr>
                            </a:outerShdw>
                          </a:effectLst>
                          <a:latin typeface="+mn-lt"/>
                        </a:rPr>
                        <a:t>16</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1A9A9">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chemeClr val="tx1">
                              <a:lumMod val="40000"/>
                              <a:lumOff val="60000"/>
                            </a:schemeClr>
                          </a:solidFill>
                          <a:effectLst>
                            <a:outerShdw blurRad="38100" dist="38100" dir="2700000" algn="tl">
                              <a:srgbClr val="000000">
                                <a:alpha val="43137"/>
                              </a:srgbClr>
                            </a:outerShdw>
                          </a:effectLst>
                          <a:latin typeface="+mn-lt"/>
                        </a:rPr>
                        <a:t>60100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1A9A9">
                        <a:alpha val="50000"/>
                      </a:srgb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chemeClr val="tx1">
                              <a:lumMod val="40000"/>
                              <a:lumOff val="60000"/>
                            </a:schemeClr>
                          </a:solidFill>
                          <a:effectLst>
                            <a:outerShdw blurRad="38100" dist="38100" dir="2700000" algn="tl">
                              <a:srgbClr val="000000">
                                <a:alpha val="43137"/>
                              </a:srgbClr>
                            </a:outerShdw>
                          </a:effectLst>
                          <a:latin typeface="+mn-lt"/>
                        </a:rPr>
                        <a:t>...</a:t>
                      </a:r>
                      <a:endParaRPr kumimoji="1" lang="en-US" sz="20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dirty="0" smtClean="0">
                          <a:ln>
                            <a:noFill/>
                          </a:ln>
                          <a:solidFill>
                            <a:schemeClr val="tx1">
                              <a:lumMod val="40000"/>
                              <a:lumOff val="60000"/>
                            </a:schemeClr>
                          </a:solidFill>
                          <a:effectLst>
                            <a:outerShdw blurRad="38100" dist="38100" dir="2700000" algn="tl">
                              <a:srgbClr val="000000">
                                <a:alpha val="43137"/>
                              </a:srgbClr>
                            </a:outerShdw>
                          </a:effectLst>
                          <a:latin typeface="+mn-lt"/>
                        </a:rPr>
                        <a:t>...</a:t>
                      </a:r>
                      <a:endParaRPr kumimoji="1" lang="en-US" sz="20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
        <p:nvSpPr>
          <p:cNvPr id="591920" name="Rectangle 48"/>
          <p:cNvSpPr>
            <a:spLocks noChangeArrowheads="1"/>
          </p:cNvSpPr>
          <p:nvPr/>
        </p:nvSpPr>
        <p:spPr bwMode="auto">
          <a:xfrm>
            <a:off x="839470" y="871868"/>
            <a:ext cx="1455527" cy="400752"/>
          </a:xfrm>
          <a:prstGeom prst="rect">
            <a:avLst/>
          </a:prstGeom>
          <a:noFill/>
          <a:ln w="9525">
            <a:noFill/>
            <a:miter lim="800000"/>
            <a:headEnd/>
            <a:tailEnd/>
          </a:ln>
          <a:effectLst/>
        </p:spPr>
        <p:txBody>
          <a:bodyPr wrap="none" lIns="92075" tIns="46038" rIns="92075" bIns="46038">
            <a:spAutoFit/>
          </a:bodyPr>
          <a:lstStyle/>
          <a:p>
            <a:pPr>
              <a:lnSpc>
                <a:spcPct val="100000"/>
              </a:lnSpc>
            </a:pPr>
            <a:r>
              <a:rPr kumimoji="0" lang="en-US" sz="2000" b="1" dirty="0" smtClean="0">
                <a:solidFill>
                  <a:schemeClr val="tx1">
                    <a:lumMod val="20000"/>
                    <a:lumOff val="80000"/>
                  </a:schemeClr>
                </a:solidFill>
                <a:effectLst>
                  <a:outerShdw blurRad="38100" dist="38100" dir="2700000" algn="tl">
                    <a:srgbClr val="000000">
                      <a:alpha val="43137"/>
                    </a:srgbClr>
                  </a:outerShdw>
                </a:effectLst>
                <a:latin typeface="Consolas" pitchFamily="49" charset="0"/>
              </a:rPr>
              <a:t>Employees</a:t>
            </a:r>
            <a:endParaRPr kumimoji="0" lang="en-US" sz="2000" b="1" dirty="0">
              <a:solidFill>
                <a:schemeClr val="tx1">
                  <a:lumMod val="20000"/>
                  <a:lumOff val="80000"/>
                </a:schemeClr>
              </a:solidFill>
              <a:effectLst>
                <a:outerShdw blurRad="38100" dist="38100" dir="2700000" algn="tl">
                  <a:srgbClr val="000000">
                    <a:alpha val="43137"/>
                  </a:srgbClr>
                </a:outerShdw>
              </a:effectLst>
              <a:latin typeface="Consolas" pitchFamily="49" charset="0"/>
            </a:endParaRPr>
          </a:p>
        </p:txBody>
      </p:sp>
      <p:graphicFrame>
        <p:nvGraphicFramePr>
          <p:cNvPr id="591927" name="Group 55"/>
          <p:cNvGraphicFramePr>
            <a:graphicFrameLocks noGrp="1"/>
          </p:cNvGraphicFramePr>
          <p:nvPr/>
        </p:nvGraphicFramePr>
        <p:xfrm>
          <a:off x="5662613" y="3089755"/>
          <a:ext cx="2414587" cy="2252472"/>
        </p:xfrm>
        <a:graphic>
          <a:graphicData uri="http://schemas.openxmlformats.org/drawingml/2006/table">
            <a:tbl>
              <a:tblPr/>
              <a:tblGrid>
                <a:gridCol w="1271587"/>
                <a:gridCol w="1143000"/>
              </a:tblGrid>
              <a:tr h="350838">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Depart-mentID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SUM (Salary)</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508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12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16FEB6">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72000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16FEB6">
                        <a:alpha val="50000"/>
                      </a:srgbClr>
                    </a:solidFill>
                  </a:tcPr>
                </a:tc>
              </a:tr>
              <a:tr h="3508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A3DCFF">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108600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A3DCFF">
                        <a:alpha val="50000"/>
                      </a:srgbClr>
                    </a:solidFill>
                  </a:tcPr>
                </a:tc>
              </a:tr>
              <a:tr h="3508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16</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1A9A9">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185600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1A9A9">
                        <a:alpha val="50000"/>
                      </a:srgbClr>
                    </a:solidFill>
                  </a:tcPr>
                </a:tc>
              </a:tr>
              <a:tr h="3508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pic>
        <p:nvPicPr>
          <p:cNvPr id="14" name="Picture 6" descr="http://www.iconarchive.com/icons/dryicons/aesthetica-2/128/database-process-icon.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572000" y="3200400"/>
            <a:ext cx="838200" cy="838200"/>
          </a:xfrm>
          <a:prstGeom prst="rect">
            <a:avLst/>
          </a:prstGeom>
          <a:noFill/>
        </p:spPr>
      </p:pic>
      <p:sp>
        <p:nvSpPr>
          <p:cNvPr id="15" name="Freeform 5"/>
          <p:cNvSpPr>
            <a:spLocks/>
          </p:cNvSpPr>
          <p:nvPr/>
        </p:nvSpPr>
        <p:spPr bwMode="auto">
          <a:xfrm>
            <a:off x="3962400" y="1741966"/>
            <a:ext cx="1700293" cy="4584406"/>
          </a:xfrm>
          <a:custGeom>
            <a:avLst/>
            <a:gdLst>
              <a:gd name="connsiteX0" fmla="*/ 0 w 9993"/>
              <a:gd name="connsiteY0" fmla="*/ 9996 h 9996"/>
              <a:gd name="connsiteX1" fmla="*/ 0 w 9993"/>
              <a:gd name="connsiteY1" fmla="*/ 0 h 9996"/>
              <a:gd name="connsiteX2" fmla="*/ 9746 w 9993"/>
              <a:gd name="connsiteY2" fmla="*/ 2890 h 9996"/>
              <a:gd name="connsiteX3" fmla="*/ 9993 w 9993"/>
              <a:gd name="connsiteY3" fmla="*/ 6693 h 9996"/>
              <a:gd name="connsiteX4" fmla="*/ 0 w 9993"/>
              <a:gd name="connsiteY4" fmla="*/ 9996 h 9996"/>
              <a:gd name="connsiteX0" fmla="*/ 0 w 10000"/>
              <a:gd name="connsiteY0" fmla="*/ 10000 h 10000"/>
              <a:gd name="connsiteX1" fmla="*/ 0 w 10000"/>
              <a:gd name="connsiteY1" fmla="*/ 0 h 10000"/>
              <a:gd name="connsiteX2" fmla="*/ 9749 w 10000"/>
              <a:gd name="connsiteY2" fmla="*/ 2979 h 10000"/>
              <a:gd name="connsiteX3" fmla="*/ 10000 w 10000"/>
              <a:gd name="connsiteY3" fmla="*/ 6696 h 10000"/>
              <a:gd name="connsiteX4" fmla="*/ 0 w 10000"/>
              <a:gd name="connsiteY4" fmla="*/ 10000 h 10000"/>
              <a:gd name="connsiteX0" fmla="*/ 0 w 10000"/>
              <a:gd name="connsiteY0" fmla="*/ 10000 h 10000"/>
              <a:gd name="connsiteX1" fmla="*/ 0 w 10000"/>
              <a:gd name="connsiteY1" fmla="*/ 0 h 10000"/>
              <a:gd name="connsiteX2" fmla="*/ 9915 w 10000"/>
              <a:gd name="connsiteY2" fmla="*/ 2927 h 10000"/>
              <a:gd name="connsiteX3" fmla="*/ 10000 w 10000"/>
              <a:gd name="connsiteY3" fmla="*/ 6696 h 10000"/>
              <a:gd name="connsiteX4" fmla="*/ 0 w 10000"/>
              <a:gd name="connsiteY4" fmla="*/ 10000 h 10000"/>
              <a:gd name="connsiteX0" fmla="*/ 0 w 9997"/>
              <a:gd name="connsiteY0" fmla="*/ 10000 h 10000"/>
              <a:gd name="connsiteX1" fmla="*/ 0 w 9997"/>
              <a:gd name="connsiteY1" fmla="*/ 0 h 10000"/>
              <a:gd name="connsiteX2" fmla="*/ 9915 w 9997"/>
              <a:gd name="connsiteY2" fmla="*/ 2927 h 10000"/>
              <a:gd name="connsiteX3" fmla="*/ 9917 w 9997"/>
              <a:gd name="connsiteY3" fmla="*/ 7824 h 10000"/>
              <a:gd name="connsiteX4" fmla="*/ 0 w 9997"/>
              <a:gd name="connsiteY4" fmla="*/ 10000 h 10000"/>
              <a:gd name="connsiteX0" fmla="*/ 0 w 10000"/>
              <a:gd name="connsiteY0" fmla="*/ 10000 h 10000"/>
              <a:gd name="connsiteX1" fmla="*/ 0 w 10000"/>
              <a:gd name="connsiteY1" fmla="*/ 0 h 10000"/>
              <a:gd name="connsiteX2" fmla="*/ 9918 w 10000"/>
              <a:gd name="connsiteY2" fmla="*/ 2927 h 10000"/>
              <a:gd name="connsiteX3" fmla="*/ 9837 w 10000"/>
              <a:gd name="connsiteY3" fmla="*/ 7824 h 10000"/>
              <a:gd name="connsiteX4" fmla="*/ 0 w 10000"/>
              <a:gd name="connsiteY4" fmla="*/ 10000 h 10000"/>
              <a:gd name="connsiteX0" fmla="*/ 0 w 9918"/>
              <a:gd name="connsiteY0" fmla="*/ 10000 h 10000"/>
              <a:gd name="connsiteX1" fmla="*/ 0 w 9918"/>
              <a:gd name="connsiteY1" fmla="*/ 0 h 10000"/>
              <a:gd name="connsiteX2" fmla="*/ 9918 w 9918"/>
              <a:gd name="connsiteY2" fmla="*/ 2927 h 10000"/>
              <a:gd name="connsiteX3" fmla="*/ 0 w 9918"/>
              <a:gd name="connsiteY3" fmla="*/ 10000 h 10000"/>
              <a:gd name="connsiteX0" fmla="*/ 0 w 10936"/>
              <a:gd name="connsiteY0" fmla="*/ 10000 h 10000"/>
              <a:gd name="connsiteX1" fmla="*/ 0 w 10936"/>
              <a:gd name="connsiteY1" fmla="*/ 0 h 10000"/>
              <a:gd name="connsiteX2" fmla="*/ 10000 w 10936"/>
              <a:gd name="connsiteY2" fmla="*/ 2927 h 10000"/>
              <a:gd name="connsiteX3" fmla="*/ 5615 w 10936"/>
              <a:gd name="connsiteY3" fmla="*/ 6641 h 10000"/>
              <a:gd name="connsiteX4" fmla="*/ 0 w 10936"/>
              <a:gd name="connsiteY4" fmla="*/ 10000 h 10000"/>
              <a:gd name="connsiteX0" fmla="*/ 0 w 10000"/>
              <a:gd name="connsiteY0" fmla="*/ 10000 h 10000"/>
              <a:gd name="connsiteX1" fmla="*/ 0 w 10000"/>
              <a:gd name="connsiteY1" fmla="*/ 0 h 10000"/>
              <a:gd name="connsiteX2" fmla="*/ 10000 w 10000"/>
              <a:gd name="connsiteY2" fmla="*/ 2927 h 10000"/>
              <a:gd name="connsiteX3" fmla="*/ 5615 w 10000"/>
              <a:gd name="connsiteY3" fmla="*/ 6641 h 10000"/>
              <a:gd name="connsiteX4" fmla="*/ 0 w 10000"/>
              <a:gd name="connsiteY4" fmla="*/ 10000 h 10000"/>
              <a:gd name="connsiteX0" fmla="*/ 0 w 10000"/>
              <a:gd name="connsiteY0" fmla="*/ 10000 h 10000"/>
              <a:gd name="connsiteX1" fmla="*/ 0 w 10000"/>
              <a:gd name="connsiteY1" fmla="*/ 0 h 10000"/>
              <a:gd name="connsiteX2" fmla="*/ 10000 w 10000"/>
              <a:gd name="connsiteY2" fmla="*/ 2927 h 10000"/>
              <a:gd name="connsiteX3" fmla="*/ 5615 w 10000"/>
              <a:gd name="connsiteY3" fmla="*/ 6641 h 10000"/>
              <a:gd name="connsiteX4" fmla="*/ 0 w 10000"/>
              <a:gd name="connsiteY4" fmla="*/ 10000 h 10000"/>
              <a:gd name="connsiteX0" fmla="*/ 0 w 10000"/>
              <a:gd name="connsiteY0" fmla="*/ 10000 h 10000"/>
              <a:gd name="connsiteX1" fmla="*/ 0 w 10000"/>
              <a:gd name="connsiteY1" fmla="*/ 0 h 10000"/>
              <a:gd name="connsiteX2" fmla="*/ 10000 w 10000"/>
              <a:gd name="connsiteY2" fmla="*/ 2927 h 10000"/>
              <a:gd name="connsiteX3" fmla="*/ 9833 w 10000"/>
              <a:gd name="connsiteY3" fmla="*/ 7779 h 10000"/>
              <a:gd name="connsiteX4" fmla="*/ 0 w 10000"/>
              <a:gd name="connsiteY4" fmla="*/ 10000 h 10000"/>
              <a:gd name="connsiteX0" fmla="*/ 0 w 9889"/>
              <a:gd name="connsiteY0" fmla="*/ 10000 h 10000"/>
              <a:gd name="connsiteX1" fmla="*/ 0 w 9889"/>
              <a:gd name="connsiteY1" fmla="*/ 0 h 10000"/>
              <a:gd name="connsiteX2" fmla="*/ 9833 w 9889"/>
              <a:gd name="connsiteY2" fmla="*/ 2814 h 10000"/>
              <a:gd name="connsiteX3" fmla="*/ 9833 w 9889"/>
              <a:gd name="connsiteY3" fmla="*/ 7779 h 10000"/>
              <a:gd name="connsiteX4" fmla="*/ 0 w 9889"/>
              <a:gd name="connsiteY4" fmla="*/ 10000 h 10000"/>
              <a:gd name="connsiteX0" fmla="*/ 0 w 10000"/>
              <a:gd name="connsiteY0" fmla="*/ 10000 h 10000"/>
              <a:gd name="connsiteX1" fmla="*/ 0 w 10000"/>
              <a:gd name="connsiteY1" fmla="*/ 0 h 10000"/>
              <a:gd name="connsiteX2" fmla="*/ 9943 w 10000"/>
              <a:gd name="connsiteY2" fmla="*/ 2814 h 10000"/>
              <a:gd name="connsiteX3" fmla="*/ 9943 w 10000"/>
              <a:gd name="connsiteY3" fmla="*/ 7779 h 10000"/>
              <a:gd name="connsiteX4" fmla="*/ 0 w 10000"/>
              <a:gd name="connsiteY4" fmla="*/ 10000 h 10000"/>
              <a:gd name="connsiteX0" fmla="*/ 0 w 10000"/>
              <a:gd name="connsiteY0" fmla="*/ 10000 h 10000"/>
              <a:gd name="connsiteX1" fmla="*/ 0 w 10000"/>
              <a:gd name="connsiteY1" fmla="*/ 0 h 10000"/>
              <a:gd name="connsiteX2" fmla="*/ 9943 w 10000"/>
              <a:gd name="connsiteY2" fmla="*/ 2979 h 10000"/>
              <a:gd name="connsiteX3" fmla="*/ 9943 w 10000"/>
              <a:gd name="connsiteY3" fmla="*/ 7779 h 10000"/>
              <a:gd name="connsiteX4" fmla="*/ 0 w 10000"/>
              <a:gd name="connsiteY4" fmla="*/ 10000 h 10000"/>
              <a:gd name="connsiteX0" fmla="*/ 0 w 10084"/>
              <a:gd name="connsiteY0" fmla="*/ 10000 h 10000"/>
              <a:gd name="connsiteX1" fmla="*/ 0 w 10084"/>
              <a:gd name="connsiteY1" fmla="*/ 0 h 10000"/>
              <a:gd name="connsiteX2" fmla="*/ 10084 w 10084"/>
              <a:gd name="connsiteY2" fmla="*/ 2917 h 10000"/>
              <a:gd name="connsiteX3" fmla="*/ 9943 w 10084"/>
              <a:gd name="connsiteY3" fmla="*/ 7779 h 10000"/>
              <a:gd name="connsiteX4" fmla="*/ 0 w 10084"/>
              <a:gd name="connsiteY4" fmla="*/ 10000 h 10000"/>
              <a:gd name="connsiteX0" fmla="*/ 0 w 10085"/>
              <a:gd name="connsiteY0" fmla="*/ 10000 h 10000"/>
              <a:gd name="connsiteX1" fmla="*/ 0 w 10085"/>
              <a:gd name="connsiteY1" fmla="*/ 0 h 10000"/>
              <a:gd name="connsiteX2" fmla="*/ 10084 w 10085"/>
              <a:gd name="connsiteY2" fmla="*/ 2917 h 10000"/>
              <a:gd name="connsiteX3" fmla="*/ 10028 w 10085"/>
              <a:gd name="connsiteY3" fmla="*/ 7831 h 10000"/>
              <a:gd name="connsiteX4" fmla="*/ 0 w 10085"/>
              <a:gd name="connsiteY4" fmla="*/ 10000 h 10000"/>
              <a:gd name="connsiteX0" fmla="*/ 0 w 10085"/>
              <a:gd name="connsiteY0" fmla="*/ 10000 h 10000"/>
              <a:gd name="connsiteX1" fmla="*/ 0 w 10085"/>
              <a:gd name="connsiteY1" fmla="*/ 0 h 10000"/>
              <a:gd name="connsiteX2" fmla="*/ 10084 w 10085"/>
              <a:gd name="connsiteY2" fmla="*/ 2917 h 10000"/>
              <a:gd name="connsiteX3" fmla="*/ 10028 w 10085"/>
              <a:gd name="connsiteY3" fmla="*/ 7873 h 10000"/>
              <a:gd name="connsiteX4" fmla="*/ 0 w 1008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5" h="10000">
                <a:moveTo>
                  <a:pt x="0" y="10000"/>
                </a:moveTo>
                <a:lnTo>
                  <a:pt x="0" y="0"/>
                </a:lnTo>
                <a:lnTo>
                  <a:pt x="10084" y="2917"/>
                </a:lnTo>
                <a:cubicBezTo>
                  <a:pt x="10028" y="4534"/>
                  <a:pt x="10085" y="6256"/>
                  <a:pt x="10028" y="7873"/>
                </a:cubicBezTo>
                <a:lnTo>
                  <a:pt x="0" y="10000"/>
                </a:lnTo>
              </a:path>
            </a:pathLst>
          </a:custGeom>
          <a:solidFill>
            <a:schemeClr val="accent5">
              <a:lumMod val="60000"/>
              <a:lumOff val="40000"/>
              <a:alpha val="25000"/>
            </a:schemeClr>
          </a:solidFill>
          <a:ln w="22225" cap="rnd" cmpd="sng">
            <a:solidFill>
              <a:schemeClr val="accent5">
                <a:lumMod val="20000"/>
                <a:lumOff val="80000"/>
              </a:schemeClr>
            </a:solidFill>
            <a:prstDash val="sysDot"/>
            <a:round/>
            <a:headEnd type="none" w="sm" len="sm"/>
            <a:tailEnd type="none" w="sm" len="sm"/>
          </a:ln>
          <a:effectLst/>
        </p:spPr>
        <p:txBody>
          <a:bodyPr/>
          <a:lstStyle/>
          <a:p>
            <a:endParaRPr lang="bg-BG"/>
          </a:p>
        </p:txBody>
      </p:sp>
      <p:sp>
        <p:nvSpPr>
          <p:cNvPr id="591921" name="AutoShape 49"/>
          <p:cNvSpPr>
            <a:spLocks/>
          </p:cNvSpPr>
          <p:nvPr/>
        </p:nvSpPr>
        <p:spPr bwMode="auto">
          <a:xfrm>
            <a:off x="3986848" y="1771650"/>
            <a:ext cx="263525" cy="1879599"/>
          </a:xfrm>
          <a:prstGeom prst="rightBrace">
            <a:avLst>
              <a:gd name="adj1" fmla="val 52811"/>
              <a:gd name="adj2" fmla="val 50000"/>
            </a:avLst>
          </a:prstGeom>
          <a:noFill/>
          <a:ln w="25400">
            <a:solidFill>
              <a:schemeClr val="accent5">
                <a:lumMod val="20000"/>
                <a:lumOff val="80000"/>
              </a:schemeClr>
            </a:solidFill>
            <a:round/>
            <a:headEnd/>
            <a:tailEnd/>
          </a:ln>
          <a:effectLst>
            <a:outerShdw blurRad="50800" dist="38100" dir="2700000" algn="tl" rotWithShape="0">
              <a:schemeClr val="bg1">
                <a:lumMod val="75000"/>
                <a:lumOff val="25000"/>
                <a:alpha val="40000"/>
              </a:schemeClr>
            </a:outerShdw>
          </a:effectLst>
        </p:spPr>
        <p:txBody>
          <a:bodyPr wrap="none" anchor="ctr"/>
          <a:lstStyle/>
          <a:p>
            <a:endParaRPr lang="bg-BG"/>
          </a:p>
        </p:txBody>
      </p:sp>
      <p:sp>
        <p:nvSpPr>
          <p:cNvPr id="591922" name="Text Box 50"/>
          <p:cNvSpPr txBox="1">
            <a:spLocks noChangeArrowheads="1"/>
          </p:cNvSpPr>
          <p:nvPr/>
        </p:nvSpPr>
        <p:spPr bwMode="auto">
          <a:xfrm>
            <a:off x="4274658" y="2525233"/>
            <a:ext cx="759182" cy="369332"/>
          </a:xfrm>
          <a:prstGeom prst="rect">
            <a:avLst/>
          </a:prstGeom>
          <a:noFill/>
          <a:ln w="9525" algn="ctr">
            <a:noFill/>
            <a:miter lim="800000"/>
            <a:headEnd/>
            <a:tailEnd/>
          </a:ln>
          <a:effectLst/>
        </p:spPr>
        <p:txBody>
          <a:bodyPr wrap="none">
            <a:spAutoFit/>
          </a:bodyPr>
          <a:lstStyle/>
          <a:p>
            <a:r>
              <a:rPr lang="en-US" sz="1800" b="1" dirty="0">
                <a:solidFill>
                  <a:schemeClr val="tx1">
                    <a:lumMod val="20000"/>
                    <a:lumOff val="80000"/>
                  </a:schemeClr>
                </a:solidFill>
                <a:effectLst>
                  <a:outerShdw blurRad="38100" dist="38100" dir="2700000" algn="tl">
                    <a:srgbClr val="000000">
                      <a:alpha val="43137"/>
                    </a:srgbClr>
                  </a:outerShdw>
                </a:effectLst>
              </a:rPr>
              <a:t>72000</a:t>
            </a:r>
            <a:endParaRPr lang="bg-BG" sz="1800" b="1" dirty="0">
              <a:solidFill>
                <a:schemeClr val="tx1">
                  <a:lumMod val="20000"/>
                  <a:lumOff val="80000"/>
                </a:schemeClr>
              </a:solidFill>
              <a:effectLst>
                <a:outerShdw blurRad="38100" dist="38100" dir="2700000" algn="tl">
                  <a:srgbClr val="000000">
                    <a:alpha val="43137"/>
                  </a:srgbClr>
                </a:outerShdw>
              </a:effectLst>
            </a:endParaRPr>
          </a:p>
        </p:txBody>
      </p:sp>
      <p:sp>
        <p:nvSpPr>
          <p:cNvPr id="591923" name="AutoShape 51"/>
          <p:cNvSpPr>
            <a:spLocks/>
          </p:cNvSpPr>
          <p:nvPr/>
        </p:nvSpPr>
        <p:spPr bwMode="auto">
          <a:xfrm>
            <a:off x="3985578" y="3684892"/>
            <a:ext cx="258762" cy="1481468"/>
          </a:xfrm>
          <a:prstGeom prst="rightBrace">
            <a:avLst>
              <a:gd name="adj1" fmla="val 43312"/>
              <a:gd name="adj2" fmla="val 50000"/>
            </a:avLst>
          </a:prstGeom>
          <a:noFill/>
          <a:ln w="25400">
            <a:solidFill>
              <a:schemeClr val="accent5">
                <a:lumMod val="20000"/>
                <a:lumOff val="80000"/>
              </a:schemeClr>
            </a:solidFill>
            <a:round/>
            <a:headEnd/>
            <a:tailEnd/>
          </a:ln>
          <a:effectLst>
            <a:outerShdw blurRad="50800" dist="38100" dir="2700000" algn="tl" rotWithShape="0">
              <a:schemeClr val="bg1">
                <a:lumMod val="75000"/>
                <a:lumOff val="25000"/>
                <a:alpha val="40000"/>
              </a:schemeClr>
            </a:outerShdw>
          </a:effectLst>
        </p:spPr>
        <p:txBody>
          <a:bodyPr wrap="none" anchor="ctr"/>
          <a:lstStyle/>
          <a:p>
            <a:endParaRPr lang="bg-BG"/>
          </a:p>
        </p:txBody>
      </p:sp>
      <p:sp>
        <p:nvSpPr>
          <p:cNvPr id="591924" name="Text Box 52"/>
          <p:cNvSpPr txBox="1">
            <a:spLocks noChangeArrowheads="1"/>
          </p:cNvSpPr>
          <p:nvPr/>
        </p:nvSpPr>
        <p:spPr bwMode="auto">
          <a:xfrm>
            <a:off x="4267200" y="4267200"/>
            <a:ext cx="909223" cy="369332"/>
          </a:xfrm>
          <a:prstGeom prst="rect">
            <a:avLst/>
          </a:prstGeom>
          <a:noFill/>
          <a:ln w="9525" algn="ctr">
            <a:noFill/>
            <a:miter lim="800000"/>
            <a:headEnd/>
            <a:tailEnd/>
          </a:ln>
          <a:effectLst/>
        </p:spPr>
        <p:txBody>
          <a:bodyPr wrap="none">
            <a:spAutoFit/>
          </a:bodyPr>
          <a:lstStyle/>
          <a:p>
            <a:r>
              <a:rPr lang="en-US" sz="1800" b="1" dirty="0">
                <a:solidFill>
                  <a:schemeClr val="tx1">
                    <a:lumMod val="20000"/>
                    <a:lumOff val="80000"/>
                  </a:schemeClr>
                </a:solidFill>
                <a:effectLst>
                  <a:outerShdw blurRad="38100" dist="38100" dir="2700000" algn="tl">
                    <a:srgbClr val="000000">
                      <a:alpha val="43137"/>
                    </a:srgbClr>
                  </a:outerShdw>
                </a:effectLst>
              </a:rPr>
              <a:t>108600</a:t>
            </a:r>
            <a:endParaRPr lang="bg-BG" sz="1800" b="1" dirty="0">
              <a:solidFill>
                <a:schemeClr val="tx1">
                  <a:lumMod val="20000"/>
                  <a:lumOff val="80000"/>
                </a:schemeClr>
              </a:solidFill>
              <a:effectLst>
                <a:outerShdw blurRad="38100" dist="38100" dir="2700000" algn="tl">
                  <a:srgbClr val="000000">
                    <a:alpha val="43137"/>
                  </a:srgbClr>
                </a:outerShdw>
              </a:effectLst>
            </a:endParaRPr>
          </a:p>
        </p:txBody>
      </p:sp>
      <p:sp>
        <p:nvSpPr>
          <p:cNvPr id="591925" name="AutoShape 53"/>
          <p:cNvSpPr>
            <a:spLocks/>
          </p:cNvSpPr>
          <p:nvPr/>
        </p:nvSpPr>
        <p:spPr bwMode="auto">
          <a:xfrm>
            <a:off x="3982403" y="5204461"/>
            <a:ext cx="261937" cy="739140"/>
          </a:xfrm>
          <a:prstGeom prst="rightBrace">
            <a:avLst>
              <a:gd name="adj1" fmla="val 19747"/>
              <a:gd name="adj2" fmla="val 50000"/>
            </a:avLst>
          </a:prstGeom>
          <a:noFill/>
          <a:ln w="25400">
            <a:solidFill>
              <a:schemeClr val="accent5">
                <a:lumMod val="20000"/>
                <a:lumOff val="80000"/>
              </a:schemeClr>
            </a:solidFill>
            <a:round/>
            <a:headEnd/>
            <a:tailEnd/>
          </a:ln>
          <a:effectLst>
            <a:outerShdw blurRad="50800" dist="38100" dir="2700000" algn="tl" rotWithShape="0">
              <a:schemeClr val="bg1">
                <a:lumMod val="75000"/>
                <a:lumOff val="25000"/>
                <a:alpha val="40000"/>
              </a:schemeClr>
            </a:outerShdw>
          </a:effectLst>
        </p:spPr>
        <p:txBody>
          <a:bodyPr wrap="none" anchor="ctr"/>
          <a:lstStyle/>
          <a:p>
            <a:endParaRPr lang="bg-BG"/>
          </a:p>
        </p:txBody>
      </p:sp>
      <p:sp>
        <p:nvSpPr>
          <p:cNvPr id="591926" name="Text Box 54"/>
          <p:cNvSpPr txBox="1">
            <a:spLocks noChangeArrowheads="1"/>
          </p:cNvSpPr>
          <p:nvPr/>
        </p:nvSpPr>
        <p:spPr bwMode="auto">
          <a:xfrm>
            <a:off x="4252913" y="5410200"/>
            <a:ext cx="902811" cy="369332"/>
          </a:xfrm>
          <a:prstGeom prst="rect">
            <a:avLst/>
          </a:prstGeom>
          <a:noFill/>
          <a:ln w="9525" algn="ctr">
            <a:noFill/>
            <a:miter lim="800000"/>
            <a:headEnd/>
            <a:tailEnd/>
          </a:ln>
          <a:effectLst/>
        </p:spPr>
        <p:txBody>
          <a:bodyPr wrap="none">
            <a:spAutoFit/>
          </a:bodyPr>
          <a:lstStyle/>
          <a:p>
            <a:r>
              <a:rPr lang="en-US" sz="1800" b="1" dirty="0">
                <a:solidFill>
                  <a:schemeClr val="tx1">
                    <a:lumMod val="20000"/>
                    <a:lumOff val="80000"/>
                  </a:schemeClr>
                </a:solidFill>
                <a:effectLst>
                  <a:outerShdw blurRad="38100" dist="38100" dir="2700000" algn="tl">
                    <a:srgbClr val="000000">
                      <a:alpha val="43137"/>
                    </a:srgbClr>
                  </a:outerShdw>
                </a:effectLst>
              </a:rPr>
              <a:t>185600</a:t>
            </a:r>
            <a:endParaRPr lang="bg-BG" sz="1800" b="1" dirty="0">
              <a:solidFill>
                <a:schemeClr val="tx1">
                  <a:lumMod val="20000"/>
                  <a:lumOff val="8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52575372"/>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2"/>
          <p:cNvSpPr>
            <a:spLocks noGrp="1" noChangeArrowheads="1"/>
          </p:cNvSpPr>
          <p:nvPr>
            <p:ph type="title"/>
          </p:nvPr>
        </p:nvSpPr>
        <p:spPr/>
        <p:txBody>
          <a:bodyPr/>
          <a:lstStyle/>
          <a:p>
            <a:r>
              <a:rPr lang="en-US" dirty="0"/>
              <a:t>The GROUP BY Statement</a:t>
            </a:r>
            <a:endParaRPr lang="bg-BG" dirty="0"/>
          </a:p>
        </p:txBody>
      </p:sp>
      <p:sp>
        <p:nvSpPr>
          <p:cNvPr id="592899" name="Rectangle 3"/>
          <p:cNvSpPr>
            <a:spLocks noGrp="1" noChangeArrowheads="1"/>
          </p:cNvSpPr>
          <p:nvPr>
            <p:ph idx="1"/>
          </p:nvPr>
        </p:nvSpPr>
        <p:spPr/>
        <p:txBody>
          <a:bodyPr/>
          <a:lstStyle/>
          <a:p>
            <a:pPr>
              <a:spcBef>
                <a:spcPct val="50000"/>
              </a:spcBef>
            </a:pPr>
            <a:r>
              <a:rPr lang="en-US" sz="3000" dirty="0"/>
              <a:t>We can divide rows in a table into smaller groups by using the </a:t>
            </a:r>
            <a:r>
              <a:rPr lang="en-US" sz="3000" dirty="0">
                <a:solidFill>
                  <a:schemeClr val="accent5">
                    <a:lumMod val="20000"/>
                    <a:lumOff val="80000"/>
                  </a:schemeClr>
                </a:solidFill>
                <a:latin typeface="Consolas" pitchFamily="49" charset="0"/>
              </a:rPr>
              <a:t>GROUP</a:t>
            </a:r>
            <a:r>
              <a:rPr lang="en-US" sz="3000" dirty="0">
                <a:solidFill>
                  <a:schemeClr val="accent5">
                    <a:lumMod val="20000"/>
                    <a:lumOff val="80000"/>
                  </a:schemeClr>
                </a:solidFill>
              </a:rPr>
              <a:t> </a:t>
            </a:r>
            <a:r>
              <a:rPr lang="en-US" sz="3000" dirty="0">
                <a:solidFill>
                  <a:schemeClr val="accent5">
                    <a:lumMod val="20000"/>
                    <a:lumOff val="80000"/>
                  </a:schemeClr>
                </a:solidFill>
                <a:latin typeface="Consolas" pitchFamily="49" charset="0"/>
              </a:rPr>
              <a:t>BY</a:t>
            </a:r>
            <a:r>
              <a:rPr lang="en-US" sz="3000" dirty="0"/>
              <a:t> clause</a:t>
            </a:r>
          </a:p>
          <a:p>
            <a:pPr>
              <a:spcBef>
                <a:spcPts val="1200"/>
              </a:spcBef>
            </a:pPr>
            <a:r>
              <a:rPr lang="en-US" sz="3000" dirty="0"/>
              <a:t>The </a:t>
            </a:r>
            <a:r>
              <a:rPr lang="en-US" sz="3000" dirty="0" smtClean="0">
                <a:solidFill>
                  <a:schemeClr val="accent5">
                    <a:lumMod val="20000"/>
                    <a:lumOff val="80000"/>
                  </a:schemeClr>
                </a:solidFill>
                <a:latin typeface="Consolas" pitchFamily="49" charset="0"/>
                <a:cs typeface="Consolas" pitchFamily="49" charset="0"/>
              </a:rPr>
              <a:t>SELECT</a:t>
            </a:r>
            <a:r>
              <a:rPr lang="en-US" sz="3000" dirty="0" smtClean="0"/>
              <a:t> + </a:t>
            </a:r>
            <a:r>
              <a:rPr lang="en-US" sz="3000" dirty="0" smtClean="0">
                <a:solidFill>
                  <a:schemeClr val="accent5">
                    <a:lumMod val="20000"/>
                    <a:lumOff val="80000"/>
                  </a:schemeClr>
                </a:solidFill>
                <a:latin typeface="Consolas" pitchFamily="49" charset="0"/>
                <a:cs typeface="Consolas" pitchFamily="49" charset="0"/>
              </a:rPr>
              <a:t>GROUP</a:t>
            </a:r>
            <a:r>
              <a:rPr lang="en-US" sz="3000" dirty="0" smtClean="0"/>
              <a:t> </a:t>
            </a:r>
            <a:r>
              <a:rPr lang="en-US" sz="3000" dirty="0" smtClean="0">
                <a:solidFill>
                  <a:schemeClr val="accent5">
                    <a:lumMod val="20000"/>
                    <a:lumOff val="80000"/>
                  </a:schemeClr>
                </a:solidFill>
                <a:latin typeface="Consolas" pitchFamily="49" charset="0"/>
                <a:cs typeface="Consolas" pitchFamily="49" charset="0"/>
              </a:rPr>
              <a:t>BY</a:t>
            </a:r>
            <a:r>
              <a:rPr lang="en-US" sz="3000" dirty="0" smtClean="0"/>
              <a:t> syntax</a:t>
            </a:r>
            <a:r>
              <a:rPr lang="en-US" sz="3000" dirty="0"/>
              <a:t>:</a:t>
            </a:r>
          </a:p>
          <a:p>
            <a:pPr>
              <a:spcBef>
                <a:spcPct val="50000"/>
              </a:spcBef>
            </a:pPr>
            <a:endParaRPr lang="en-US" sz="3000" dirty="0"/>
          </a:p>
          <a:p>
            <a:pPr>
              <a:spcBef>
                <a:spcPct val="50000"/>
              </a:spcBef>
            </a:pPr>
            <a:endParaRPr lang="en-US" sz="3000" dirty="0"/>
          </a:p>
          <a:p>
            <a:pPr>
              <a:spcBef>
                <a:spcPct val="50000"/>
              </a:spcBef>
            </a:pPr>
            <a:endParaRPr lang="en-US" sz="3000" dirty="0"/>
          </a:p>
          <a:p>
            <a:pPr>
              <a:spcBef>
                <a:spcPts val="1200"/>
              </a:spcBef>
            </a:pPr>
            <a:r>
              <a:rPr lang="en-US" sz="3000" dirty="0"/>
              <a:t>The </a:t>
            </a:r>
            <a:r>
              <a:rPr lang="en-US" sz="3000" noProof="1">
                <a:solidFill>
                  <a:schemeClr val="accent5">
                    <a:lumMod val="20000"/>
                    <a:lumOff val="80000"/>
                  </a:schemeClr>
                </a:solidFill>
                <a:latin typeface="Consolas" pitchFamily="49" charset="0"/>
              </a:rPr>
              <a:t>&lt;group_by_expression&gt;</a:t>
            </a:r>
            <a:r>
              <a:rPr lang="en-US" sz="3000" dirty="0"/>
              <a:t> is a list of columns</a:t>
            </a:r>
            <a:endParaRPr lang="bg-BG" sz="3000" dirty="0"/>
          </a:p>
        </p:txBody>
      </p:sp>
      <p:sp>
        <p:nvSpPr>
          <p:cNvPr id="5" name="Slide Number Placeholder 3"/>
          <p:cNvSpPr>
            <a:spLocks noGrp="1"/>
          </p:cNvSpPr>
          <p:nvPr>
            <p:ph type="sldNum" sz="quarter" idx="10"/>
          </p:nvPr>
        </p:nvSpPr>
        <p:spPr/>
        <p:txBody>
          <a:bodyPr/>
          <a:lstStyle/>
          <a:p>
            <a:pPr>
              <a:defRPr/>
            </a:pPr>
            <a:fld id="{58452FF4-89E3-4D1B-9927-2DBDC00E58D7}" type="slidenum">
              <a:rPr lang="en-US" smtClean="0"/>
              <a:pPr>
                <a:defRPr/>
              </a:pPr>
              <a:t>108</a:t>
            </a:fld>
            <a:endParaRPr lang="en-US" dirty="0"/>
          </a:p>
        </p:txBody>
      </p:sp>
      <p:sp>
        <p:nvSpPr>
          <p:cNvPr id="592900" name="Rectangle 4"/>
          <p:cNvSpPr>
            <a:spLocks noChangeArrowheads="1"/>
          </p:cNvSpPr>
          <p:nvPr/>
        </p:nvSpPr>
        <p:spPr bwMode="auto">
          <a:xfrm>
            <a:off x="827088" y="3048000"/>
            <a:ext cx="7489825" cy="207550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6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&lt;columns&gt;, &lt;group_function(column)&gt;</a:t>
            </a:r>
          </a:p>
          <a:p>
            <a:pPr eaLnBrk="0" hangingPunct="0">
              <a:lnSpc>
                <a:spcPts val="26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&lt;table&gt;</a:t>
            </a:r>
          </a:p>
          <a:p>
            <a:pPr eaLnBrk="0" hangingPunct="0">
              <a:lnSpc>
                <a:spcPts val="26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&lt;condition&gt;]</a:t>
            </a:r>
          </a:p>
          <a:p>
            <a:pPr eaLnBrk="0" hangingPunct="0">
              <a:lnSpc>
                <a:spcPts val="26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[GROUP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BY &lt;group_by_expression&gt; ]</a:t>
            </a:r>
          </a:p>
          <a:p>
            <a:pPr eaLnBrk="0" hangingPunct="0">
              <a:lnSpc>
                <a:spcPts val="26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[HAVING   &lt;filtering_expression&gt;]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6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[ORDER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BY &lt;columns&gt;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427159048"/>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p:txBody>
          <a:bodyPr/>
          <a:lstStyle/>
          <a:p>
            <a:r>
              <a:rPr lang="en-US" dirty="0"/>
              <a:t>The GROUP </a:t>
            </a:r>
            <a:r>
              <a:rPr lang="en-US"/>
              <a:t>BY </a:t>
            </a:r>
            <a:r>
              <a:rPr lang="en-US" smtClean="0"/>
              <a:t>Statement (2)</a:t>
            </a:r>
            <a:endParaRPr lang="bg-BG" dirty="0"/>
          </a:p>
        </p:txBody>
      </p:sp>
      <p:sp>
        <p:nvSpPr>
          <p:cNvPr id="593923" name="Rectangle 3"/>
          <p:cNvSpPr>
            <a:spLocks noGrp="1" noChangeArrowheads="1"/>
          </p:cNvSpPr>
          <p:nvPr>
            <p:ph idx="1"/>
          </p:nvPr>
        </p:nvSpPr>
        <p:spPr/>
        <p:txBody>
          <a:bodyPr/>
          <a:lstStyle/>
          <a:p>
            <a:pPr>
              <a:lnSpc>
                <a:spcPct val="100000"/>
              </a:lnSpc>
              <a:spcBef>
                <a:spcPct val="45000"/>
              </a:spcBef>
            </a:pPr>
            <a:r>
              <a:rPr lang="en-US" dirty="0"/>
              <a:t>Example of grouping data:</a:t>
            </a:r>
          </a:p>
          <a:p>
            <a:pPr lvl="1">
              <a:lnSpc>
                <a:spcPct val="100000"/>
              </a:lnSpc>
              <a:spcBef>
                <a:spcPct val="45000"/>
              </a:spcBef>
            </a:pPr>
            <a:endParaRPr lang="en-US" dirty="0"/>
          </a:p>
          <a:p>
            <a:pPr lvl="1">
              <a:lnSpc>
                <a:spcPct val="100000"/>
              </a:lnSpc>
              <a:spcBef>
                <a:spcPct val="45000"/>
              </a:spcBef>
            </a:pPr>
            <a:endParaRPr lang="en-US" dirty="0"/>
          </a:p>
          <a:p>
            <a:pPr lvl="1">
              <a:lnSpc>
                <a:spcPct val="100000"/>
              </a:lnSpc>
              <a:spcBef>
                <a:spcPct val="45000"/>
              </a:spcBef>
            </a:pPr>
            <a:endParaRPr lang="en-US" dirty="0"/>
          </a:p>
          <a:p>
            <a:pPr lvl="1">
              <a:lnSpc>
                <a:spcPct val="100000"/>
              </a:lnSpc>
              <a:spcBef>
                <a:spcPct val="45000"/>
              </a:spcBef>
            </a:pPr>
            <a:endParaRPr lang="en-US" dirty="0"/>
          </a:p>
          <a:p>
            <a:pPr lvl="1">
              <a:lnSpc>
                <a:spcPct val="100000"/>
              </a:lnSpc>
              <a:spcBef>
                <a:spcPct val="45000"/>
              </a:spcBef>
            </a:pPr>
            <a:endParaRPr lang="en-US" dirty="0"/>
          </a:p>
          <a:p>
            <a:pPr>
              <a:lnSpc>
                <a:spcPct val="100000"/>
              </a:lnSpc>
              <a:spcBef>
                <a:spcPts val="1200"/>
              </a:spcBef>
            </a:pPr>
            <a:r>
              <a:rPr lang="en-US" dirty="0"/>
              <a:t>The </a:t>
            </a:r>
            <a:r>
              <a:rPr lang="en-US" dirty="0">
                <a:solidFill>
                  <a:schemeClr val="accent5">
                    <a:lumMod val="20000"/>
                    <a:lumOff val="80000"/>
                  </a:schemeClr>
                </a:solidFill>
                <a:latin typeface="Consolas" pitchFamily="49" charset="0"/>
              </a:rPr>
              <a:t>GROUP</a:t>
            </a:r>
            <a:r>
              <a:rPr lang="en-US" dirty="0">
                <a:solidFill>
                  <a:schemeClr val="accent5">
                    <a:lumMod val="20000"/>
                    <a:lumOff val="80000"/>
                  </a:schemeClr>
                </a:solidFill>
              </a:rPr>
              <a:t> </a:t>
            </a:r>
            <a:r>
              <a:rPr lang="en-US" dirty="0">
                <a:solidFill>
                  <a:schemeClr val="accent5">
                    <a:lumMod val="20000"/>
                    <a:lumOff val="80000"/>
                  </a:schemeClr>
                </a:solidFill>
                <a:latin typeface="Consolas" pitchFamily="49" charset="0"/>
              </a:rPr>
              <a:t>BY</a:t>
            </a:r>
            <a:r>
              <a:rPr lang="en-US" dirty="0"/>
              <a:t> column </a:t>
            </a:r>
            <a:r>
              <a:rPr lang="en-US" dirty="0" smtClean="0"/>
              <a:t>is not necessary needed to </a:t>
            </a:r>
            <a:r>
              <a:rPr lang="en-US" dirty="0"/>
              <a:t>be in the </a:t>
            </a:r>
            <a:r>
              <a:rPr lang="en-US" dirty="0">
                <a:solidFill>
                  <a:schemeClr val="accent5">
                    <a:lumMod val="20000"/>
                    <a:lumOff val="80000"/>
                  </a:schemeClr>
                </a:solidFill>
                <a:latin typeface="Consolas" pitchFamily="49" charset="0"/>
              </a:rPr>
              <a:t>SELECT</a:t>
            </a:r>
            <a:r>
              <a:rPr lang="en-US" dirty="0"/>
              <a:t> list</a:t>
            </a:r>
            <a:endParaRPr lang="bg-BG" dirty="0"/>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109</a:t>
            </a:fld>
            <a:endParaRPr lang="en-US" dirty="0"/>
          </a:p>
        </p:txBody>
      </p:sp>
      <p:sp>
        <p:nvSpPr>
          <p:cNvPr id="593924" name="Rectangle 4"/>
          <p:cNvSpPr>
            <a:spLocks noChangeArrowheads="1"/>
          </p:cNvSpPr>
          <p:nvPr/>
        </p:nvSpPr>
        <p:spPr bwMode="auto">
          <a:xfrm>
            <a:off x="755650" y="1905000"/>
            <a:ext cx="7632700" cy="101566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DepartmentID, SUM(Salary) as SalariesCost</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GROUP BY DepartmentID</a:t>
            </a:r>
          </a:p>
        </p:txBody>
      </p:sp>
      <p:graphicFrame>
        <p:nvGraphicFramePr>
          <p:cNvPr id="593925" name="Group 5"/>
          <p:cNvGraphicFramePr>
            <a:graphicFrameLocks noGrp="1"/>
          </p:cNvGraphicFramePr>
          <p:nvPr/>
        </p:nvGraphicFramePr>
        <p:xfrm>
          <a:off x="755650" y="3323844"/>
          <a:ext cx="4537075" cy="1933956"/>
        </p:xfrm>
        <a:graphic>
          <a:graphicData uri="http://schemas.openxmlformats.org/drawingml/2006/table">
            <a:tbl>
              <a:tblPr/>
              <a:tblGrid>
                <a:gridCol w="2520950"/>
                <a:gridCol w="2016125"/>
              </a:tblGrid>
              <a:tr h="3508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DepartmentID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SalariesCost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508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72000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508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108600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508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16</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185600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508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29415075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Choose a Primary Key</a:t>
            </a:r>
            <a:r>
              <a:rPr lang="bg-BG" dirty="0" smtClean="0"/>
              <a:t>?</a:t>
            </a:r>
            <a:endParaRPr lang="en-US" dirty="0"/>
          </a:p>
        </p:txBody>
      </p:sp>
      <p:sp>
        <p:nvSpPr>
          <p:cNvPr id="3" name="Content Placeholder 2"/>
          <p:cNvSpPr>
            <a:spLocks noGrp="1"/>
          </p:cNvSpPr>
          <p:nvPr>
            <p:ph idx="1"/>
          </p:nvPr>
        </p:nvSpPr>
        <p:spPr>
          <a:xfrm>
            <a:off x="228600" y="838200"/>
            <a:ext cx="8686800" cy="5638800"/>
          </a:xfrm>
        </p:spPr>
        <p:txBody>
          <a:bodyPr/>
          <a:lstStyle/>
          <a:p>
            <a:pPr>
              <a:spcBef>
                <a:spcPts val="300"/>
              </a:spcBef>
            </a:pPr>
            <a:r>
              <a:rPr lang="en-US" dirty="0" smtClean="0"/>
              <a:t>Always define an additional column for the primary key</a:t>
            </a:r>
          </a:p>
          <a:p>
            <a:pPr lvl="1">
              <a:spcBef>
                <a:spcPts val="300"/>
              </a:spcBef>
            </a:pPr>
            <a:r>
              <a:rPr lang="en-US" dirty="0" smtClean="0"/>
              <a:t>Don't use an existing column</a:t>
            </a:r>
            <a:r>
              <a:rPr lang="bg-BG" dirty="0" smtClean="0"/>
              <a:t> (</a:t>
            </a:r>
            <a:r>
              <a:rPr lang="en-US" dirty="0" smtClean="0"/>
              <a:t>for example</a:t>
            </a:r>
            <a:r>
              <a:rPr lang="bg-BG" dirty="0" smtClean="0"/>
              <a:t> </a:t>
            </a:r>
            <a:r>
              <a:rPr lang="en-US" dirty="0" smtClean="0"/>
              <a:t>SSN</a:t>
            </a:r>
            <a:r>
              <a:rPr lang="bg-BG" dirty="0" smtClean="0"/>
              <a:t>)</a:t>
            </a:r>
          </a:p>
          <a:p>
            <a:pPr lvl="1">
              <a:spcBef>
                <a:spcPts val="300"/>
              </a:spcBef>
            </a:pPr>
            <a:r>
              <a:rPr lang="en-US" dirty="0" smtClean="0"/>
              <a:t>Must be an integer number</a:t>
            </a:r>
          </a:p>
          <a:p>
            <a:pPr lvl="1">
              <a:spcBef>
                <a:spcPts val="300"/>
              </a:spcBef>
            </a:pPr>
            <a:r>
              <a:rPr lang="en-US" dirty="0" smtClean="0"/>
              <a:t>Must be declared as a</a:t>
            </a:r>
            <a:r>
              <a:rPr lang="bg-BG" dirty="0" smtClean="0"/>
              <a:t> </a:t>
            </a:r>
            <a:r>
              <a:rPr lang="en-US" dirty="0" smtClean="0"/>
              <a:t>primary key</a:t>
            </a:r>
          </a:p>
          <a:p>
            <a:pPr lvl="1">
              <a:spcBef>
                <a:spcPts val="300"/>
              </a:spcBef>
            </a:pPr>
            <a:r>
              <a:rPr lang="en-US" dirty="0" smtClean="0"/>
              <a:t>Use</a:t>
            </a:r>
            <a:r>
              <a:rPr lang="bg-BG" dirty="0" smtClean="0"/>
              <a:t> </a:t>
            </a:r>
            <a:r>
              <a:rPr lang="en-US" noProof="1" smtClean="0">
                <a:solidFill>
                  <a:schemeClr val="accent5">
                    <a:lumMod val="20000"/>
                    <a:lumOff val="80000"/>
                  </a:schemeClr>
                </a:solidFill>
                <a:latin typeface="Consolas" pitchFamily="49" charset="0"/>
                <a:cs typeface="Consolas" pitchFamily="49" charset="0"/>
                <a:sym typeface="Wingdings" pitchFamily="2" charset="2"/>
              </a:rPr>
              <a:t>identity</a:t>
            </a:r>
            <a:r>
              <a:rPr lang="en-US" dirty="0" smtClean="0">
                <a:solidFill>
                  <a:schemeClr val="accent5">
                    <a:lumMod val="20000"/>
                    <a:lumOff val="80000"/>
                  </a:schemeClr>
                </a:solidFill>
              </a:rPr>
              <a:t> </a:t>
            </a:r>
            <a:r>
              <a:rPr lang="en-US" dirty="0" smtClean="0"/>
              <a:t>to implement auto-increment</a:t>
            </a:r>
            <a:endParaRPr lang="bg-BG" dirty="0" smtClean="0"/>
          </a:p>
          <a:p>
            <a:pPr lvl="1">
              <a:spcBef>
                <a:spcPts val="300"/>
              </a:spcBef>
            </a:pPr>
            <a:r>
              <a:rPr lang="en-US" dirty="0" smtClean="0"/>
              <a:t>Put the primary key as a first column</a:t>
            </a:r>
          </a:p>
          <a:p>
            <a:pPr>
              <a:spcBef>
                <a:spcPts val="300"/>
              </a:spcBef>
            </a:pPr>
            <a:r>
              <a:rPr lang="en-US" dirty="0" smtClean="0"/>
              <a:t>Exceptions</a:t>
            </a:r>
          </a:p>
          <a:p>
            <a:pPr lvl="1">
              <a:spcBef>
                <a:spcPts val="300"/>
              </a:spcBef>
            </a:pPr>
            <a:r>
              <a:rPr lang="en-US" dirty="0" smtClean="0"/>
              <a:t>Entities that have well known ID, e.g. countries (BG, DE, US) and currencies (USD, EUR, BGN)</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Tree>
    <p:extLst>
      <p:ext uri="{BB962C8B-B14F-4D97-AF65-F5344CB8AC3E}">
        <p14:creationId xmlns:p14="http://schemas.microsoft.com/office/powerpoint/2010/main" val="234032927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http://www.iconarchive.com/icons/dryicons/aesthetica-2/128/database-process-icon.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468184" y="3321050"/>
            <a:ext cx="533400" cy="533400"/>
          </a:xfrm>
          <a:prstGeom prst="rect">
            <a:avLst/>
          </a:prstGeom>
          <a:noFill/>
        </p:spPr>
      </p:pic>
      <p:sp>
        <p:nvSpPr>
          <p:cNvPr id="594946" name="Rectangle 2"/>
          <p:cNvSpPr>
            <a:spLocks noGrp="1" noChangeArrowheads="1"/>
          </p:cNvSpPr>
          <p:nvPr>
            <p:ph type="title"/>
          </p:nvPr>
        </p:nvSpPr>
        <p:spPr/>
        <p:txBody>
          <a:bodyPr/>
          <a:lstStyle/>
          <a:p>
            <a:r>
              <a:rPr lang="en-US" dirty="0"/>
              <a:t>Grouping by Several Columns</a:t>
            </a:r>
            <a:endParaRPr lang="bg-BG" dirty="0"/>
          </a:p>
        </p:txBody>
      </p:sp>
      <p:sp>
        <p:nvSpPr>
          <p:cNvPr id="16" name="Slide Number Placeholder 3"/>
          <p:cNvSpPr>
            <a:spLocks noGrp="1"/>
          </p:cNvSpPr>
          <p:nvPr>
            <p:ph type="sldNum" sz="quarter" idx="10"/>
          </p:nvPr>
        </p:nvSpPr>
        <p:spPr/>
        <p:txBody>
          <a:bodyPr/>
          <a:lstStyle/>
          <a:p>
            <a:pPr>
              <a:defRPr/>
            </a:pPr>
            <a:fld id="{58452FF4-89E3-4D1B-9927-2DBDC00E58D7}" type="slidenum">
              <a:rPr lang="en-US" smtClean="0"/>
              <a:pPr>
                <a:defRPr/>
              </a:pPr>
              <a:t>110</a:t>
            </a:fld>
            <a:endParaRPr lang="en-US" dirty="0"/>
          </a:p>
        </p:txBody>
      </p:sp>
      <p:sp>
        <p:nvSpPr>
          <p:cNvPr id="594947" name="Freeform 3"/>
          <p:cNvSpPr>
            <a:spLocks/>
          </p:cNvSpPr>
          <p:nvPr/>
        </p:nvSpPr>
        <p:spPr bwMode="auto">
          <a:xfrm>
            <a:off x="3963839" y="1219199"/>
            <a:ext cx="1207128" cy="5160335"/>
          </a:xfrm>
          <a:custGeom>
            <a:avLst/>
            <a:gdLst/>
            <a:ahLst/>
            <a:cxnLst>
              <a:cxn ang="0">
                <a:pos x="0" y="3238"/>
              </a:cxn>
              <a:cxn ang="0">
                <a:pos x="0" y="0"/>
              </a:cxn>
              <a:cxn ang="0">
                <a:pos x="966" y="550"/>
              </a:cxn>
              <a:cxn ang="0">
                <a:pos x="966" y="2827"/>
              </a:cxn>
              <a:cxn ang="0">
                <a:pos x="0" y="3238"/>
              </a:cxn>
            </a:cxnLst>
            <a:rect l="0" t="0" r="r" b="b"/>
            <a:pathLst>
              <a:path w="966" h="3238">
                <a:moveTo>
                  <a:pt x="0" y="3238"/>
                </a:moveTo>
                <a:lnTo>
                  <a:pt x="0" y="0"/>
                </a:lnTo>
                <a:lnTo>
                  <a:pt x="966" y="550"/>
                </a:lnTo>
                <a:lnTo>
                  <a:pt x="966" y="2827"/>
                </a:lnTo>
                <a:lnTo>
                  <a:pt x="0" y="3238"/>
                </a:lnTo>
              </a:path>
            </a:pathLst>
          </a:custGeom>
          <a:solidFill>
            <a:schemeClr val="accent5">
              <a:lumMod val="60000"/>
              <a:lumOff val="40000"/>
              <a:alpha val="25000"/>
            </a:schemeClr>
          </a:solidFill>
          <a:ln w="22225" cap="rnd" cmpd="sng">
            <a:solidFill>
              <a:schemeClr val="accent5">
                <a:lumMod val="20000"/>
                <a:lumOff val="80000"/>
              </a:schemeClr>
            </a:solidFill>
            <a:prstDash val="sysDot"/>
            <a:round/>
            <a:headEnd type="none" w="sm" len="sm"/>
            <a:tailEnd type="none" w="sm" len="sm"/>
          </a:ln>
          <a:effectLst/>
        </p:spPr>
        <p:txBody>
          <a:bodyPr/>
          <a:lstStyle/>
          <a:p>
            <a:endParaRPr lang="bg-BG"/>
          </a:p>
        </p:txBody>
      </p:sp>
      <p:sp>
        <p:nvSpPr>
          <p:cNvPr id="594994" name="AutoShape 50"/>
          <p:cNvSpPr>
            <a:spLocks/>
          </p:cNvSpPr>
          <p:nvPr/>
        </p:nvSpPr>
        <p:spPr bwMode="auto">
          <a:xfrm>
            <a:off x="4007809" y="1849438"/>
            <a:ext cx="211138" cy="492125"/>
          </a:xfrm>
          <a:prstGeom prst="rightBrace">
            <a:avLst>
              <a:gd name="adj1" fmla="val 19424"/>
              <a:gd name="adj2" fmla="val 50000"/>
            </a:avLst>
          </a:prstGeom>
          <a:noFill/>
          <a:ln w="25400">
            <a:solidFill>
              <a:schemeClr val="accent5">
                <a:lumMod val="20000"/>
                <a:lumOff val="80000"/>
              </a:schemeClr>
            </a:solidFill>
            <a:round/>
            <a:headEnd/>
            <a:tailEnd/>
          </a:ln>
          <a:effectLst>
            <a:outerShdw dist="17961" dir="2700000" algn="ctr" rotWithShape="0">
              <a:schemeClr val="bg1">
                <a:lumMod val="75000"/>
                <a:lumOff val="25000"/>
              </a:schemeClr>
            </a:outerShdw>
          </a:effectLst>
        </p:spPr>
        <p:txBody>
          <a:bodyPr wrap="none" anchor="ctr"/>
          <a:lstStyle/>
          <a:p>
            <a:endParaRPr lang="bg-BG"/>
          </a:p>
        </p:txBody>
      </p:sp>
      <p:sp>
        <p:nvSpPr>
          <p:cNvPr id="594995" name="Text Box 51"/>
          <p:cNvSpPr txBox="1">
            <a:spLocks noChangeArrowheads="1"/>
          </p:cNvSpPr>
          <p:nvPr/>
        </p:nvSpPr>
        <p:spPr bwMode="auto">
          <a:xfrm>
            <a:off x="4218947" y="1905000"/>
            <a:ext cx="772969" cy="369332"/>
          </a:xfrm>
          <a:prstGeom prst="rect">
            <a:avLst/>
          </a:prstGeom>
          <a:noFill/>
          <a:ln w="9525" algn="ctr">
            <a:noFill/>
            <a:miter lim="800000"/>
            <a:headEnd/>
            <a:tailEnd/>
          </a:ln>
          <a:effectLst/>
        </p:spPr>
        <p:txBody>
          <a:bodyPr wrap="none">
            <a:spAutoFit/>
          </a:bodyPr>
          <a:lstStyle/>
          <a:p>
            <a:r>
              <a:rPr lang="en-US" sz="1800" b="1" dirty="0">
                <a:solidFill>
                  <a:schemeClr val="tx1">
                    <a:lumMod val="20000"/>
                    <a:lumOff val="80000"/>
                  </a:schemeClr>
                </a:solidFill>
                <a:effectLst>
                  <a:outerShdw blurRad="38100" dist="38100" dir="2700000" algn="tl">
                    <a:srgbClr val="000000">
                      <a:alpha val="43137"/>
                    </a:srgbClr>
                  </a:outerShdw>
                </a:effectLst>
              </a:rPr>
              <a:t>39700</a:t>
            </a:r>
            <a:endParaRPr lang="bg-BG" sz="1800" b="1" dirty="0">
              <a:solidFill>
                <a:schemeClr val="tx1">
                  <a:lumMod val="20000"/>
                  <a:lumOff val="80000"/>
                </a:schemeClr>
              </a:solidFill>
              <a:effectLst>
                <a:outerShdw blurRad="38100" dist="38100" dir="2700000" algn="tl">
                  <a:srgbClr val="000000">
                    <a:alpha val="43137"/>
                  </a:srgbClr>
                </a:outerShdw>
              </a:effectLst>
            </a:endParaRPr>
          </a:p>
        </p:txBody>
      </p:sp>
      <p:sp>
        <p:nvSpPr>
          <p:cNvPr id="594996" name="Text Box 52"/>
          <p:cNvSpPr txBox="1">
            <a:spLocks noChangeArrowheads="1"/>
          </p:cNvSpPr>
          <p:nvPr/>
        </p:nvSpPr>
        <p:spPr bwMode="auto">
          <a:xfrm>
            <a:off x="4218947" y="3961772"/>
            <a:ext cx="764953" cy="369332"/>
          </a:xfrm>
          <a:prstGeom prst="rect">
            <a:avLst/>
          </a:prstGeom>
          <a:noFill/>
          <a:ln w="9525" algn="ctr">
            <a:noFill/>
            <a:miter lim="800000"/>
            <a:headEnd/>
            <a:tailEnd/>
          </a:ln>
          <a:effectLst/>
        </p:spPr>
        <p:txBody>
          <a:bodyPr wrap="none">
            <a:spAutoFit/>
          </a:bodyPr>
          <a:lstStyle/>
          <a:p>
            <a:r>
              <a:rPr lang="en-US" sz="1800" b="1" dirty="0">
                <a:solidFill>
                  <a:schemeClr val="tx1">
                    <a:lumMod val="20000"/>
                    <a:lumOff val="80000"/>
                  </a:schemeClr>
                </a:solidFill>
                <a:effectLst>
                  <a:outerShdw blurRad="38100" dist="38100" dir="2700000" algn="tl">
                    <a:srgbClr val="000000">
                      <a:alpha val="43137"/>
                    </a:srgbClr>
                  </a:outerShdw>
                </a:effectLst>
              </a:rPr>
              <a:t>77000</a:t>
            </a:r>
            <a:endParaRPr lang="bg-BG" sz="1800" b="1" dirty="0">
              <a:solidFill>
                <a:schemeClr val="tx1">
                  <a:lumMod val="20000"/>
                  <a:lumOff val="80000"/>
                </a:schemeClr>
              </a:solidFill>
              <a:effectLst>
                <a:outerShdw blurRad="38100" dist="38100" dir="2700000" algn="tl">
                  <a:srgbClr val="000000">
                    <a:alpha val="43137"/>
                  </a:srgbClr>
                </a:outerShdw>
              </a:effectLst>
            </a:endParaRPr>
          </a:p>
        </p:txBody>
      </p:sp>
      <p:sp>
        <p:nvSpPr>
          <p:cNvPr id="594997" name="Text Box 53"/>
          <p:cNvSpPr txBox="1">
            <a:spLocks noChangeArrowheads="1"/>
          </p:cNvSpPr>
          <p:nvPr/>
        </p:nvSpPr>
        <p:spPr bwMode="auto">
          <a:xfrm>
            <a:off x="4218947" y="4884109"/>
            <a:ext cx="777777" cy="369332"/>
          </a:xfrm>
          <a:prstGeom prst="rect">
            <a:avLst/>
          </a:prstGeom>
          <a:noFill/>
          <a:ln w="9525" algn="ctr">
            <a:noFill/>
            <a:miter lim="800000"/>
            <a:headEnd/>
            <a:tailEnd/>
          </a:ln>
          <a:effectLst/>
        </p:spPr>
        <p:txBody>
          <a:bodyPr wrap="none">
            <a:spAutoFit/>
          </a:bodyPr>
          <a:lstStyle/>
          <a:p>
            <a:r>
              <a:rPr lang="en-US" sz="1800" b="1" dirty="0">
                <a:solidFill>
                  <a:schemeClr val="tx1">
                    <a:lumMod val="20000"/>
                    <a:lumOff val="80000"/>
                  </a:schemeClr>
                </a:solidFill>
                <a:effectLst>
                  <a:outerShdw blurRad="38100" dist="38100" dir="2700000" algn="tl">
                    <a:srgbClr val="000000">
                      <a:alpha val="43137"/>
                    </a:srgbClr>
                  </a:outerShdw>
                </a:effectLst>
              </a:rPr>
              <a:t>52800</a:t>
            </a:r>
            <a:endParaRPr lang="bg-BG" sz="1800" b="1" dirty="0">
              <a:solidFill>
                <a:schemeClr val="tx1">
                  <a:lumMod val="20000"/>
                  <a:lumOff val="80000"/>
                </a:schemeClr>
              </a:solidFill>
              <a:effectLst>
                <a:outerShdw blurRad="38100" dist="38100" dir="2700000" algn="tl">
                  <a:srgbClr val="000000">
                    <a:alpha val="43137"/>
                  </a:srgbClr>
                </a:outerShdw>
              </a:effectLst>
            </a:endParaRPr>
          </a:p>
        </p:txBody>
      </p:sp>
      <p:sp>
        <p:nvSpPr>
          <p:cNvPr id="595032" name="AutoShape 88"/>
          <p:cNvSpPr>
            <a:spLocks/>
          </p:cNvSpPr>
          <p:nvPr/>
        </p:nvSpPr>
        <p:spPr bwMode="auto">
          <a:xfrm>
            <a:off x="4023684" y="2427288"/>
            <a:ext cx="195263" cy="1109662"/>
          </a:xfrm>
          <a:prstGeom prst="rightBrace">
            <a:avLst>
              <a:gd name="adj1" fmla="val 47358"/>
              <a:gd name="adj2" fmla="val 50000"/>
            </a:avLst>
          </a:prstGeom>
          <a:noFill/>
          <a:ln w="25400">
            <a:solidFill>
              <a:schemeClr val="accent5">
                <a:lumMod val="20000"/>
                <a:lumOff val="80000"/>
              </a:schemeClr>
            </a:solidFill>
            <a:round/>
            <a:headEnd/>
            <a:tailEnd/>
          </a:ln>
          <a:effectLst>
            <a:outerShdw dist="17961" dir="2700000" algn="ctr" rotWithShape="0">
              <a:schemeClr val="bg1">
                <a:lumMod val="75000"/>
                <a:lumOff val="25000"/>
              </a:schemeClr>
            </a:outerShdw>
          </a:effectLst>
        </p:spPr>
        <p:txBody>
          <a:bodyPr wrap="none" anchor="ctr"/>
          <a:lstStyle/>
          <a:p>
            <a:endParaRPr lang="bg-BG"/>
          </a:p>
        </p:txBody>
      </p:sp>
      <p:sp>
        <p:nvSpPr>
          <p:cNvPr id="595033" name="AutoShape 89"/>
          <p:cNvSpPr>
            <a:spLocks/>
          </p:cNvSpPr>
          <p:nvPr/>
        </p:nvSpPr>
        <p:spPr bwMode="auto">
          <a:xfrm>
            <a:off x="4023684" y="3594100"/>
            <a:ext cx="195263" cy="1109663"/>
          </a:xfrm>
          <a:prstGeom prst="rightBrace">
            <a:avLst>
              <a:gd name="adj1" fmla="val 47358"/>
              <a:gd name="adj2" fmla="val 50000"/>
            </a:avLst>
          </a:prstGeom>
          <a:noFill/>
          <a:ln w="25400">
            <a:solidFill>
              <a:schemeClr val="accent5">
                <a:lumMod val="20000"/>
                <a:lumOff val="80000"/>
              </a:schemeClr>
            </a:solidFill>
            <a:round/>
            <a:headEnd/>
            <a:tailEnd/>
          </a:ln>
          <a:effectLst>
            <a:outerShdw dist="17961" dir="2700000" algn="ctr" rotWithShape="0">
              <a:schemeClr val="bg1">
                <a:lumMod val="75000"/>
                <a:lumOff val="25000"/>
              </a:schemeClr>
            </a:outerShdw>
          </a:effectLst>
        </p:spPr>
        <p:txBody>
          <a:bodyPr wrap="none" anchor="ctr"/>
          <a:lstStyle/>
          <a:p>
            <a:endParaRPr lang="bg-BG"/>
          </a:p>
        </p:txBody>
      </p:sp>
      <p:sp>
        <p:nvSpPr>
          <p:cNvPr id="595034" name="AutoShape 90"/>
          <p:cNvSpPr>
            <a:spLocks/>
          </p:cNvSpPr>
          <p:nvPr/>
        </p:nvSpPr>
        <p:spPr bwMode="auto">
          <a:xfrm flipV="1">
            <a:off x="4015747" y="4789488"/>
            <a:ext cx="203200" cy="574675"/>
          </a:xfrm>
          <a:prstGeom prst="rightBrace">
            <a:avLst>
              <a:gd name="adj1" fmla="val 23568"/>
              <a:gd name="adj2" fmla="val 50000"/>
            </a:avLst>
          </a:prstGeom>
          <a:noFill/>
          <a:ln w="25400">
            <a:solidFill>
              <a:schemeClr val="accent5">
                <a:lumMod val="20000"/>
                <a:lumOff val="80000"/>
              </a:schemeClr>
            </a:solidFill>
            <a:round/>
            <a:headEnd/>
            <a:tailEnd/>
          </a:ln>
          <a:effectLst>
            <a:outerShdw dist="17961" dir="2700000" algn="ctr" rotWithShape="0">
              <a:schemeClr val="bg1">
                <a:lumMod val="75000"/>
                <a:lumOff val="25000"/>
              </a:schemeClr>
            </a:outerShdw>
          </a:effectLst>
        </p:spPr>
        <p:txBody>
          <a:bodyPr wrap="none" anchor="ctr"/>
          <a:lstStyle/>
          <a:p>
            <a:endParaRPr lang="bg-BG"/>
          </a:p>
        </p:txBody>
      </p:sp>
      <p:sp>
        <p:nvSpPr>
          <p:cNvPr id="595035" name="AutoShape 91"/>
          <p:cNvSpPr>
            <a:spLocks/>
          </p:cNvSpPr>
          <p:nvPr/>
        </p:nvSpPr>
        <p:spPr bwMode="auto">
          <a:xfrm>
            <a:off x="4007809" y="5467350"/>
            <a:ext cx="211138" cy="492125"/>
          </a:xfrm>
          <a:prstGeom prst="rightBrace">
            <a:avLst>
              <a:gd name="adj1" fmla="val 19424"/>
              <a:gd name="adj2" fmla="val 50000"/>
            </a:avLst>
          </a:prstGeom>
          <a:noFill/>
          <a:ln w="25400">
            <a:solidFill>
              <a:schemeClr val="accent5">
                <a:lumMod val="20000"/>
                <a:lumOff val="80000"/>
              </a:schemeClr>
            </a:solidFill>
            <a:round/>
            <a:headEnd/>
            <a:tailEnd/>
          </a:ln>
          <a:effectLst>
            <a:outerShdw dist="17961" dir="2700000" algn="ctr" rotWithShape="0">
              <a:schemeClr val="bg1">
                <a:lumMod val="75000"/>
                <a:lumOff val="25000"/>
              </a:schemeClr>
            </a:outerShdw>
          </a:effectLst>
        </p:spPr>
        <p:txBody>
          <a:bodyPr wrap="none" anchor="ctr"/>
          <a:lstStyle/>
          <a:p>
            <a:endParaRPr lang="bg-BG"/>
          </a:p>
        </p:txBody>
      </p:sp>
      <p:sp>
        <p:nvSpPr>
          <p:cNvPr id="595036" name="Text Box 92"/>
          <p:cNvSpPr txBox="1">
            <a:spLocks noChangeArrowheads="1"/>
          </p:cNvSpPr>
          <p:nvPr/>
        </p:nvSpPr>
        <p:spPr bwMode="auto">
          <a:xfrm>
            <a:off x="4218947" y="2816225"/>
            <a:ext cx="765081" cy="369332"/>
          </a:xfrm>
          <a:prstGeom prst="rect">
            <a:avLst/>
          </a:prstGeom>
          <a:noFill/>
          <a:ln w="9525" algn="ctr">
            <a:noFill/>
            <a:miter lim="800000"/>
            <a:headEnd/>
            <a:tailEnd/>
          </a:ln>
          <a:effectLst/>
        </p:spPr>
        <p:txBody>
          <a:bodyPr wrap="none">
            <a:spAutoFit/>
          </a:bodyPr>
          <a:lstStyle/>
          <a:p>
            <a:r>
              <a:rPr lang="en-US" sz="1800" b="1" dirty="0">
                <a:solidFill>
                  <a:schemeClr val="tx1">
                    <a:lumMod val="20000"/>
                    <a:lumOff val="80000"/>
                  </a:schemeClr>
                </a:solidFill>
                <a:effectLst>
                  <a:outerShdw blurRad="38100" dist="38100" dir="2700000" algn="tl">
                    <a:srgbClr val="000000">
                      <a:alpha val="43137"/>
                    </a:srgbClr>
                  </a:outerShdw>
                </a:effectLst>
              </a:rPr>
              <a:t>65000</a:t>
            </a:r>
            <a:endParaRPr lang="bg-BG" sz="1800" b="1" dirty="0">
              <a:solidFill>
                <a:schemeClr val="tx1">
                  <a:lumMod val="20000"/>
                  <a:lumOff val="80000"/>
                </a:schemeClr>
              </a:solidFill>
              <a:effectLst>
                <a:outerShdw blurRad="38100" dist="38100" dir="2700000" algn="tl">
                  <a:srgbClr val="000000">
                    <a:alpha val="43137"/>
                  </a:srgbClr>
                </a:outerShdw>
              </a:effectLst>
            </a:endParaRPr>
          </a:p>
        </p:txBody>
      </p:sp>
      <p:sp>
        <p:nvSpPr>
          <p:cNvPr id="595037" name="Text Box 93"/>
          <p:cNvSpPr txBox="1">
            <a:spLocks noChangeArrowheads="1"/>
          </p:cNvSpPr>
          <p:nvPr/>
        </p:nvSpPr>
        <p:spPr bwMode="auto">
          <a:xfrm>
            <a:off x="4218947" y="5507666"/>
            <a:ext cx="768159" cy="369332"/>
          </a:xfrm>
          <a:prstGeom prst="rect">
            <a:avLst/>
          </a:prstGeom>
          <a:noFill/>
          <a:ln w="9525" algn="ctr">
            <a:noFill/>
            <a:miter lim="800000"/>
            <a:headEnd/>
            <a:tailEnd/>
          </a:ln>
          <a:effectLst/>
        </p:spPr>
        <p:txBody>
          <a:bodyPr wrap="none">
            <a:spAutoFit/>
          </a:bodyPr>
          <a:lstStyle/>
          <a:p>
            <a:r>
              <a:rPr lang="en-US" sz="1800" b="1" dirty="0">
                <a:solidFill>
                  <a:schemeClr val="tx1">
                    <a:lumMod val="20000"/>
                    <a:lumOff val="80000"/>
                  </a:schemeClr>
                </a:solidFill>
                <a:effectLst>
                  <a:outerShdw blurRad="38100" dist="38100" dir="2700000" algn="tl">
                    <a:srgbClr val="000000">
                      <a:alpha val="43137"/>
                    </a:srgbClr>
                  </a:outerShdw>
                </a:effectLst>
              </a:rPr>
              <a:t>43300</a:t>
            </a:r>
            <a:endParaRPr lang="bg-BG" sz="1800" b="1" dirty="0">
              <a:solidFill>
                <a:schemeClr val="tx1">
                  <a:lumMod val="20000"/>
                  <a:lumOff val="80000"/>
                </a:schemeClr>
              </a:solidFill>
              <a:effectLst>
                <a:outerShdw blurRad="38100" dist="38100" dir="2700000" algn="tl">
                  <a:srgbClr val="000000">
                    <a:alpha val="43137"/>
                  </a:srgbClr>
                </a:outerShdw>
              </a:effectLst>
            </a:endParaRPr>
          </a:p>
        </p:txBody>
      </p:sp>
      <p:graphicFrame>
        <p:nvGraphicFramePr>
          <p:cNvPr id="594948" name="Group 4"/>
          <p:cNvGraphicFramePr>
            <a:graphicFrameLocks noGrp="1"/>
          </p:cNvGraphicFramePr>
          <p:nvPr/>
        </p:nvGraphicFramePr>
        <p:xfrm>
          <a:off x="641499" y="1227138"/>
          <a:ext cx="3331534" cy="5158620"/>
        </p:xfrm>
        <a:graphic>
          <a:graphicData uri="http://schemas.openxmlformats.org/drawingml/2006/table">
            <a:tbl>
              <a:tblPr/>
              <a:tblGrid>
                <a:gridCol w="969334"/>
                <a:gridCol w="1524000"/>
                <a:gridCol w="838200"/>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smtClean="0">
                          <a:ln>
                            <a:noFill/>
                          </a:ln>
                          <a:solidFill>
                            <a:schemeClr val="tx1">
                              <a:lumMod val="20000"/>
                              <a:lumOff val="80000"/>
                            </a:schemeClr>
                          </a:solidFill>
                          <a:effectLst>
                            <a:outerShdw blurRad="38100" dist="38100" dir="2700000" algn="tl">
                              <a:srgbClr val="000000">
                                <a:alpha val="43137"/>
                              </a:srgbClr>
                            </a:outerShdw>
                          </a:effectLst>
                          <a:latin typeface="+mn-lt"/>
                        </a:rPr>
                        <a:t>Depart-mentID</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smtClean="0">
                          <a:ln>
                            <a:noFill/>
                          </a:ln>
                          <a:solidFill>
                            <a:schemeClr val="tx1">
                              <a:lumMod val="20000"/>
                              <a:lumOff val="80000"/>
                            </a:schemeClr>
                          </a:solidFill>
                          <a:effectLst>
                            <a:outerShdw blurRad="38100" dist="38100" dir="2700000" algn="tl">
                              <a:srgbClr val="000000">
                                <a:alpha val="43137"/>
                              </a:srgbClr>
                            </a:outerShdw>
                          </a:effectLst>
                          <a:latin typeface="+mn-lt"/>
                        </a:rPr>
                        <a:t>JobTitle</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smtClean="0">
                          <a:ln>
                            <a:noFill/>
                          </a:ln>
                          <a:solidFill>
                            <a:schemeClr val="tx1">
                              <a:lumMod val="20000"/>
                              <a:lumOff val="80000"/>
                            </a:schemeClr>
                          </a:solidFill>
                          <a:effectLst>
                            <a:outerShdw blurRad="38100" dist="38100" dir="2700000" algn="tl">
                              <a:srgbClr val="000000">
                                <a:alpha val="43137"/>
                              </a:srgbClr>
                            </a:outerShdw>
                          </a:effectLst>
                          <a:latin typeface="+mn-lt"/>
                        </a:rPr>
                        <a:t>Salary</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11</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16FEB6">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Network Manager</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16FEB6">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39700</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16FEB6">
                        <a:alpha val="50000"/>
                      </a:srgb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11</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1A9A9">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Network Administrator</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1A9A9">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32500</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1A9A9">
                        <a:alpha val="50000"/>
                      </a:srgb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11</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1A9A9">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Network Administrator</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1A9A9">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32500</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1A9A9">
                        <a:alpha val="50000"/>
                      </a:srgb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11</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A3DCFF">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Database Administrator</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A3DCFF">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38500</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A3DCFF">
                        <a:alpha val="50000"/>
                      </a:srgb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11</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A3DCFF">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Database Administrator</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A3DCFF">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38500</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A3DCFF">
                        <a:alpha val="50000"/>
                      </a:srgb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10</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3E4AF">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Accountant</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3E4AF">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26400</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3E4AF">
                        <a:alpha val="50000"/>
                      </a:srgb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10</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3E4AF">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Accountant</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3E4AF">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26400</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3E4AF">
                        <a:alpha val="50000"/>
                      </a:srgb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10</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FB9FA">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Finance Manager</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FB9FA">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43300</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FB9FA">
                        <a:alpha val="50000"/>
                      </a:srgb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graphicFrame>
        <p:nvGraphicFramePr>
          <p:cNvPr id="594998" name="Group 54"/>
          <p:cNvGraphicFramePr>
            <a:graphicFrameLocks noGrp="1"/>
          </p:cNvGraphicFramePr>
          <p:nvPr/>
        </p:nvGraphicFramePr>
        <p:xfrm>
          <a:off x="5170967" y="2097088"/>
          <a:ext cx="3251517" cy="3635248"/>
        </p:xfrm>
        <a:graphic>
          <a:graphicData uri="http://schemas.openxmlformats.org/drawingml/2006/table">
            <a:tbl>
              <a:tblPr/>
              <a:tblGrid>
                <a:gridCol w="940428"/>
                <a:gridCol w="1496384"/>
                <a:gridCol w="814705"/>
              </a:tblGrid>
              <a:tr h="5842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smtClean="0">
                          <a:ln>
                            <a:noFill/>
                          </a:ln>
                          <a:solidFill>
                            <a:schemeClr val="tx1">
                              <a:lumMod val="20000"/>
                              <a:lumOff val="80000"/>
                            </a:schemeClr>
                          </a:solidFill>
                          <a:effectLst>
                            <a:outerShdw blurRad="38100" dist="38100" dir="2700000" algn="tl">
                              <a:srgbClr val="000000">
                                <a:alpha val="43137"/>
                              </a:srgbClr>
                            </a:outerShdw>
                          </a:effectLst>
                          <a:latin typeface="+mn-lt"/>
                        </a:rPr>
                        <a:t>DepartmentID</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smtClean="0">
                          <a:ln>
                            <a:noFill/>
                          </a:ln>
                          <a:solidFill>
                            <a:schemeClr val="tx1">
                              <a:lumMod val="20000"/>
                              <a:lumOff val="80000"/>
                            </a:schemeClr>
                          </a:solidFill>
                          <a:effectLst>
                            <a:outerShdw blurRad="38100" dist="38100" dir="2700000" algn="tl">
                              <a:srgbClr val="000000">
                                <a:alpha val="43137"/>
                              </a:srgbClr>
                            </a:outerShdw>
                          </a:effectLst>
                          <a:latin typeface="+mn-lt"/>
                        </a:rPr>
                        <a:t>JobTitle</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smtClean="0">
                          <a:ln>
                            <a:noFill/>
                          </a:ln>
                          <a:solidFill>
                            <a:schemeClr val="tx1">
                              <a:lumMod val="20000"/>
                              <a:lumOff val="80000"/>
                            </a:schemeClr>
                          </a:solidFill>
                          <a:effectLst>
                            <a:outerShdw blurRad="38100" dist="38100" dir="2700000" algn="tl">
                              <a:srgbClr val="000000">
                                <a:alpha val="43137"/>
                              </a:srgbClr>
                            </a:outerShdw>
                          </a:effectLst>
                          <a:latin typeface="+mn-lt"/>
                        </a:rPr>
                        <a:t>Salary</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5842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11</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16FEB6">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Network Manager</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16FEB6">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39700</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16FEB6">
                        <a:alpha val="50000"/>
                      </a:srgbClr>
                    </a:solidFill>
                  </a:tcPr>
                </a:tc>
              </a:tr>
              <a:tr h="5842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11</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1A9A9">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Network Administrator</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1A9A9">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700" b="1" i="0" u="none" strike="noStrike" cap="none" normalizeH="0" baseline="0" smtClean="0">
                          <a:ln>
                            <a:noFill/>
                          </a:ln>
                          <a:solidFill>
                            <a:schemeClr val="tx1">
                              <a:lumMod val="40000"/>
                              <a:lumOff val="60000"/>
                            </a:schemeClr>
                          </a:solidFill>
                          <a:effectLst>
                            <a:outerShdw blurRad="38100" dist="38100" dir="2700000" algn="tl">
                              <a:srgbClr val="000000">
                                <a:alpha val="43137"/>
                              </a:srgbClr>
                            </a:outerShdw>
                          </a:effectLst>
                          <a:latin typeface="+mn-lt"/>
                        </a:rPr>
                        <a:t>65000</a:t>
                      </a:r>
                      <a:endParaRPr kumimoji="1" lang="en-US"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endParaRP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1A9A9">
                        <a:alpha val="50000"/>
                      </a:srgbClr>
                    </a:solidFill>
                  </a:tcPr>
                </a:tc>
              </a:tr>
              <a:tr h="5842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11</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A3DCFF">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Database Administrator</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A3DCFF">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700" b="1" i="0" u="none" strike="noStrike" cap="none" normalizeH="0" baseline="0" smtClean="0">
                          <a:ln>
                            <a:noFill/>
                          </a:ln>
                          <a:solidFill>
                            <a:schemeClr val="tx1">
                              <a:lumMod val="40000"/>
                              <a:lumOff val="60000"/>
                            </a:schemeClr>
                          </a:solidFill>
                          <a:effectLst>
                            <a:outerShdw blurRad="38100" dist="38100" dir="2700000" algn="tl">
                              <a:srgbClr val="000000">
                                <a:alpha val="43137"/>
                              </a:srgbClr>
                            </a:outerShdw>
                          </a:effectLst>
                          <a:latin typeface="+mn-lt"/>
                        </a:rPr>
                        <a:t>77000</a:t>
                      </a:r>
                      <a:endParaRPr kumimoji="1" lang="en-US"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endParaRP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A3DCFF">
                        <a:alpha val="50000"/>
                      </a:srgb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10</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3E4AF">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Accountant</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3E4AF">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700" b="1" i="0" u="none" strike="noStrike" cap="none" normalizeH="0" baseline="0" smtClean="0">
                          <a:ln>
                            <a:noFill/>
                          </a:ln>
                          <a:solidFill>
                            <a:schemeClr val="tx1">
                              <a:lumMod val="40000"/>
                              <a:lumOff val="60000"/>
                            </a:schemeClr>
                          </a:solidFill>
                          <a:effectLst>
                            <a:outerShdw blurRad="38100" dist="38100" dir="2700000" algn="tl">
                              <a:srgbClr val="000000">
                                <a:alpha val="43137"/>
                              </a:srgbClr>
                            </a:outerShdw>
                          </a:effectLst>
                          <a:latin typeface="+mn-lt"/>
                        </a:rPr>
                        <a:t>52800</a:t>
                      </a:r>
                      <a:endParaRPr kumimoji="1" lang="en-US"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endParaRP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3E4AF">
                        <a:alpha val="50000"/>
                      </a:srgbClr>
                    </a:solidFill>
                  </a:tcPr>
                </a:tc>
              </a:tr>
              <a:tr h="5842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10</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FB9FA">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Finance Manager</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FB9FA">
                        <a:alpha val="50000"/>
                      </a:srgb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43300</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rgbClr val="FFB9FA">
                        <a:alpha val="50000"/>
                      </a:srgb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700" b="1" i="0" u="none" strike="noStrike" cap="none" normalizeH="0" baseline="0" noProof="1" smtClean="0">
                          <a:ln>
                            <a:noFill/>
                          </a:ln>
                          <a:solidFill>
                            <a:schemeClr val="tx1">
                              <a:lumMod val="40000"/>
                              <a:lumOff val="60000"/>
                            </a:schemeClr>
                          </a:solidFill>
                          <a:effectLst>
                            <a:outerShdw blurRad="38100" dist="38100" dir="2700000" algn="tl">
                              <a:srgbClr val="000000">
                                <a:alpha val="43137"/>
                              </a:srgbClr>
                            </a:outerShdw>
                          </a:effectLst>
                          <a:latin typeface="+mn-lt"/>
                        </a:rPr>
                        <a:t>...</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703057484"/>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a:xfrm>
            <a:off x="2514600" y="152400"/>
            <a:ext cx="6400800" cy="914400"/>
          </a:xfrm>
        </p:spPr>
        <p:txBody>
          <a:bodyPr/>
          <a:lstStyle/>
          <a:p>
            <a:r>
              <a:rPr lang="en-US" dirty="0"/>
              <a:t>Grouping by Several Columns – Example</a:t>
            </a:r>
            <a:endParaRPr lang="bg-BG" dirty="0"/>
          </a:p>
        </p:txBody>
      </p:sp>
      <p:sp>
        <p:nvSpPr>
          <p:cNvPr id="595971" name="Rectangle 3"/>
          <p:cNvSpPr>
            <a:spLocks noGrp="1" noChangeArrowheads="1"/>
          </p:cNvSpPr>
          <p:nvPr>
            <p:ph idx="1"/>
          </p:nvPr>
        </p:nvSpPr>
        <p:spPr>
          <a:xfrm>
            <a:off x="228600" y="1371600"/>
            <a:ext cx="8686800" cy="5334000"/>
          </a:xfrm>
        </p:spPr>
        <p:txBody>
          <a:bodyPr/>
          <a:lstStyle/>
          <a:p>
            <a:pPr>
              <a:spcBef>
                <a:spcPct val="45000"/>
              </a:spcBef>
            </a:pPr>
            <a:r>
              <a:rPr lang="en-US" dirty="0"/>
              <a:t>Example of grouping data by several columns:</a:t>
            </a:r>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111</a:t>
            </a:fld>
            <a:endParaRPr lang="en-US" dirty="0"/>
          </a:p>
        </p:txBody>
      </p:sp>
      <p:sp>
        <p:nvSpPr>
          <p:cNvPr id="595972" name="Rectangle 4"/>
          <p:cNvSpPr>
            <a:spLocks noChangeArrowheads="1"/>
          </p:cNvSpPr>
          <p:nvPr/>
        </p:nvSpPr>
        <p:spPr bwMode="auto">
          <a:xfrm>
            <a:off x="827088" y="2181761"/>
            <a:ext cx="7489825" cy="13234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DepartmentID, JobTitle,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SUM(Salary) as Salaries, COUNT(*) as Count</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GROUP BY DepartmentID, JobTitle</a:t>
            </a:r>
          </a:p>
        </p:txBody>
      </p:sp>
      <p:graphicFrame>
        <p:nvGraphicFramePr>
          <p:cNvPr id="595973" name="Group 5"/>
          <p:cNvGraphicFramePr>
            <a:graphicFrameLocks noGrp="1"/>
          </p:cNvGraphicFramePr>
          <p:nvPr/>
        </p:nvGraphicFramePr>
        <p:xfrm>
          <a:off x="827088" y="3962400"/>
          <a:ext cx="7489825" cy="2314956"/>
        </p:xfrm>
        <a:graphic>
          <a:graphicData uri="http://schemas.openxmlformats.org/drawingml/2006/table">
            <a:tbl>
              <a:tblPr/>
              <a:tblGrid>
                <a:gridCol w="1944687"/>
                <a:gridCol w="3024188"/>
                <a:gridCol w="1439862"/>
                <a:gridCol w="1081088"/>
              </a:tblGrid>
              <a:tr h="3508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DepartmentID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JobTitle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Salaries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Count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508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Senior Tool Designer</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58600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508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Tool Designer</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50000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508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7</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Production Supervisor</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525000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21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508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7</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Production Technician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1926000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157</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508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925713618"/>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
          <p:cNvSpPr>
            <a:spLocks noGrp="1" noChangeArrowheads="1"/>
          </p:cNvSpPr>
          <p:nvPr>
            <p:ph type="title"/>
          </p:nvPr>
        </p:nvSpPr>
        <p:spPr/>
        <p:txBody>
          <a:bodyPr/>
          <a:lstStyle/>
          <a:p>
            <a:r>
              <a:rPr lang="en-US" dirty="0"/>
              <a:t>Illegal </a:t>
            </a:r>
            <a:r>
              <a:rPr lang="en-US" dirty="0" smtClean="0"/>
              <a:t>Use of Group Functions</a:t>
            </a:r>
            <a:endParaRPr lang="bg-BG" dirty="0"/>
          </a:p>
        </p:txBody>
      </p:sp>
      <p:sp>
        <p:nvSpPr>
          <p:cNvPr id="596995" name="Rectangle 3"/>
          <p:cNvSpPr>
            <a:spLocks noGrp="1" noChangeArrowheads="1"/>
          </p:cNvSpPr>
          <p:nvPr>
            <p:ph idx="1"/>
          </p:nvPr>
        </p:nvSpPr>
        <p:spPr>
          <a:xfrm>
            <a:off x="228600" y="990600"/>
            <a:ext cx="8686800" cy="5715000"/>
          </a:xfrm>
        </p:spPr>
        <p:txBody>
          <a:bodyPr/>
          <a:lstStyle/>
          <a:p>
            <a:pPr>
              <a:spcBef>
                <a:spcPct val="20000"/>
              </a:spcBef>
            </a:pPr>
            <a:r>
              <a:rPr lang="en-US" dirty="0"/>
              <a:t>This </a:t>
            </a:r>
            <a:r>
              <a:rPr lang="en-US" dirty="0">
                <a:solidFill>
                  <a:schemeClr val="accent5">
                    <a:lumMod val="20000"/>
                    <a:lumOff val="80000"/>
                  </a:schemeClr>
                </a:solidFill>
                <a:latin typeface="Consolas" pitchFamily="49" charset="0"/>
              </a:rPr>
              <a:t>SELECT</a:t>
            </a:r>
            <a:r>
              <a:rPr lang="en-US" dirty="0"/>
              <a:t> statement is </a:t>
            </a:r>
            <a:r>
              <a:rPr lang="en-US" dirty="0" smtClean="0"/>
              <a:t>illegal:</a:t>
            </a:r>
            <a:endParaRPr lang="en-US" dirty="0"/>
          </a:p>
          <a:p>
            <a:pPr lvl="1">
              <a:spcBef>
                <a:spcPct val="20000"/>
              </a:spcBef>
              <a:buNone/>
            </a:pPr>
            <a:endParaRPr lang="en-US" dirty="0"/>
          </a:p>
          <a:p>
            <a:pPr lvl="1">
              <a:spcBef>
                <a:spcPts val="3000"/>
              </a:spcBef>
            </a:pPr>
            <a:r>
              <a:rPr lang="en-US" dirty="0"/>
              <a:t>Can not combine columns with groups functions unless when using </a:t>
            </a:r>
            <a:r>
              <a:rPr lang="en-US" dirty="0">
                <a:solidFill>
                  <a:schemeClr val="accent5">
                    <a:lumMod val="20000"/>
                    <a:lumOff val="80000"/>
                  </a:schemeClr>
                </a:solidFill>
                <a:latin typeface="Consolas" pitchFamily="49" charset="0"/>
              </a:rPr>
              <a:t>GROUP</a:t>
            </a:r>
            <a:r>
              <a:rPr lang="en-US" dirty="0">
                <a:solidFill>
                  <a:schemeClr val="accent5">
                    <a:lumMod val="20000"/>
                    <a:lumOff val="80000"/>
                  </a:schemeClr>
                </a:solidFill>
              </a:rPr>
              <a:t> </a:t>
            </a:r>
            <a:r>
              <a:rPr lang="en-US" dirty="0">
                <a:solidFill>
                  <a:schemeClr val="accent5">
                    <a:lumMod val="20000"/>
                    <a:lumOff val="80000"/>
                  </a:schemeClr>
                </a:solidFill>
                <a:latin typeface="Consolas" pitchFamily="49" charset="0"/>
              </a:rPr>
              <a:t>BY</a:t>
            </a:r>
          </a:p>
          <a:p>
            <a:pPr>
              <a:spcBef>
                <a:spcPct val="20000"/>
              </a:spcBef>
            </a:pPr>
            <a:r>
              <a:rPr lang="en-US" dirty="0"/>
              <a:t>This </a:t>
            </a:r>
            <a:r>
              <a:rPr lang="en-US" dirty="0">
                <a:solidFill>
                  <a:schemeClr val="accent5">
                    <a:lumMod val="20000"/>
                    <a:lumOff val="80000"/>
                  </a:schemeClr>
                </a:solidFill>
                <a:latin typeface="Consolas" pitchFamily="49" charset="0"/>
              </a:rPr>
              <a:t>SELECT</a:t>
            </a:r>
            <a:r>
              <a:rPr lang="en-US" dirty="0"/>
              <a:t> statement is also illegal</a:t>
            </a:r>
          </a:p>
          <a:p>
            <a:pPr lvl="1">
              <a:spcBef>
                <a:spcPct val="20000"/>
              </a:spcBef>
            </a:pPr>
            <a:endParaRPr lang="en-US" dirty="0"/>
          </a:p>
          <a:p>
            <a:pPr lvl="1">
              <a:spcBef>
                <a:spcPct val="20000"/>
              </a:spcBef>
              <a:buNone/>
            </a:pPr>
            <a:endParaRPr lang="en-US" dirty="0"/>
          </a:p>
          <a:p>
            <a:pPr lvl="1">
              <a:spcBef>
                <a:spcPts val="3000"/>
              </a:spcBef>
            </a:pPr>
            <a:r>
              <a:rPr lang="en-US" dirty="0"/>
              <a:t>Can not use </a:t>
            </a:r>
            <a:r>
              <a:rPr lang="en-US" dirty="0">
                <a:solidFill>
                  <a:schemeClr val="accent5">
                    <a:lumMod val="20000"/>
                    <a:lumOff val="80000"/>
                  </a:schemeClr>
                </a:solidFill>
                <a:latin typeface="Consolas" pitchFamily="49" charset="0"/>
              </a:rPr>
              <a:t>WHERE</a:t>
            </a:r>
            <a:r>
              <a:rPr lang="en-US" dirty="0"/>
              <a:t> for group functions</a:t>
            </a:r>
            <a:endParaRPr lang="bg-BG" dirty="0">
              <a:latin typeface="Courier New" pitchFamily="49" charset="0"/>
            </a:endParaRPr>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112</a:t>
            </a:fld>
            <a:endParaRPr lang="en-US" dirty="0"/>
          </a:p>
        </p:txBody>
      </p:sp>
      <p:sp>
        <p:nvSpPr>
          <p:cNvPr id="596996" name="Rectangle 4"/>
          <p:cNvSpPr>
            <a:spLocks noChangeArrowheads="1"/>
          </p:cNvSpPr>
          <p:nvPr/>
        </p:nvSpPr>
        <p:spPr bwMode="auto">
          <a:xfrm>
            <a:off x="827088" y="1730514"/>
            <a:ext cx="7489825"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chemeClr val="accent2">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SELECT DepartmentID, COUNT(LastName)</a:t>
            </a:r>
          </a:p>
          <a:p>
            <a:pPr eaLnBrk="0" hangingPunct="0">
              <a:spcBef>
                <a:spcPts val="0"/>
              </a:spcBef>
              <a:buClr>
                <a:schemeClr val="accent5">
                  <a:lumMod val="40000"/>
                  <a:lumOff val="60000"/>
                </a:schemeClr>
              </a:buClr>
              <a:buSzPct val="70000"/>
            </a:pPr>
            <a:r>
              <a:rPr lang="en-US" sz="2000" b="1" noProof="1">
                <a:solidFill>
                  <a:schemeClr val="accent2">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chemeClr val="accent2">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chemeClr val="accent2">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96997" name="Rectangle 5"/>
          <p:cNvSpPr>
            <a:spLocks noChangeArrowheads="1"/>
          </p:cNvSpPr>
          <p:nvPr/>
        </p:nvSpPr>
        <p:spPr bwMode="auto">
          <a:xfrm>
            <a:off x="827088" y="4467761"/>
            <a:ext cx="7489825" cy="13234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chemeClr val="accent2">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SELECT DepartmentID, </a:t>
            </a:r>
            <a:r>
              <a:rPr lang="en-US" sz="2000" b="1" noProof="1" smtClean="0">
                <a:solidFill>
                  <a:schemeClr val="accent2">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AVG(Salary)</a:t>
            </a:r>
            <a:endParaRPr lang="en-US" sz="2000" b="1" noProof="1">
              <a:solidFill>
                <a:schemeClr val="accent2">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chemeClr val="accent2">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chemeClr val="accent2">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chemeClr val="accent2">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chemeClr val="accent2">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WHERE </a:t>
            </a:r>
            <a:r>
              <a:rPr lang="en-US" sz="2000" b="1" noProof="1" smtClean="0">
                <a:solidFill>
                  <a:schemeClr val="accent2">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AVG(Salary) </a:t>
            </a:r>
            <a:r>
              <a:rPr lang="en-US" sz="2000" b="1" noProof="1">
                <a:solidFill>
                  <a:schemeClr val="accent2">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&gt; 30</a:t>
            </a:r>
          </a:p>
          <a:p>
            <a:pPr eaLnBrk="0" hangingPunct="0">
              <a:spcBef>
                <a:spcPts val="0"/>
              </a:spcBef>
              <a:buClr>
                <a:schemeClr val="accent5">
                  <a:lumMod val="40000"/>
                  <a:lumOff val="60000"/>
                </a:schemeClr>
              </a:buClr>
              <a:buSzPct val="70000"/>
            </a:pPr>
            <a:r>
              <a:rPr lang="en-US" sz="2000" b="1" noProof="1">
                <a:solidFill>
                  <a:schemeClr val="accent2">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GROUP BY DepartmentID</a:t>
            </a:r>
          </a:p>
        </p:txBody>
      </p:sp>
      <p:pic>
        <p:nvPicPr>
          <p:cNvPr id="60418" name="Picture 2" descr="http://www.clker.com/cliparts/a/f/b/2/11949838351652632215bb_stop_.svg.med.png"/>
          <p:cNvPicPr>
            <a:picLocks noChangeAspect="1" noChangeArrowheads="1"/>
          </p:cNvPicPr>
          <p:nvPr/>
        </p:nvPicPr>
        <p:blipFill>
          <a:blip r:embed="rId3" cstate="screen">
            <a:duotone>
              <a:prstClr val="black"/>
              <a:schemeClr val="accent2">
                <a:lumMod val="75000"/>
                <a:tint val="45000"/>
                <a:satMod val="400000"/>
              </a:schemeClr>
            </a:duotone>
            <a:lum bright="20000"/>
            <a:extLst>
              <a:ext uri="{28A0092B-C50C-407E-A947-70E740481C1C}">
                <a14:useLocalDpi xmlns:a14="http://schemas.microsoft.com/office/drawing/2010/main" val="0"/>
              </a:ext>
            </a:extLst>
          </a:blip>
          <a:srcRect/>
          <a:stretch>
            <a:fillRect/>
          </a:stretch>
        </p:blipFill>
        <p:spPr bwMode="auto">
          <a:xfrm>
            <a:off x="7732446" y="1366773"/>
            <a:ext cx="878153" cy="843028"/>
          </a:xfrm>
          <a:prstGeom prst="rect">
            <a:avLst/>
          </a:prstGeom>
          <a:noFill/>
        </p:spPr>
      </p:pic>
      <p:pic>
        <p:nvPicPr>
          <p:cNvPr id="8" name="Picture 2" descr="http://www.clker.com/cliparts/a/f/b/2/11949838351652632215bb_stop_.svg.med.png"/>
          <p:cNvPicPr>
            <a:picLocks noChangeAspect="1" noChangeArrowheads="1"/>
          </p:cNvPicPr>
          <p:nvPr/>
        </p:nvPicPr>
        <p:blipFill>
          <a:blip r:embed="rId3" cstate="screen">
            <a:duotone>
              <a:prstClr val="black"/>
              <a:schemeClr val="accent2">
                <a:lumMod val="75000"/>
                <a:tint val="45000"/>
                <a:satMod val="400000"/>
              </a:schemeClr>
            </a:duotone>
            <a:lum bright="20000"/>
            <a:extLst>
              <a:ext uri="{28A0092B-C50C-407E-A947-70E740481C1C}">
                <a14:useLocalDpi xmlns:a14="http://schemas.microsoft.com/office/drawing/2010/main" val="0"/>
              </a:ext>
            </a:extLst>
          </a:blip>
          <a:srcRect/>
          <a:stretch>
            <a:fillRect/>
          </a:stretch>
        </p:blipFill>
        <p:spPr bwMode="auto">
          <a:xfrm>
            <a:off x="7772400" y="4109972"/>
            <a:ext cx="878153" cy="843028"/>
          </a:xfrm>
          <a:prstGeom prst="rect">
            <a:avLst/>
          </a:prstGeom>
          <a:noFill/>
        </p:spPr>
      </p:pic>
    </p:spTree>
    <p:extLst>
      <p:ext uri="{BB962C8B-B14F-4D97-AF65-F5344CB8AC3E}">
        <p14:creationId xmlns:p14="http://schemas.microsoft.com/office/powerpoint/2010/main" val="727082485"/>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2"/>
          <p:cNvSpPr>
            <a:spLocks noGrp="1" noChangeArrowheads="1"/>
          </p:cNvSpPr>
          <p:nvPr>
            <p:ph type="title"/>
          </p:nvPr>
        </p:nvSpPr>
        <p:spPr/>
        <p:txBody>
          <a:bodyPr/>
          <a:lstStyle/>
          <a:p>
            <a:r>
              <a:rPr lang="en-US" dirty="0" smtClean="0"/>
              <a:t>Restrictions for Grouping</a:t>
            </a:r>
            <a:endParaRPr lang="bg-BG" dirty="0"/>
          </a:p>
        </p:txBody>
      </p:sp>
      <p:sp>
        <p:nvSpPr>
          <p:cNvPr id="598019" name="Rectangle 3"/>
          <p:cNvSpPr>
            <a:spLocks noGrp="1" noChangeArrowheads="1"/>
          </p:cNvSpPr>
          <p:nvPr>
            <p:ph idx="1"/>
          </p:nvPr>
        </p:nvSpPr>
        <p:spPr/>
        <p:txBody>
          <a:bodyPr/>
          <a:lstStyle/>
          <a:p>
            <a:r>
              <a:rPr lang="en-US" sz="3000" dirty="0"/>
              <a:t>When using groups we can select only columns listed in the </a:t>
            </a:r>
            <a:r>
              <a:rPr lang="en-US" sz="3000" dirty="0">
                <a:solidFill>
                  <a:schemeClr val="accent5">
                    <a:lumMod val="20000"/>
                    <a:lumOff val="80000"/>
                  </a:schemeClr>
                </a:solidFill>
                <a:latin typeface="Consolas" pitchFamily="49" charset="0"/>
              </a:rPr>
              <a:t>GROUP</a:t>
            </a:r>
            <a:r>
              <a:rPr lang="en-US" sz="3000" dirty="0">
                <a:solidFill>
                  <a:schemeClr val="accent5">
                    <a:lumMod val="20000"/>
                    <a:lumOff val="80000"/>
                  </a:schemeClr>
                </a:solidFill>
              </a:rPr>
              <a:t> </a:t>
            </a:r>
            <a:r>
              <a:rPr lang="en-US" sz="3000" dirty="0">
                <a:solidFill>
                  <a:schemeClr val="accent5">
                    <a:lumMod val="20000"/>
                    <a:lumOff val="80000"/>
                  </a:schemeClr>
                </a:solidFill>
                <a:latin typeface="Consolas" pitchFamily="49" charset="0"/>
              </a:rPr>
              <a:t>BY</a:t>
            </a:r>
            <a:r>
              <a:rPr lang="en-US" sz="3000" dirty="0"/>
              <a:t> and grouping functions over the other columns</a:t>
            </a:r>
          </a:p>
          <a:p>
            <a:pPr lvl="1"/>
            <a:endParaRPr lang="en-US" dirty="0"/>
          </a:p>
          <a:p>
            <a:pPr lvl="1">
              <a:buNone/>
            </a:pPr>
            <a:endParaRPr lang="en-US" dirty="0"/>
          </a:p>
          <a:p>
            <a:pPr lvl="1">
              <a:spcBef>
                <a:spcPts val="3600"/>
              </a:spcBef>
            </a:pPr>
            <a:r>
              <a:rPr lang="en-US" sz="2800" dirty="0"/>
              <a:t>Can not select columns not listed in the  </a:t>
            </a:r>
            <a:r>
              <a:rPr lang="en-US" sz="2800" dirty="0">
                <a:solidFill>
                  <a:schemeClr val="accent5">
                    <a:lumMod val="20000"/>
                    <a:lumOff val="80000"/>
                  </a:schemeClr>
                </a:solidFill>
                <a:latin typeface="Consolas" pitchFamily="49" charset="0"/>
              </a:rPr>
              <a:t>GROUP</a:t>
            </a:r>
            <a:r>
              <a:rPr lang="en-US" sz="2800" dirty="0">
                <a:solidFill>
                  <a:schemeClr val="accent5">
                    <a:lumMod val="20000"/>
                    <a:lumOff val="80000"/>
                  </a:schemeClr>
                </a:solidFill>
              </a:rPr>
              <a:t> </a:t>
            </a:r>
            <a:r>
              <a:rPr lang="en-US" sz="2800" dirty="0">
                <a:solidFill>
                  <a:schemeClr val="accent5">
                    <a:lumMod val="20000"/>
                    <a:lumOff val="80000"/>
                  </a:schemeClr>
                </a:solidFill>
                <a:latin typeface="Consolas" pitchFamily="49" charset="0"/>
              </a:rPr>
              <a:t>BY</a:t>
            </a:r>
            <a:r>
              <a:rPr lang="en-US" sz="2800" dirty="0"/>
              <a:t> clause</a:t>
            </a:r>
          </a:p>
          <a:p>
            <a:pPr lvl="1"/>
            <a:r>
              <a:rPr lang="en-US" sz="2800" dirty="0" smtClean="0"/>
              <a:t>It is allowed to </a:t>
            </a:r>
            <a:r>
              <a:rPr lang="en-US" sz="2800" dirty="0"/>
              <a:t>apply group functions over the columns in the </a:t>
            </a:r>
            <a:r>
              <a:rPr lang="en-US" sz="2800" dirty="0">
                <a:solidFill>
                  <a:schemeClr val="accent5">
                    <a:lumMod val="20000"/>
                    <a:lumOff val="80000"/>
                  </a:schemeClr>
                </a:solidFill>
                <a:latin typeface="Consolas" pitchFamily="49" charset="0"/>
              </a:rPr>
              <a:t>GROUP</a:t>
            </a:r>
            <a:r>
              <a:rPr lang="en-US" sz="2800" dirty="0">
                <a:solidFill>
                  <a:schemeClr val="accent5">
                    <a:lumMod val="20000"/>
                    <a:lumOff val="80000"/>
                  </a:schemeClr>
                </a:solidFill>
              </a:rPr>
              <a:t> </a:t>
            </a:r>
            <a:r>
              <a:rPr lang="en-US" sz="2800" dirty="0">
                <a:solidFill>
                  <a:schemeClr val="accent5">
                    <a:lumMod val="20000"/>
                    <a:lumOff val="80000"/>
                  </a:schemeClr>
                </a:solidFill>
                <a:latin typeface="Consolas" pitchFamily="49" charset="0"/>
              </a:rPr>
              <a:t>BY</a:t>
            </a:r>
            <a:r>
              <a:rPr lang="en-US" sz="2800" dirty="0"/>
              <a:t> </a:t>
            </a:r>
            <a:r>
              <a:rPr lang="en-US" sz="2800" dirty="0" smtClean="0"/>
              <a:t>clause, but has no sense</a:t>
            </a:r>
            <a:endParaRPr lang="en-US" sz="2800" dirty="0"/>
          </a:p>
        </p:txBody>
      </p:sp>
      <p:sp>
        <p:nvSpPr>
          <p:cNvPr id="5" name="Slide Number Placeholder 3"/>
          <p:cNvSpPr>
            <a:spLocks noGrp="1"/>
          </p:cNvSpPr>
          <p:nvPr>
            <p:ph type="sldNum" sz="quarter" idx="10"/>
          </p:nvPr>
        </p:nvSpPr>
        <p:spPr/>
        <p:txBody>
          <a:bodyPr/>
          <a:lstStyle/>
          <a:p>
            <a:pPr>
              <a:defRPr/>
            </a:pPr>
            <a:fld id="{58452FF4-89E3-4D1B-9927-2DBDC00E58D7}" type="slidenum">
              <a:rPr lang="en-US" smtClean="0"/>
              <a:pPr>
                <a:defRPr/>
              </a:pPr>
              <a:t>113</a:t>
            </a:fld>
            <a:endParaRPr lang="en-US" dirty="0"/>
          </a:p>
        </p:txBody>
      </p:sp>
      <p:sp>
        <p:nvSpPr>
          <p:cNvPr id="598020" name="Rectangle 4"/>
          <p:cNvSpPr>
            <a:spLocks noChangeArrowheads="1"/>
          </p:cNvSpPr>
          <p:nvPr/>
        </p:nvSpPr>
        <p:spPr bwMode="auto">
          <a:xfrm>
            <a:off x="684213" y="2791361"/>
            <a:ext cx="7777162" cy="13234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DepartmentID, JobTitle,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SUM(Salary) AS Cost, MIN(HireDate) as StartDate</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GROUP BY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DepartmentID, JobTitle</a:t>
            </a:r>
          </a:p>
        </p:txBody>
      </p:sp>
    </p:spTree>
    <p:extLst>
      <p:ext uri="{BB962C8B-B14F-4D97-AF65-F5344CB8AC3E}">
        <p14:creationId xmlns:p14="http://schemas.microsoft.com/office/powerpoint/2010/main" val="3739979718"/>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ChangeArrowheads="1"/>
          </p:cNvSpPr>
          <p:nvPr>
            <p:ph type="title"/>
          </p:nvPr>
        </p:nvSpPr>
        <p:spPr>
          <a:xfrm>
            <a:off x="3352800" y="152400"/>
            <a:ext cx="5562600" cy="914400"/>
          </a:xfrm>
        </p:spPr>
        <p:txBody>
          <a:bodyPr/>
          <a:lstStyle/>
          <a:p>
            <a:r>
              <a:rPr lang="en-US" dirty="0"/>
              <a:t>Using GROUP BY with HAVING Clause</a:t>
            </a:r>
            <a:endParaRPr lang="bg-BG" dirty="0"/>
          </a:p>
        </p:txBody>
      </p:sp>
      <p:sp>
        <p:nvSpPr>
          <p:cNvPr id="599043" name="Rectangle 3"/>
          <p:cNvSpPr>
            <a:spLocks noGrp="1" noChangeArrowheads="1"/>
          </p:cNvSpPr>
          <p:nvPr>
            <p:ph idx="1"/>
          </p:nvPr>
        </p:nvSpPr>
        <p:spPr>
          <a:xfrm>
            <a:off x="228600" y="1219200"/>
            <a:ext cx="8686800" cy="5486400"/>
          </a:xfrm>
        </p:spPr>
        <p:txBody>
          <a:bodyPr/>
          <a:lstStyle/>
          <a:p>
            <a:pPr>
              <a:spcBef>
                <a:spcPct val="45000"/>
              </a:spcBef>
            </a:pPr>
            <a:r>
              <a:rPr lang="en-US" dirty="0">
                <a:solidFill>
                  <a:schemeClr val="accent5">
                    <a:lumMod val="20000"/>
                    <a:lumOff val="80000"/>
                  </a:schemeClr>
                </a:solidFill>
                <a:latin typeface="Consolas" pitchFamily="49" charset="0"/>
              </a:rPr>
              <a:t>HAVING</a:t>
            </a:r>
            <a:r>
              <a:rPr lang="en-US" dirty="0"/>
              <a:t> works like </a:t>
            </a:r>
            <a:r>
              <a:rPr lang="en-US" dirty="0">
                <a:solidFill>
                  <a:schemeClr val="accent5">
                    <a:lumMod val="20000"/>
                    <a:lumOff val="80000"/>
                  </a:schemeClr>
                </a:solidFill>
                <a:latin typeface="Consolas" pitchFamily="49" charset="0"/>
              </a:rPr>
              <a:t>WHERE</a:t>
            </a:r>
            <a:r>
              <a:rPr lang="en-US" dirty="0"/>
              <a:t> but is used for the grouping functions</a:t>
            </a:r>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114</a:t>
            </a:fld>
            <a:endParaRPr lang="en-US" dirty="0"/>
          </a:p>
        </p:txBody>
      </p:sp>
      <p:sp>
        <p:nvSpPr>
          <p:cNvPr id="599044" name="Rectangle 4"/>
          <p:cNvSpPr>
            <a:spLocks noChangeArrowheads="1"/>
          </p:cNvSpPr>
          <p:nvPr/>
        </p:nvSpPr>
        <p:spPr bwMode="auto">
          <a:xfrm>
            <a:off x="827088" y="2559784"/>
            <a:ext cx="7489825" cy="1631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DepartmentID,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COUNT(EmployeeID</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Count, AVG(Salary) AverageSalary</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GROUP BY DepartmentID</a:t>
            </a:r>
          </a:p>
          <a:p>
            <a:pPr eaLnBrk="0" hangingPunct="0">
              <a:spcBef>
                <a:spcPts val="0"/>
              </a:spcBef>
              <a:buClr>
                <a:schemeClr val="accent5">
                  <a:lumMod val="40000"/>
                  <a:lumOff val="60000"/>
                </a:schemeClr>
              </a:buClr>
              <a:buSzPct val="70000"/>
            </a:pP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HAVING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COUNT(EmployeeID</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BETWEEN 3 AND 5</a:t>
            </a:r>
          </a:p>
        </p:txBody>
      </p:sp>
      <p:graphicFrame>
        <p:nvGraphicFramePr>
          <p:cNvPr id="599045" name="Group 5"/>
          <p:cNvGraphicFramePr>
            <a:graphicFrameLocks noGrp="1"/>
          </p:cNvGraphicFramePr>
          <p:nvPr/>
        </p:nvGraphicFramePr>
        <p:xfrm>
          <a:off x="827088" y="4611624"/>
          <a:ext cx="7489825" cy="1552956"/>
        </p:xfrm>
        <a:graphic>
          <a:graphicData uri="http://schemas.openxmlformats.org/drawingml/2006/table">
            <a:tbl>
              <a:tblPr/>
              <a:tblGrid>
                <a:gridCol w="2376487"/>
                <a:gridCol w="2305050"/>
                <a:gridCol w="2808288"/>
              </a:tblGrid>
              <a:tr h="3508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DepartmentID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Count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AverageSalary</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508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4</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27150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508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5</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14400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508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846576113"/>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Grp="1" noChangeArrowheads="1"/>
          </p:cNvSpPr>
          <p:nvPr>
            <p:ph type="title"/>
          </p:nvPr>
        </p:nvSpPr>
        <p:spPr>
          <a:xfrm>
            <a:off x="3048000" y="152400"/>
            <a:ext cx="5867400" cy="914400"/>
          </a:xfrm>
        </p:spPr>
        <p:txBody>
          <a:bodyPr/>
          <a:lstStyle/>
          <a:p>
            <a:r>
              <a:rPr lang="en-US" dirty="0"/>
              <a:t>Using Grouping Functions and Table Joins</a:t>
            </a:r>
            <a:endParaRPr lang="bg-BG" dirty="0"/>
          </a:p>
        </p:txBody>
      </p:sp>
      <p:sp>
        <p:nvSpPr>
          <p:cNvPr id="600067" name="Rectangle 3"/>
          <p:cNvSpPr>
            <a:spLocks noGrp="1" noChangeArrowheads="1"/>
          </p:cNvSpPr>
          <p:nvPr>
            <p:ph idx="1"/>
          </p:nvPr>
        </p:nvSpPr>
        <p:spPr>
          <a:xfrm>
            <a:off x="228600" y="1143000"/>
            <a:ext cx="8686800" cy="5562600"/>
          </a:xfrm>
        </p:spPr>
        <p:txBody>
          <a:bodyPr/>
          <a:lstStyle/>
          <a:p>
            <a:pPr>
              <a:spcBef>
                <a:spcPct val="45000"/>
              </a:spcBef>
            </a:pPr>
            <a:r>
              <a:rPr lang="en-US" sz="3000" dirty="0" smtClean="0"/>
              <a:t>Grouping </a:t>
            </a:r>
            <a:r>
              <a:rPr lang="en-US" sz="3000" dirty="0"/>
              <a:t>function </a:t>
            </a:r>
            <a:r>
              <a:rPr lang="en-US" sz="3000" dirty="0" smtClean="0"/>
              <a:t>can be applied on </a:t>
            </a:r>
            <a:r>
              <a:rPr lang="en-US" sz="3000" dirty="0"/>
              <a:t>columns from joined tables</a:t>
            </a:r>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115</a:t>
            </a:fld>
            <a:endParaRPr lang="en-US" dirty="0"/>
          </a:p>
        </p:txBody>
      </p:sp>
      <p:sp>
        <p:nvSpPr>
          <p:cNvPr id="600068" name="Rectangle 4"/>
          <p:cNvSpPr>
            <a:spLocks noChangeArrowheads="1"/>
          </p:cNvSpPr>
          <p:nvPr/>
        </p:nvSpPr>
        <p:spPr bwMode="auto">
          <a:xfrm>
            <a:off x="677863" y="2371064"/>
            <a:ext cx="7780338"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COUNT(*) AS EmpCount, d.Name AS DeptName</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 e JOIN Departments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d</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ON e.DepartmentID = d.DepartmentID</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e.HireDate BETWEEN '1999-2-1' AND '2002-12-31'</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GROUP BY d.Name</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HAVING COUNT(*) &gt; 5</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ORDER BY EmpCount DESC</a:t>
            </a:r>
          </a:p>
        </p:txBody>
      </p:sp>
      <p:graphicFrame>
        <p:nvGraphicFramePr>
          <p:cNvPr id="600069" name="Group 5"/>
          <p:cNvGraphicFramePr>
            <a:graphicFrameLocks noGrp="1"/>
          </p:cNvGraphicFramePr>
          <p:nvPr/>
        </p:nvGraphicFramePr>
        <p:xfrm>
          <a:off x="685800" y="4919332"/>
          <a:ext cx="4465637" cy="1552956"/>
        </p:xfrm>
        <a:graphic>
          <a:graphicData uri="http://schemas.openxmlformats.org/drawingml/2006/table">
            <a:tbl>
              <a:tblPr/>
              <a:tblGrid>
                <a:gridCol w="1512887"/>
                <a:gridCol w="2952750"/>
              </a:tblGrid>
              <a:tr h="404813">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0"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EmpCount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0"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DeptName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508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95</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Production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508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8</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Finance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508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8</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Information Services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376199938"/>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www.sisd.nl/img/artikelen/server_room.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543050" y="1123950"/>
            <a:ext cx="6076950" cy="3067050"/>
          </a:xfrm>
          <a:prstGeom prst="roundRect">
            <a:avLst>
              <a:gd name="adj" fmla="val 2634"/>
            </a:avLst>
          </a:prstGeom>
          <a:solidFill>
            <a:srgbClr val="FFFFFF">
              <a:shade val="85000"/>
            </a:srgbClr>
          </a:solidFill>
          <a:ln>
            <a:solidFill>
              <a:schemeClr val="accent5">
                <a:lumMod val="75000"/>
              </a:schemeClr>
            </a:solidFill>
          </a:ln>
          <a:effectLst>
            <a:reflection blurRad="12700" stA="38000" endPos="28000" dist="5000" dir="5400000" sy="-100000" algn="bl" rotWithShape="0"/>
          </a:effectLst>
        </p:spPr>
      </p:pic>
      <p:sp>
        <p:nvSpPr>
          <p:cNvPr id="601090" name="Rectangle 2"/>
          <p:cNvSpPr>
            <a:spLocks noGrp="1" noChangeArrowheads="1"/>
          </p:cNvSpPr>
          <p:nvPr>
            <p:ph type="ctrTitle"/>
          </p:nvPr>
        </p:nvSpPr>
        <p:spPr>
          <a:xfrm>
            <a:off x="1447800" y="4724401"/>
            <a:ext cx="6248400" cy="685800"/>
          </a:xfrm>
        </p:spPr>
        <p:txBody>
          <a:bodyPr/>
          <a:lstStyle/>
          <a:p>
            <a:r>
              <a:rPr lang="en-US" dirty="0"/>
              <a:t>SQL Language</a:t>
            </a:r>
            <a:endParaRPr lang="bg-BG" dirty="0"/>
          </a:p>
        </p:txBody>
      </p:sp>
      <p:sp>
        <p:nvSpPr>
          <p:cNvPr id="4" name="Subtitle 3"/>
          <p:cNvSpPr>
            <a:spLocks noGrp="1"/>
          </p:cNvSpPr>
          <p:nvPr>
            <p:ph type="subTitle" idx="1"/>
          </p:nvPr>
        </p:nvSpPr>
        <p:spPr>
          <a:xfrm>
            <a:off x="1447800" y="5526880"/>
            <a:ext cx="6248400" cy="569120"/>
          </a:xfrm>
        </p:spPr>
        <p:txBody>
          <a:bodyPr/>
          <a:lstStyle/>
          <a:p>
            <a:r>
              <a:rPr dirty="0" smtClean="0"/>
              <a:t>SQL Server Functions</a:t>
            </a:r>
            <a:endParaRPr lang="bg-BG" dirty="0"/>
          </a:p>
        </p:txBody>
      </p:sp>
      <p:pic>
        <p:nvPicPr>
          <p:cNvPr id="5" name="Picture 2" descr="http://hafizeaslan.com/sql.gif"/>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674713" y="2285999"/>
            <a:ext cx="1748080" cy="984600"/>
          </a:xfrm>
          <a:prstGeom prst="ellipse">
            <a:avLst/>
          </a:prstGeom>
          <a:noFill/>
          <a:ln>
            <a:noFill/>
          </a:ln>
          <a:effectLst>
            <a:softEdge rad="63500"/>
          </a:effectLst>
        </p:spPr>
      </p:pic>
    </p:spTree>
    <p:extLst>
      <p:ext uri="{BB962C8B-B14F-4D97-AF65-F5344CB8AC3E}">
        <p14:creationId xmlns:p14="http://schemas.microsoft.com/office/powerpoint/2010/main" val="419902321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type="title"/>
          </p:nvPr>
        </p:nvSpPr>
        <p:spPr>
          <a:xfrm>
            <a:off x="1828800" y="152400"/>
            <a:ext cx="7086600" cy="914400"/>
          </a:xfrm>
        </p:spPr>
        <p:txBody>
          <a:bodyPr/>
          <a:lstStyle/>
          <a:p>
            <a:r>
              <a:rPr lang="en-US" dirty="0"/>
              <a:t>Standard Functions in Microsoft </a:t>
            </a:r>
            <a:r>
              <a:rPr lang="en-US" dirty="0" smtClean="0"/>
              <a:t>SQL Server</a:t>
            </a:r>
            <a:endParaRPr lang="bg-BG" dirty="0"/>
          </a:p>
        </p:txBody>
      </p:sp>
      <p:sp>
        <p:nvSpPr>
          <p:cNvPr id="603139" name="Rectangle 3"/>
          <p:cNvSpPr>
            <a:spLocks noGrp="1" noChangeArrowheads="1"/>
          </p:cNvSpPr>
          <p:nvPr>
            <p:ph idx="1"/>
          </p:nvPr>
        </p:nvSpPr>
        <p:spPr>
          <a:xfrm>
            <a:off x="228600" y="1219200"/>
            <a:ext cx="8686800" cy="5486400"/>
          </a:xfrm>
        </p:spPr>
        <p:txBody>
          <a:bodyPr/>
          <a:lstStyle/>
          <a:p>
            <a:r>
              <a:rPr lang="en-US" dirty="0"/>
              <a:t>Single-row functions</a:t>
            </a:r>
          </a:p>
          <a:p>
            <a:pPr lvl="1"/>
            <a:r>
              <a:rPr lang="en-US" dirty="0"/>
              <a:t>String functions</a:t>
            </a:r>
          </a:p>
          <a:p>
            <a:pPr lvl="1"/>
            <a:r>
              <a:rPr lang="en-US" dirty="0"/>
              <a:t>Mathematical functions</a:t>
            </a:r>
          </a:p>
          <a:p>
            <a:pPr lvl="1"/>
            <a:r>
              <a:rPr lang="en-US" dirty="0"/>
              <a:t>Date functions</a:t>
            </a:r>
          </a:p>
          <a:p>
            <a:pPr lvl="1"/>
            <a:r>
              <a:rPr lang="en-US" dirty="0"/>
              <a:t>Conversion functions</a:t>
            </a:r>
          </a:p>
          <a:p>
            <a:r>
              <a:rPr lang="en-US" dirty="0"/>
              <a:t>Multiple-row functions</a:t>
            </a:r>
          </a:p>
          <a:p>
            <a:pPr lvl="1"/>
            <a:r>
              <a:rPr lang="en-US" dirty="0"/>
              <a:t>Aggregate functions</a:t>
            </a:r>
            <a:endParaRPr lang="en-US" noProof="1"/>
          </a:p>
        </p:txBody>
      </p:sp>
      <p:sp>
        <p:nvSpPr>
          <p:cNvPr id="5" name="Slide Number Placeholder 3"/>
          <p:cNvSpPr>
            <a:spLocks noGrp="1"/>
          </p:cNvSpPr>
          <p:nvPr>
            <p:ph type="sldNum" sz="quarter" idx="10"/>
          </p:nvPr>
        </p:nvSpPr>
        <p:spPr/>
        <p:txBody>
          <a:bodyPr/>
          <a:lstStyle/>
          <a:p>
            <a:pPr>
              <a:defRPr/>
            </a:pPr>
            <a:fld id="{58452FF4-89E3-4D1B-9927-2DBDC00E58D7}" type="slidenum">
              <a:rPr lang="en-US" smtClean="0"/>
              <a:pPr>
                <a:defRPr/>
              </a:pPr>
              <a:t>117</a:t>
            </a:fld>
            <a:endParaRPr lang="en-US" dirty="0"/>
          </a:p>
        </p:txBody>
      </p:sp>
      <p:pic>
        <p:nvPicPr>
          <p:cNvPr id="39938" name="Picture 2" descr="http://deepanjalidecor.files.wordpress.com/2009/10/87798_wall-abstract.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096000" y="1763358"/>
            <a:ext cx="2438400" cy="1818042"/>
          </a:xfrm>
          <a:prstGeom prst="roundRect">
            <a:avLst>
              <a:gd name="adj" fmla="val 8327"/>
            </a:avLst>
          </a:prstGeom>
          <a:noFill/>
          <a:ln>
            <a:solidFill>
              <a:schemeClr val="accent5">
                <a:lumMod val="75000"/>
              </a:schemeClr>
            </a:solidFill>
          </a:ln>
          <a:scene3d>
            <a:camera prst="orthographicFront"/>
            <a:lightRig rig="threePt" dir="t"/>
          </a:scene3d>
          <a:sp3d>
            <a:bevelT/>
          </a:sp3d>
        </p:spPr>
      </p:pic>
      <p:pic>
        <p:nvPicPr>
          <p:cNvPr id="50178" name="Picture 2" descr="http://www.nhcs.k12.nc.us/freeman/images/practice/images/mathlogo.gif"/>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096000" y="4572000"/>
            <a:ext cx="2453400" cy="1657350"/>
          </a:xfrm>
          <a:prstGeom prst="roundRect">
            <a:avLst>
              <a:gd name="adj" fmla="val 8327"/>
            </a:avLst>
          </a:prstGeom>
          <a:noFill/>
          <a:scene3d>
            <a:camera prst="orthographicFront"/>
            <a:lightRig rig="threePt" dir="t"/>
          </a:scene3d>
          <a:sp3d>
            <a:bevelT w="152400" h="50800" prst="softRound"/>
          </a:sp3d>
        </p:spPr>
      </p:pic>
      <p:sp>
        <p:nvSpPr>
          <p:cNvPr id="7" name="TextBox 6"/>
          <p:cNvSpPr txBox="1"/>
          <p:nvPr/>
        </p:nvSpPr>
        <p:spPr>
          <a:xfrm rot="21368992">
            <a:off x="6197169" y="1828800"/>
            <a:ext cx="2209800" cy="1600200"/>
          </a:xfrm>
          <a:prstGeom prst="roundRect">
            <a:avLst>
              <a:gd name="adj" fmla="val 6724"/>
            </a:avLst>
          </a:prstGeom>
          <a:noFill/>
          <a:ln>
            <a:noFill/>
          </a:ln>
          <a:effectLst>
            <a:outerShdw blurRad="50800" dist="38100" dir="2700000" algn="tl" rotWithShape="0">
              <a:schemeClr val="bg1">
                <a:lumMod val="85000"/>
                <a:lumOff val="15000"/>
                <a:alpha val="40000"/>
              </a:schemeClr>
            </a:outerShdw>
          </a:effectLst>
          <a:scene3d>
            <a:camera prst="orthographicFront"/>
            <a:lightRig rig="contrasting" dir="t">
              <a:rot lat="0" lon="0" rev="16500000"/>
            </a:lightRig>
          </a:scene3d>
          <a:sp3d prstMaterial="matte">
            <a:contourClr>
              <a:schemeClr val="accent1"/>
            </a:contourClr>
          </a:sp3d>
        </p:spPr>
        <p:style>
          <a:lnRef idx="1">
            <a:schemeClr val="accent1"/>
          </a:lnRef>
          <a:fillRef idx="3">
            <a:schemeClr val="accent1"/>
          </a:fillRef>
          <a:effectRef idx="2">
            <a:schemeClr val="accent1"/>
          </a:effectRef>
          <a:fontRef idx="minor">
            <a:schemeClr val="lt1"/>
          </a:fontRef>
        </p:style>
        <p:txBody>
          <a:bodyPr wrap="square" lIns="72000" tIns="36000" rIns="72000" bIns="36000" rtlCol="0" anchor="ctr" anchorCtr="0">
            <a:noAutofit/>
            <a:sp3d contourW="25400" prstMaterial="translucentPowder">
              <a:contourClr>
                <a:schemeClr val="accent5">
                  <a:lumMod val="75000"/>
                </a:schemeClr>
              </a:contourClr>
            </a:sp3d>
          </a:bodyPr>
          <a:lstStyle/>
          <a:p>
            <a:pPr algn="ctr"/>
            <a:r>
              <a:rPr lang="en-US" sz="6600" b="1" dirty="0" smtClean="0">
                <a:ln w="900" cmpd="sng">
                  <a:solidFill>
                    <a:schemeClr val="accent5">
                      <a:lumMod val="50000"/>
                      <a:alpha val="25000"/>
                    </a:schemeClr>
                  </a:solidFill>
                  <a:prstDash val="solid"/>
                </a:ln>
                <a:solidFill>
                  <a:schemeClr val="accent5">
                    <a:lumMod val="20000"/>
                    <a:lumOff val="80000"/>
                    <a:alpha val="75000"/>
                  </a:schemeClr>
                </a:solidFill>
                <a:effectLst>
                  <a:innerShdw blurRad="101600" dist="76200" dir="5400000">
                    <a:schemeClr val="accent1">
                      <a:satMod val="190000"/>
                      <a:tint val="100000"/>
                      <a:alpha val="74000"/>
                    </a:schemeClr>
                  </a:innerShdw>
                </a:effectLst>
                <a:latin typeface="Arial Black" pitchFamily="34" charset="0"/>
                <a:cs typeface="Arial" pitchFamily="34" charset="0"/>
              </a:rPr>
              <a:t>SQL</a:t>
            </a:r>
            <a:endParaRPr lang="en-US" sz="3400" b="1" dirty="0">
              <a:ln w="900" cmpd="sng">
                <a:solidFill>
                  <a:schemeClr val="accent5">
                    <a:lumMod val="50000"/>
                    <a:alpha val="25000"/>
                  </a:schemeClr>
                </a:solidFill>
                <a:prstDash val="solid"/>
              </a:ln>
              <a:solidFill>
                <a:schemeClr val="accent5">
                  <a:lumMod val="20000"/>
                  <a:lumOff val="80000"/>
                  <a:alpha val="75000"/>
                </a:schemeClr>
              </a:solidFill>
              <a:effectLst>
                <a:innerShdw blurRad="101600" dist="76200" dir="5400000">
                  <a:schemeClr val="accent1">
                    <a:satMod val="190000"/>
                    <a:tint val="100000"/>
                    <a:alpha val="74000"/>
                  </a:schemeClr>
                </a:innerShdw>
              </a:effectLst>
              <a:latin typeface="Arial Black" pitchFamily="34" charset="0"/>
              <a:cs typeface="Arial" pitchFamily="34" charset="0"/>
            </a:endParaRPr>
          </a:p>
        </p:txBody>
      </p:sp>
    </p:spTree>
    <p:extLst>
      <p:ext uri="{BB962C8B-B14F-4D97-AF65-F5344CB8AC3E}">
        <p14:creationId xmlns:p14="http://schemas.microsoft.com/office/powerpoint/2010/main" val="1523564486"/>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ChangeArrowheads="1"/>
          </p:cNvSpPr>
          <p:nvPr>
            <p:ph type="title"/>
          </p:nvPr>
        </p:nvSpPr>
        <p:spPr/>
        <p:txBody>
          <a:bodyPr/>
          <a:lstStyle/>
          <a:p>
            <a:r>
              <a:rPr lang="en-US" dirty="0"/>
              <a:t>COALESCE() Function</a:t>
            </a:r>
            <a:endParaRPr lang="bg-BG" dirty="0"/>
          </a:p>
        </p:txBody>
      </p:sp>
      <p:sp>
        <p:nvSpPr>
          <p:cNvPr id="604163" name="Rectangle 3"/>
          <p:cNvSpPr>
            <a:spLocks noGrp="1" noChangeArrowheads="1"/>
          </p:cNvSpPr>
          <p:nvPr>
            <p:ph idx="1"/>
          </p:nvPr>
        </p:nvSpPr>
        <p:spPr/>
        <p:txBody>
          <a:bodyPr/>
          <a:lstStyle/>
          <a:p>
            <a:r>
              <a:rPr lang="en-US" sz="3000" dirty="0">
                <a:solidFill>
                  <a:schemeClr val="accent5">
                    <a:lumMod val="20000"/>
                    <a:lumOff val="80000"/>
                  </a:schemeClr>
                </a:solidFill>
                <a:latin typeface="Consolas" pitchFamily="49" charset="0"/>
              </a:rPr>
              <a:t>COALESCE</a:t>
            </a:r>
            <a:r>
              <a:rPr lang="en-US" sz="3000" noProof="1">
                <a:solidFill>
                  <a:schemeClr val="accent5">
                    <a:lumMod val="20000"/>
                    <a:lumOff val="80000"/>
                  </a:schemeClr>
                </a:solidFill>
                <a:latin typeface="Consolas" pitchFamily="49" charset="0"/>
              </a:rPr>
              <a:t>(&lt;value&gt;,&lt;default_value&gt;)</a:t>
            </a:r>
            <a:r>
              <a:rPr lang="en-US" sz="3000" noProof="1"/>
              <a:t> – converts </a:t>
            </a:r>
            <a:r>
              <a:rPr lang="en-US" sz="3000" noProof="1">
                <a:solidFill>
                  <a:schemeClr val="accent5">
                    <a:lumMod val="20000"/>
                    <a:lumOff val="80000"/>
                  </a:schemeClr>
                </a:solidFill>
                <a:latin typeface="Consolas" pitchFamily="49" charset="0"/>
              </a:rPr>
              <a:t>NULL</a:t>
            </a:r>
            <a:r>
              <a:rPr lang="en-US" sz="3000" noProof="1"/>
              <a:t> values to given default value</a:t>
            </a:r>
            <a:endParaRPr lang="en-US" noProof="1"/>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118</a:t>
            </a:fld>
            <a:endParaRPr lang="en-US" dirty="0"/>
          </a:p>
        </p:txBody>
      </p:sp>
      <p:sp>
        <p:nvSpPr>
          <p:cNvPr id="604164" name="Rectangle 4"/>
          <p:cNvSpPr>
            <a:spLocks noChangeArrowheads="1"/>
          </p:cNvSpPr>
          <p:nvPr/>
        </p:nvSpPr>
        <p:spPr bwMode="auto">
          <a:xfrm>
            <a:off x="838200" y="2286000"/>
            <a:ext cx="7478713" cy="101566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Name AS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[Projects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Name],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COALESCE(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EndDate, GETDATE</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[End Date]</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Projects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graphicFrame>
        <p:nvGraphicFramePr>
          <p:cNvPr id="604165" name="Group 5"/>
          <p:cNvGraphicFramePr>
            <a:graphicFrameLocks noGrp="1"/>
          </p:cNvGraphicFramePr>
          <p:nvPr/>
        </p:nvGraphicFramePr>
        <p:xfrm>
          <a:off x="838200" y="3657600"/>
          <a:ext cx="7478713" cy="2695956"/>
        </p:xfrm>
        <a:graphic>
          <a:graphicData uri="http://schemas.openxmlformats.org/drawingml/2006/table">
            <a:tbl>
              <a:tblPr/>
              <a:tblGrid>
                <a:gridCol w="3670300"/>
                <a:gridCol w="3808413"/>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Projects Name</a:t>
                      </a:r>
                      <a:endPar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End Date</a:t>
                      </a:r>
                      <a:endPar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Classic Vest</a:t>
                      </a:r>
                      <a:endParaRPr kumimoji="1" lang="bg-BG"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2006-07-02 08:19:43.983</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Cycling Cap</a:t>
                      </a:r>
                      <a:endParaRPr kumimoji="1" lang="bg-BG"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2003-06-01 00:00:00.000</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Full-Finger Gloves</a:t>
                      </a:r>
                      <a:endParaRPr kumimoji="1" lang="bg-BG"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2003-06-01 00:00:00.000</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Half-Finger Gloves</a:t>
                      </a:r>
                      <a:endParaRPr kumimoji="1" lang="bg-BG"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2003-06-01 00:00:00.000</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HL Mountain Frame</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2003-06-01 00:00:00.000</a:t>
                      </a:r>
                      <a:endParaRPr kumimoji="1" lang="bg-BG"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a:t>
                      </a:r>
                      <a:endPar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a:t>
                      </a:r>
                      <a:endPar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297985974"/>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dirty="0"/>
              <a:t>String Functions</a:t>
            </a:r>
            <a:endParaRPr lang="bg-BG" dirty="0"/>
          </a:p>
        </p:txBody>
      </p:sp>
      <p:sp>
        <p:nvSpPr>
          <p:cNvPr id="605187" name="Rectangle 3"/>
          <p:cNvSpPr>
            <a:spLocks noGrp="1" noChangeArrowheads="1"/>
          </p:cNvSpPr>
          <p:nvPr>
            <p:ph idx="1"/>
          </p:nvPr>
        </p:nvSpPr>
        <p:spPr>
          <a:xfrm>
            <a:off x="228600" y="990600"/>
            <a:ext cx="8686800" cy="5715000"/>
          </a:xfrm>
        </p:spPr>
        <p:txBody>
          <a:bodyPr/>
          <a:lstStyle/>
          <a:p>
            <a:r>
              <a:rPr lang="en-US" dirty="0"/>
              <a:t>Changing the casing – </a:t>
            </a:r>
            <a:r>
              <a:rPr lang="en-US" dirty="0">
                <a:solidFill>
                  <a:schemeClr val="accent5">
                    <a:lumMod val="20000"/>
                    <a:lumOff val="80000"/>
                  </a:schemeClr>
                </a:solidFill>
                <a:latin typeface="Consolas" pitchFamily="49" charset="0"/>
              </a:rPr>
              <a:t>LOWER</a:t>
            </a:r>
            <a:r>
              <a:rPr lang="en-US" dirty="0"/>
              <a:t>, </a:t>
            </a:r>
            <a:r>
              <a:rPr lang="en-US" dirty="0">
                <a:solidFill>
                  <a:schemeClr val="accent5">
                    <a:lumMod val="20000"/>
                    <a:lumOff val="80000"/>
                  </a:schemeClr>
                </a:solidFill>
                <a:latin typeface="Consolas" pitchFamily="49" charset="0"/>
              </a:rPr>
              <a:t>UPPER</a:t>
            </a:r>
          </a:p>
          <a:p>
            <a:r>
              <a:rPr lang="en-US" dirty="0"/>
              <a:t>Manipulating characters – </a:t>
            </a:r>
            <a:r>
              <a:rPr kumimoji="0" lang="en-US" dirty="0">
                <a:solidFill>
                  <a:schemeClr val="accent5">
                    <a:lumMod val="20000"/>
                    <a:lumOff val="80000"/>
                  </a:schemeClr>
                </a:solidFill>
                <a:latin typeface="Consolas" pitchFamily="49" charset="0"/>
              </a:rPr>
              <a:t>SUBSTRING</a:t>
            </a:r>
            <a:r>
              <a:rPr kumimoji="0" lang="en-US" dirty="0"/>
              <a:t>, </a:t>
            </a:r>
            <a:r>
              <a:rPr lang="en-US" dirty="0">
                <a:solidFill>
                  <a:schemeClr val="accent5">
                    <a:lumMod val="20000"/>
                    <a:lumOff val="80000"/>
                  </a:schemeClr>
                </a:solidFill>
                <a:latin typeface="Consolas" pitchFamily="49" charset="0"/>
              </a:rPr>
              <a:t>LEN</a:t>
            </a:r>
            <a:r>
              <a:rPr lang="en-US" dirty="0"/>
              <a:t>, </a:t>
            </a:r>
            <a:r>
              <a:rPr lang="en-US" dirty="0">
                <a:solidFill>
                  <a:schemeClr val="accent5">
                    <a:lumMod val="20000"/>
                    <a:lumOff val="80000"/>
                  </a:schemeClr>
                </a:solidFill>
                <a:latin typeface="Consolas" pitchFamily="49" charset="0"/>
              </a:rPr>
              <a:t>LEFT</a:t>
            </a:r>
            <a:r>
              <a:rPr lang="en-US" dirty="0"/>
              <a:t>, </a:t>
            </a:r>
            <a:r>
              <a:rPr lang="en-US" dirty="0">
                <a:solidFill>
                  <a:schemeClr val="accent5">
                    <a:lumMod val="20000"/>
                    <a:lumOff val="80000"/>
                  </a:schemeClr>
                </a:solidFill>
                <a:latin typeface="Consolas" pitchFamily="49" charset="0"/>
              </a:rPr>
              <a:t>RIGHT</a:t>
            </a:r>
            <a:r>
              <a:rPr lang="en-US" dirty="0"/>
              <a:t>, </a:t>
            </a:r>
            <a:r>
              <a:rPr lang="en-US" dirty="0">
                <a:solidFill>
                  <a:schemeClr val="accent5">
                    <a:lumMod val="20000"/>
                    <a:lumOff val="80000"/>
                  </a:schemeClr>
                </a:solidFill>
                <a:latin typeface="Consolas" pitchFamily="49" charset="0"/>
              </a:rPr>
              <a:t>LTRIM</a:t>
            </a:r>
            <a:r>
              <a:rPr lang="en-US" dirty="0"/>
              <a:t>, </a:t>
            </a:r>
            <a:r>
              <a:rPr lang="en-US" dirty="0">
                <a:solidFill>
                  <a:schemeClr val="accent5">
                    <a:lumMod val="20000"/>
                    <a:lumOff val="80000"/>
                  </a:schemeClr>
                </a:solidFill>
                <a:latin typeface="Consolas" pitchFamily="49" charset="0"/>
              </a:rPr>
              <a:t>REPLACE</a:t>
            </a:r>
            <a:endParaRPr kumimoji="0" lang="en-US" noProof="1">
              <a:solidFill>
                <a:schemeClr val="accent5">
                  <a:lumMod val="20000"/>
                  <a:lumOff val="80000"/>
                </a:schemeClr>
              </a:solidFill>
              <a:latin typeface="Consolas" pitchFamily="49" charset="0"/>
            </a:endParaRPr>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119</a:t>
            </a:fld>
            <a:endParaRPr lang="en-US" dirty="0"/>
          </a:p>
        </p:txBody>
      </p:sp>
      <p:sp>
        <p:nvSpPr>
          <p:cNvPr id="605188" name="Rectangle 4"/>
          <p:cNvSpPr>
            <a:spLocks noChangeArrowheads="1"/>
          </p:cNvSpPr>
          <p:nvPr/>
        </p:nvSpPr>
        <p:spPr bwMode="auto">
          <a:xfrm>
            <a:off x="838200" y="2819400"/>
            <a:ext cx="7478713" cy="13234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LastName, </a:t>
            </a: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LEN(LastName)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AS LastNameLen,</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UPPER(LastName)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AS UpperLastName</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a:t>
            </a: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RIGHT(LastName, 3)</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'son'</a:t>
            </a:r>
          </a:p>
        </p:txBody>
      </p:sp>
      <p:graphicFrame>
        <p:nvGraphicFramePr>
          <p:cNvPr id="605189" name="Group 5"/>
          <p:cNvGraphicFramePr>
            <a:graphicFrameLocks noGrp="1"/>
          </p:cNvGraphicFramePr>
          <p:nvPr/>
        </p:nvGraphicFramePr>
        <p:xfrm>
          <a:off x="838200" y="4495800"/>
          <a:ext cx="7478713" cy="1933956"/>
        </p:xfrm>
        <a:graphic>
          <a:graphicData uri="http://schemas.openxmlformats.org/drawingml/2006/table">
            <a:tbl>
              <a:tblPr/>
              <a:tblGrid>
                <a:gridCol w="2365375"/>
                <a:gridCol w="2520950"/>
                <a:gridCol w="2592388"/>
              </a:tblGrid>
              <a:tr h="28892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LastName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LastNameLen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UpperLastName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Erickson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8</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ERICKSON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Johnson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7</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JOHNSON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Munson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6</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MUNSON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66765810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Identification of Relationships</a:t>
            </a:r>
            <a:endParaRPr lang="en-US" dirty="0"/>
          </a:p>
        </p:txBody>
      </p:sp>
      <p:sp>
        <p:nvSpPr>
          <p:cNvPr id="3" name="Content Placeholder 2"/>
          <p:cNvSpPr>
            <a:spLocks noGrp="1"/>
          </p:cNvSpPr>
          <p:nvPr>
            <p:ph idx="1"/>
          </p:nvPr>
        </p:nvSpPr>
        <p:spPr>
          <a:xfrm>
            <a:off x="228600" y="1066800"/>
            <a:ext cx="8686800" cy="5486400"/>
          </a:xfrm>
        </p:spPr>
        <p:txBody>
          <a:bodyPr/>
          <a:lstStyle/>
          <a:p>
            <a:r>
              <a:rPr lang="en-US" dirty="0" smtClean="0"/>
              <a:t>Relationships are dependencies between the entities</a:t>
            </a:r>
            <a:r>
              <a:rPr lang="bg-BG" dirty="0" smtClean="0"/>
              <a:t>:</a:t>
            </a:r>
          </a:p>
          <a:p>
            <a:pPr lvl="1"/>
            <a:endParaRPr lang="en-US" dirty="0" smtClean="0"/>
          </a:p>
          <a:p>
            <a:pPr lvl="1"/>
            <a:endParaRPr lang="en-US" dirty="0" smtClean="0"/>
          </a:p>
          <a:p>
            <a:pPr lvl="1">
              <a:buNone/>
            </a:pPr>
            <a:endParaRPr lang="bg-BG" dirty="0" smtClean="0"/>
          </a:p>
          <a:p>
            <a:pPr lvl="1">
              <a:spcBef>
                <a:spcPts val="3000"/>
              </a:spcBef>
            </a:pPr>
            <a:r>
              <a:rPr lang="bg-BG" dirty="0" smtClean="0"/>
              <a:t>"</a:t>
            </a:r>
            <a:r>
              <a:rPr lang="en-US" dirty="0" smtClean="0"/>
              <a:t>Students are trained in courses</a:t>
            </a:r>
            <a:r>
              <a:rPr lang="bg-BG" dirty="0" smtClean="0"/>
              <a:t>"</a:t>
            </a:r>
            <a:r>
              <a:rPr lang="en-US" dirty="0" smtClean="0"/>
              <a:t> – many-to-many relationship</a:t>
            </a:r>
          </a:p>
          <a:p>
            <a:pPr lvl="1"/>
            <a:r>
              <a:rPr lang="bg-BG" dirty="0" smtClean="0"/>
              <a:t>"</a:t>
            </a:r>
            <a:r>
              <a:rPr lang="en-US" dirty="0" smtClean="0"/>
              <a:t>Courses are held in towns</a:t>
            </a:r>
            <a:r>
              <a:rPr lang="bg-BG" dirty="0" smtClean="0"/>
              <a:t>" – </a:t>
            </a:r>
            <a:r>
              <a:rPr lang="en-US" dirty="0" smtClean="0"/>
              <a:t>many-to-one (or many-to-many) relationship</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6" name="Rectangle 5"/>
          <p:cNvSpPr>
            <a:spLocks noChangeArrowheads="1"/>
          </p:cNvSpPr>
          <p:nvPr/>
        </p:nvSpPr>
        <p:spPr bwMode="auto">
          <a:xfrm>
            <a:off x="609600" y="2286000"/>
            <a:ext cx="7848600" cy="188769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800"/>
              </a:lnSpc>
              <a:buClr>
                <a:schemeClr val="accent5">
                  <a:lumMod val="40000"/>
                  <a:lumOff val="60000"/>
                </a:schemeClr>
              </a:buClr>
              <a:buSzPct val="70000"/>
            </a:pP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We need to develop a system that stores information about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students</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which </a:t>
            </a:r>
            <a:r>
              <a:rPr lang="en-US" sz="20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are trained in </a:t>
            </a: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various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courses</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The </a:t>
            </a:r>
            <a:r>
              <a:rPr lang="en-US" sz="20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courses</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0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are held in </a:t>
            </a: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different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towns</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When registering a new student the following information is entered:</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name</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faculty</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number</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photo and date</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p:txBody>
      </p:sp>
      <p:sp>
        <p:nvSpPr>
          <p:cNvPr id="10" name="Rectangle 9"/>
          <p:cNvSpPr>
            <a:spLocks noChangeArrowheads="1"/>
          </p:cNvSpPr>
          <p:nvPr/>
        </p:nvSpPr>
        <p:spPr bwMode="auto">
          <a:xfrm>
            <a:off x="1467678" y="2713383"/>
            <a:ext cx="1225826" cy="33855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endParaRPr lang="ru-RU" sz="16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1" name="Rectangle 10"/>
          <p:cNvSpPr>
            <a:spLocks noChangeArrowheads="1"/>
          </p:cNvSpPr>
          <p:nvPr/>
        </p:nvSpPr>
        <p:spPr bwMode="auto">
          <a:xfrm>
            <a:off x="3703983" y="2713383"/>
            <a:ext cx="2103783" cy="33855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endParaRPr lang="ru-RU" sz="16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2" name="Rectangle 11"/>
          <p:cNvSpPr>
            <a:spLocks noChangeArrowheads="1"/>
          </p:cNvSpPr>
          <p:nvPr/>
        </p:nvSpPr>
        <p:spPr bwMode="auto">
          <a:xfrm>
            <a:off x="6927574" y="2713383"/>
            <a:ext cx="1113183" cy="33855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endParaRPr lang="ru-RU" sz="16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3" name="Rectangle 12"/>
          <p:cNvSpPr>
            <a:spLocks noChangeArrowheads="1"/>
          </p:cNvSpPr>
          <p:nvPr/>
        </p:nvSpPr>
        <p:spPr bwMode="auto">
          <a:xfrm>
            <a:off x="1189384" y="3067878"/>
            <a:ext cx="1086677" cy="33855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endParaRPr lang="ru-RU" sz="16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4" name="Rectangle 13"/>
          <p:cNvSpPr>
            <a:spLocks noChangeArrowheads="1"/>
          </p:cNvSpPr>
          <p:nvPr/>
        </p:nvSpPr>
        <p:spPr bwMode="auto">
          <a:xfrm>
            <a:off x="2332383" y="3067878"/>
            <a:ext cx="1630017" cy="33855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endParaRPr lang="ru-RU" sz="16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15" name="Rectangle 14"/>
          <p:cNvSpPr>
            <a:spLocks noChangeArrowheads="1"/>
          </p:cNvSpPr>
          <p:nvPr/>
        </p:nvSpPr>
        <p:spPr bwMode="auto">
          <a:xfrm>
            <a:off x="5380384" y="3067878"/>
            <a:ext cx="851452" cy="33855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endParaRPr lang="ru-RU" sz="16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294393990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p:txBody>
          <a:bodyPr/>
          <a:lstStyle/>
          <a:p>
            <a:r>
              <a:rPr lang="en-US" dirty="0"/>
              <a:t>Other Functions</a:t>
            </a:r>
            <a:endParaRPr lang="bg-BG" dirty="0"/>
          </a:p>
        </p:txBody>
      </p:sp>
      <p:sp>
        <p:nvSpPr>
          <p:cNvPr id="606211" name="Rectangle 3"/>
          <p:cNvSpPr>
            <a:spLocks noGrp="1" noChangeArrowheads="1"/>
          </p:cNvSpPr>
          <p:nvPr>
            <p:ph idx="1"/>
          </p:nvPr>
        </p:nvSpPr>
        <p:spPr/>
        <p:txBody>
          <a:bodyPr/>
          <a:lstStyle/>
          <a:p>
            <a:pPr>
              <a:spcBef>
                <a:spcPct val="20000"/>
              </a:spcBef>
            </a:pPr>
            <a:r>
              <a:rPr lang="en-US" dirty="0"/>
              <a:t>Mathematical Functions – </a:t>
            </a:r>
            <a:r>
              <a:rPr lang="en-US" sz="3000" dirty="0">
                <a:solidFill>
                  <a:schemeClr val="accent5">
                    <a:lumMod val="20000"/>
                    <a:lumOff val="80000"/>
                  </a:schemeClr>
                </a:solidFill>
                <a:latin typeface="Consolas" pitchFamily="49" charset="0"/>
              </a:rPr>
              <a:t>ROUND</a:t>
            </a:r>
            <a:r>
              <a:rPr lang="en-US" sz="3000" dirty="0"/>
              <a:t>, </a:t>
            </a:r>
            <a:r>
              <a:rPr lang="en-US" sz="3000" dirty="0">
                <a:solidFill>
                  <a:schemeClr val="accent5">
                    <a:lumMod val="20000"/>
                    <a:lumOff val="80000"/>
                  </a:schemeClr>
                </a:solidFill>
                <a:latin typeface="Consolas" pitchFamily="49" charset="0"/>
              </a:rPr>
              <a:t>FLOOR</a:t>
            </a:r>
            <a:r>
              <a:rPr lang="en-US" sz="3000" dirty="0"/>
              <a:t>, </a:t>
            </a:r>
            <a:r>
              <a:rPr lang="en-US" sz="3000" dirty="0">
                <a:solidFill>
                  <a:schemeClr val="accent5">
                    <a:lumMod val="20000"/>
                    <a:lumOff val="80000"/>
                  </a:schemeClr>
                </a:solidFill>
                <a:latin typeface="Consolas" pitchFamily="49" charset="0"/>
              </a:rPr>
              <a:t>POWER</a:t>
            </a:r>
            <a:r>
              <a:rPr lang="en-US" sz="3000" dirty="0"/>
              <a:t>, </a:t>
            </a:r>
            <a:r>
              <a:rPr lang="en-US" sz="3000" dirty="0">
                <a:solidFill>
                  <a:schemeClr val="accent5">
                    <a:lumMod val="20000"/>
                    <a:lumOff val="80000"/>
                  </a:schemeClr>
                </a:solidFill>
                <a:latin typeface="Consolas" pitchFamily="49" charset="0"/>
              </a:rPr>
              <a:t>ABS</a:t>
            </a:r>
            <a:r>
              <a:rPr lang="en-US" sz="3000" dirty="0"/>
              <a:t>, </a:t>
            </a:r>
            <a:r>
              <a:rPr lang="en-US" sz="3000" dirty="0">
                <a:solidFill>
                  <a:schemeClr val="accent5">
                    <a:lumMod val="20000"/>
                    <a:lumOff val="80000"/>
                  </a:schemeClr>
                </a:solidFill>
                <a:latin typeface="Consolas" pitchFamily="49" charset="0"/>
              </a:rPr>
              <a:t>SQRT</a:t>
            </a:r>
            <a:r>
              <a:rPr lang="en-US" sz="3000" dirty="0"/>
              <a:t>, </a:t>
            </a:r>
            <a:r>
              <a:rPr lang="en-US" sz="3000" dirty="0">
                <a:latin typeface="Courier New" pitchFamily="49" charset="0"/>
              </a:rPr>
              <a:t>…</a:t>
            </a:r>
          </a:p>
          <a:p>
            <a:pPr>
              <a:spcBef>
                <a:spcPct val="20000"/>
              </a:spcBef>
              <a:buNone/>
            </a:pPr>
            <a:endParaRPr lang="en-US" sz="3000" dirty="0">
              <a:latin typeface="Courier New" pitchFamily="49" charset="0"/>
            </a:endParaRPr>
          </a:p>
          <a:p>
            <a:pPr>
              <a:spcBef>
                <a:spcPts val="3600"/>
              </a:spcBef>
            </a:pPr>
            <a:r>
              <a:rPr lang="en-US" dirty="0"/>
              <a:t>Date Functions – </a:t>
            </a:r>
            <a:r>
              <a:rPr lang="en-US" sz="3000" dirty="0">
                <a:solidFill>
                  <a:schemeClr val="accent5">
                    <a:lumMod val="20000"/>
                    <a:lumOff val="80000"/>
                  </a:schemeClr>
                </a:solidFill>
                <a:latin typeface="Consolas" pitchFamily="49" charset="0"/>
              </a:rPr>
              <a:t>GETDATE</a:t>
            </a:r>
            <a:r>
              <a:rPr lang="en-US" sz="3000" dirty="0"/>
              <a:t>, </a:t>
            </a:r>
            <a:r>
              <a:rPr lang="en-US" sz="3000" dirty="0">
                <a:solidFill>
                  <a:schemeClr val="accent5">
                    <a:lumMod val="20000"/>
                    <a:lumOff val="80000"/>
                  </a:schemeClr>
                </a:solidFill>
                <a:latin typeface="Consolas" pitchFamily="49" charset="0"/>
              </a:rPr>
              <a:t>DATEADD</a:t>
            </a:r>
            <a:r>
              <a:rPr lang="en-US" sz="3000" dirty="0"/>
              <a:t>, </a:t>
            </a:r>
            <a:r>
              <a:rPr lang="en-US" sz="3000" dirty="0">
                <a:solidFill>
                  <a:schemeClr val="accent5">
                    <a:lumMod val="20000"/>
                    <a:lumOff val="80000"/>
                  </a:schemeClr>
                </a:solidFill>
                <a:latin typeface="Consolas" pitchFamily="49" charset="0"/>
              </a:rPr>
              <a:t>DAY</a:t>
            </a:r>
            <a:r>
              <a:rPr lang="en-US" sz="3000" dirty="0"/>
              <a:t>, </a:t>
            </a:r>
            <a:r>
              <a:rPr lang="en-US" sz="3000" dirty="0">
                <a:solidFill>
                  <a:schemeClr val="accent5">
                    <a:lumMod val="20000"/>
                    <a:lumOff val="80000"/>
                  </a:schemeClr>
                </a:solidFill>
                <a:latin typeface="Consolas" pitchFamily="49" charset="0"/>
              </a:rPr>
              <a:t>MONTH</a:t>
            </a:r>
            <a:r>
              <a:rPr lang="en-US" sz="3000" dirty="0"/>
              <a:t>, </a:t>
            </a:r>
            <a:r>
              <a:rPr lang="en-US" sz="3000" dirty="0">
                <a:solidFill>
                  <a:schemeClr val="accent5">
                    <a:lumMod val="20000"/>
                    <a:lumOff val="80000"/>
                  </a:schemeClr>
                </a:solidFill>
                <a:latin typeface="Consolas" pitchFamily="49" charset="0"/>
              </a:rPr>
              <a:t>YEAR</a:t>
            </a:r>
            <a:r>
              <a:rPr lang="en-US" sz="3000" dirty="0"/>
              <a:t>, </a:t>
            </a:r>
            <a:r>
              <a:rPr lang="en-US" sz="3000" dirty="0">
                <a:latin typeface="Courier New" pitchFamily="49" charset="0"/>
              </a:rPr>
              <a:t>…</a:t>
            </a:r>
          </a:p>
          <a:p>
            <a:pPr>
              <a:spcBef>
                <a:spcPct val="20000"/>
              </a:spcBef>
            </a:pPr>
            <a:r>
              <a:rPr lang="en-US" dirty="0"/>
              <a:t>Conversion Functions – </a:t>
            </a:r>
            <a:r>
              <a:rPr lang="en-US" sz="3000" dirty="0">
                <a:solidFill>
                  <a:schemeClr val="accent5">
                    <a:lumMod val="20000"/>
                    <a:lumOff val="80000"/>
                  </a:schemeClr>
                </a:solidFill>
                <a:latin typeface="Consolas" pitchFamily="49" charset="0"/>
              </a:rPr>
              <a:t>CONVERT</a:t>
            </a:r>
            <a:r>
              <a:rPr lang="en-US" sz="3000" dirty="0"/>
              <a:t>, </a:t>
            </a:r>
            <a:r>
              <a:rPr lang="en-US" sz="3000" dirty="0">
                <a:solidFill>
                  <a:schemeClr val="accent5">
                    <a:lumMod val="20000"/>
                    <a:lumOff val="80000"/>
                  </a:schemeClr>
                </a:solidFill>
                <a:latin typeface="Consolas" pitchFamily="49" charset="0"/>
              </a:rPr>
              <a:t>CAST</a:t>
            </a:r>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120</a:t>
            </a:fld>
            <a:endParaRPr lang="en-US" dirty="0"/>
          </a:p>
        </p:txBody>
      </p:sp>
      <p:sp>
        <p:nvSpPr>
          <p:cNvPr id="606212" name="Rectangle 4"/>
          <p:cNvSpPr>
            <a:spLocks noChangeArrowheads="1"/>
          </p:cNvSpPr>
          <p:nvPr/>
        </p:nvSpPr>
        <p:spPr bwMode="auto">
          <a:xfrm>
            <a:off x="755650" y="2286000"/>
            <a:ext cx="7561263" cy="81047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8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SELECT </a:t>
            </a: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FLOOR(</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3.14</a:t>
            </a: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3</a:t>
            </a:r>
          </a:p>
          <a:p>
            <a:pPr eaLnBrk="0" hangingPunct="0">
              <a:lnSpc>
                <a:spcPts val="28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SELECT </a:t>
            </a: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ROUND(</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5.86, 0</a:t>
            </a: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6.00</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606213" name="Rectangle 5"/>
          <p:cNvSpPr>
            <a:spLocks noChangeArrowheads="1"/>
          </p:cNvSpPr>
          <p:nvPr/>
        </p:nvSpPr>
        <p:spPr bwMode="auto">
          <a:xfrm>
            <a:off x="755650" y="5156537"/>
            <a:ext cx="7561263" cy="116955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8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SELECT </a:t>
            </a: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CONVERT(DATETIME, '20051231', 112)</a:t>
            </a:r>
          </a:p>
          <a:p>
            <a:pPr eaLnBrk="0" hangingPunct="0">
              <a:lnSpc>
                <a:spcPts val="28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2005-12-31 00:00:00.000</a:t>
            </a:r>
          </a:p>
          <a:p>
            <a:pPr eaLnBrk="0" hangingPunct="0">
              <a:lnSpc>
                <a:spcPts val="28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-- 112 is the ISO formatting style YYYYMMDD</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pic>
        <p:nvPicPr>
          <p:cNvPr id="44034" name="Picture 2" descr="Вижте изображението в пълен размер">
            <a:hlinkClick r:id="rId3"/>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467600" y="2133600"/>
            <a:ext cx="952500" cy="842211"/>
          </a:xfrm>
          <a:prstGeom prst="roundRect">
            <a:avLst>
              <a:gd name="adj" fmla="val 8594"/>
            </a:avLst>
          </a:prstGeom>
          <a:solidFill>
            <a:srgbClr val="FFFFFF">
              <a:shade val="85000"/>
            </a:srgbClr>
          </a:solidFill>
          <a:ln>
            <a:solidFill>
              <a:schemeClr val="accent5">
                <a:lumMod val="75000"/>
              </a:schemeClr>
            </a:solidFill>
          </a:ln>
          <a:effectLst>
            <a:reflection blurRad="12700" stA="38000" endPos="28000" dist="5000" dir="5400000" sy="-100000" algn="bl" rotWithShape="0"/>
          </a:effectLst>
        </p:spPr>
      </p:pic>
    </p:spTree>
    <p:extLst>
      <p:ext uri="{BB962C8B-B14F-4D97-AF65-F5344CB8AC3E}">
        <p14:creationId xmlns:p14="http://schemas.microsoft.com/office/powerpoint/2010/main" val="2956414771"/>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p:txBody>
          <a:bodyPr/>
          <a:lstStyle/>
          <a:p>
            <a:r>
              <a:rPr lang="en-US" dirty="0"/>
              <a:t>Combining </a:t>
            </a:r>
            <a:r>
              <a:rPr lang="en-US" dirty="0" smtClean="0"/>
              <a:t>Functions</a:t>
            </a:r>
            <a:endParaRPr lang="bg-BG" dirty="0"/>
          </a:p>
        </p:txBody>
      </p:sp>
      <p:sp>
        <p:nvSpPr>
          <p:cNvPr id="608259" name="Rectangle 3"/>
          <p:cNvSpPr>
            <a:spLocks noGrp="1" noChangeArrowheads="1"/>
          </p:cNvSpPr>
          <p:nvPr>
            <p:ph idx="1"/>
          </p:nvPr>
        </p:nvSpPr>
        <p:spPr/>
        <p:txBody>
          <a:bodyPr/>
          <a:lstStyle/>
          <a:p>
            <a:r>
              <a:rPr lang="en-US" dirty="0"/>
              <a:t>We can combine functions to achieve more complex behavior</a:t>
            </a:r>
            <a:endParaRPr lang="bg-BG" dirty="0"/>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121</a:t>
            </a:fld>
            <a:endParaRPr lang="en-US" dirty="0"/>
          </a:p>
        </p:txBody>
      </p:sp>
      <p:sp>
        <p:nvSpPr>
          <p:cNvPr id="608260" name="Rectangle 4"/>
          <p:cNvSpPr>
            <a:spLocks noChangeArrowheads="1"/>
          </p:cNvSpPr>
          <p:nvPr/>
        </p:nvSpPr>
        <p:spPr bwMode="auto">
          <a:xfrm>
            <a:off x="827088" y="2362200"/>
            <a:ext cx="7489825" cy="13234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SELECT Name AS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[Projects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Name],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COALESCE(CONVERT(nvarchar(50), EndDate),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'Not Finished') AS [Date Finished]</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Projects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graphicFrame>
        <p:nvGraphicFramePr>
          <p:cNvPr id="608261" name="Group 5"/>
          <p:cNvGraphicFramePr>
            <a:graphicFrameLocks noGrp="1"/>
          </p:cNvGraphicFramePr>
          <p:nvPr/>
        </p:nvGraphicFramePr>
        <p:xfrm>
          <a:off x="838200" y="4066639"/>
          <a:ext cx="7478713" cy="2314956"/>
        </p:xfrm>
        <a:graphic>
          <a:graphicData uri="http://schemas.openxmlformats.org/drawingml/2006/table">
            <a:tbl>
              <a:tblPr/>
              <a:tblGrid>
                <a:gridCol w="3733800"/>
                <a:gridCol w="3744913"/>
              </a:tblGrid>
              <a:tr h="28892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Projects Name</a:t>
                      </a:r>
                      <a:endPar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Date Finished</a:t>
                      </a:r>
                      <a:endPar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HL Mountain Front Wheel</a:t>
                      </a:r>
                      <a:endParaRPr kumimoji="1" lang="bg-BG"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Jun  1 2003 12:00AM</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LL Touring Handlebars</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Not Finished</a:t>
                      </a:r>
                      <a:endParaRPr kumimoji="1" lang="bg-BG"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HL Touring Handlebars</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Not Finished</a:t>
                      </a:r>
                      <a:endParaRPr kumimoji="1" lang="bg-BG"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LL Road Front Wheel</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Jun  1 2003 12:00AM</a:t>
                      </a:r>
                      <a:endParaRPr kumimoji="1" lang="bg-BG"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933671635"/>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plus.maths.org/issue23/features/data/data.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952750" y="1143000"/>
            <a:ext cx="3676650" cy="3009901"/>
          </a:xfrm>
          <a:prstGeom prst="roundRect">
            <a:avLst>
              <a:gd name="adj" fmla="val 4164"/>
            </a:avLst>
          </a:prstGeom>
          <a:solidFill>
            <a:srgbClr val="FFFFFF">
              <a:shade val="85000"/>
            </a:srgbClr>
          </a:solidFill>
          <a:ln>
            <a:solidFill>
              <a:schemeClr val="bg1">
                <a:lumMod val="50000"/>
                <a:lumOff val="50000"/>
              </a:schemeClr>
            </a:solidFill>
          </a:ln>
          <a:effectLst>
            <a:reflection blurRad="12700" stA="38000" endPos="28000" dist="5000" dir="5400000" sy="-100000" algn="bl" rotWithShape="0"/>
          </a:effectLst>
        </p:spPr>
      </p:pic>
      <p:pic>
        <p:nvPicPr>
          <p:cNvPr id="39938" name="Picture 2" descr="http://www.hermetechnz.com/EasyHL7/Images/sql_Logo_128.jpg"/>
          <p:cNvPicPr>
            <a:picLocks noChangeAspect="1" noChangeArrowheads="1"/>
          </p:cNvPicPr>
          <p:nvPr/>
        </p:nvPicPr>
        <p:blipFill>
          <a:blip r:embed="rId4" cstate="screen">
            <a:lum bright="-10000"/>
            <a:extLst>
              <a:ext uri="{28A0092B-C50C-407E-A947-70E740481C1C}">
                <a14:useLocalDpi xmlns:a14="http://schemas.microsoft.com/office/drawing/2010/main" val="0"/>
              </a:ext>
            </a:extLst>
          </a:blip>
          <a:srcRect/>
          <a:stretch>
            <a:fillRect/>
          </a:stretch>
        </p:blipFill>
        <p:spPr bwMode="auto">
          <a:xfrm>
            <a:off x="6172200" y="914400"/>
            <a:ext cx="1371600" cy="1371600"/>
          </a:xfrm>
          <a:prstGeom prst="roundRect">
            <a:avLst>
              <a:gd name="adj" fmla="val 8818"/>
            </a:avLst>
          </a:prstGeom>
          <a:noFill/>
          <a:ln>
            <a:solidFill>
              <a:schemeClr val="bg1">
                <a:lumMod val="50000"/>
                <a:lumOff val="50000"/>
              </a:schemeClr>
            </a:solidFill>
          </a:ln>
          <a:effectLst>
            <a:reflection blurRad="6350" stA="52000" endA="300" endPos="35000" dir="5400000" sy="-100000" algn="bl" rotWithShape="0"/>
          </a:effectLst>
        </p:spPr>
      </p:pic>
      <p:pic>
        <p:nvPicPr>
          <p:cNvPr id="39940" name="Picture 4" descr="http://www.database-repair-software.com/images/dbf_logo.jpg"/>
          <p:cNvPicPr>
            <a:picLocks noChangeAspect="1" noChangeArrowheads="1"/>
          </p:cNvPicPr>
          <p:nvPr/>
        </p:nvPicPr>
        <p:blipFill>
          <a:blip r:embed="rId5" cstate="screen">
            <a:lum bright="-10000"/>
            <a:extLst>
              <a:ext uri="{28A0092B-C50C-407E-A947-70E740481C1C}">
                <a14:useLocalDpi xmlns:a14="http://schemas.microsoft.com/office/drawing/2010/main" val="0"/>
              </a:ext>
            </a:extLst>
          </a:blip>
          <a:srcRect/>
          <a:stretch>
            <a:fillRect/>
          </a:stretch>
        </p:blipFill>
        <p:spPr bwMode="auto">
          <a:xfrm>
            <a:off x="1143000" y="2286000"/>
            <a:ext cx="2100964" cy="2118328"/>
          </a:xfrm>
          <a:prstGeom prst="roundRect">
            <a:avLst>
              <a:gd name="adj" fmla="val 3251"/>
            </a:avLst>
          </a:prstGeom>
          <a:noFill/>
          <a:ln>
            <a:solidFill>
              <a:schemeClr val="bg1">
                <a:lumMod val="50000"/>
                <a:lumOff val="50000"/>
              </a:schemeClr>
            </a:solidFill>
          </a:ln>
          <a:effectLst>
            <a:reflection blurRad="6350" stA="52000" endA="300" endPos="35000" dir="5400000" sy="-100000" algn="bl" rotWithShape="0"/>
          </a:effectLst>
        </p:spPr>
      </p:pic>
      <p:sp>
        <p:nvSpPr>
          <p:cNvPr id="614402" name="Rectangle 2"/>
          <p:cNvSpPr>
            <a:spLocks noGrp="1" noChangeArrowheads="1"/>
          </p:cNvSpPr>
          <p:nvPr>
            <p:ph type="ctrTitle"/>
          </p:nvPr>
        </p:nvSpPr>
        <p:spPr>
          <a:xfrm>
            <a:off x="838200" y="4800601"/>
            <a:ext cx="7467600" cy="685800"/>
          </a:xfrm>
        </p:spPr>
        <p:txBody>
          <a:bodyPr/>
          <a:lstStyle/>
          <a:p>
            <a:r>
              <a:rPr lang="en-US" dirty="0"/>
              <a:t>SQL Language</a:t>
            </a:r>
            <a:endParaRPr lang="bg-BG" dirty="0"/>
          </a:p>
        </p:txBody>
      </p:sp>
      <p:sp>
        <p:nvSpPr>
          <p:cNvPr id="4" name="Subtitle 3"/>
          <p:cNvSpPr>
            <a:spLocks noGrp="1"/>
          </p:cNvSpPr>
          <p:nvPr>
            <p:ph type="subTitle" idx="1"/>
          </p:nvPr>
        </p:nvSpPr>
        <p:spPr>
          <a:xfrm>
            <a:off x="838200" y="5526880"/>
            <a:ext cx="7467600" cy="569120"/>
          </a:xfrm>
        </p:spPr>
        <p:txBody>
          <a:bodyPr/>
          <a:lstStyle/>
          <a:p>
            <a:r>
              <a:rPr smtClean="0"/>
              <a:t>Data Definition Language (DDL)</a:t>
            </a:r>
            <a:endParaRPr lang="bg-BG" dirty="0"/>
          </a:p>
        </p:txBody>
      </p:sp>
      <p:pic>
        <p:nvPicPr>
          <p:cNvPr id="39942" name="Picture 6" descr="http://fortunebrainstormtech.files.wordpress.com/2007/10/data-icon1.jpg"/>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96594" y="1981200"/>
            <a:ext cx="945121" cy="652132"/>
          </a:xfrm>
          <a:prstGeom prst="rect">
            <a:avLst/>
          </a:prstGeom>
          <a:noFill/>
          <a:effectLst>
            <a:softEdge rad="31750"/>
          </a:effectLst>
        </p:spPr>
      </p:pic>
    </p:spTree>
    <p:extLst>
      <p:ext uri="{BB962C8B-B14F-4D97-AF65-F5344CB8AC3E}">
        <p14:creationId xmlns:p14="http://schemas.microsoft.com/office/powerpoint/2010/main" val="80340235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2"/>
          <p:cNvSpPr>
            <a:spLocks noGrp="1" noChangeArrowheads="1"/>
          </p:cNvSpPr>
          <p:nvPr>
            <p:ph type="title"/>
          </p:nvPr>
        </p:nvSpPr>
        <p:spPr/>
        <p:txBody>
          <a:bodyPr/>
          <a:lstStyle/>
          <a:p>
            <a:r>
              <a:rPr lang="en-US" dirty="0"/>
              <a:t>Data Definition Language</a:t>
            </a:r>
            <a:endParaRPr lang="bg-BG" dirty="0"/>
          </a:p>
        </p:txBody>
      </p:sp>
      <p:sp>
        <p:nvSpPr>
          <p:cNvPr id="616451" name="Rectangle 3"/>
          <p:cNvSpPr>
            <a:spLocks noGrp="1" noChangeArrowheads="1"/>
          </p:cNvSpPr>
          <p:nvPr>
            <p:ph idx="1"/>
          </p:nvPr>
        </p:nvSpPr>
        <p:spPr>
          <a:xfrm>
            <a:off x="228600" y="990600"/>
            <a:ext cx="8686800" cy="5715000"/>
          </a:xfrm>
        </p:spPr>
        <p:txBody>
          <a:bodyPr/>
          <a:lstStyle/>
          <a:p>
            <a:r>
              <a:rPr lang="en-US" dirty="0" smtClean="0"/>
              <a:t>DDL commands for defining </a:t>
            </a:r>
            <a:r>
              <a:rPr lang="en-US" dirty="0"/>
              <a:t>/ editing objects</a:t>
            </a:r>
            <a:endParaRPr lang="bg-BG" dirty="0"/>
          </a:p>
          <a:p>
            <a:pPr marL="973138" lvl="1" indent="-350838"/>
            <a:r>
              <a:rPr lang="en-US" dirty="0">
                <a:solidFill>
                  <a:schemeClr val="accent5">
                    <a:lumMod val="20000"/>
                    <a:lumOff val="80000"/>
                  </a:schemeClr>
                </a:solidFill>
                <a:latin typeface="Consolas" pitchFamily="49" charset="0"/>
              </a:rPr>
              <a:t>CREATE</a:t>
            </a:r>
            <a:endParaRPr lang="bg-BG" dirty="0">
              <a:solidFill>
                <a:schemeClr val="accent5">
                  <a:lumMod val="20000"/>
                  <a:lumOff val="80000"/>
                </a:schemeClr>
              </a:solidFill>
              <a:latin typeface="Consolas" pitchFamily="49" charset="0"/>
            </a:endParaRPr>
          </a:p>
          <a:p>
            <a:pPr marL="973138" lvl="1" indent="-350838"/>
            <a:r>
              <a:rPr lang="en-US" dirty="0">
                <a:solidFill>
                  <a:schemeClr val="accent5">
                    <a:lumMod val="20000"/>
                    <a:lumOff val="80000"/>
                  </a:schemeClr>
                </a:solidFill>
                <a:latin typeface="Consolas" pitchFamily="49" charset="0"/>
              </a:rPr>
              <a:t>ALTER</a:t>
            </a:r>
            <a:endParaRPr lang="bg-BG" dirty="0">
              <a:solidFill>
                <a:schemeClr val="accent5">
                  <a:lumMod val="20000"/>
                  <a:lumOff val="80000"/>
                </a:schemeClr>
              </a:solidFill>
              <a:latin typeface="Consolas" pitchFamily="49" charset="0"/>
            </a:endParaRPr>
          </a:p>
          <a:p>
            <a:pPr marL="973138" lvl="1" indent="-350838"/>
            <a:r>
              <a:rPr lang="en-US" dirty="0">
                <a:solidFill>
                  <a:schemeClr val="accent5">
                    <a:lumMod val="20000"/>
                    <a:lumOff val="80000"/>
                  </a:schemeClr>
                </a:solidFill>
                <a:latin typeface="Consolas" pitchFamily="49" charset="0"/>
              </a:rPr>
              <a:t>DROP</a:t>
            </a:r>
            <a:endParaRPr lang="bg-BG" dirty="0">
              <a:solidFill>
                <a:schemeClr val="accent5">
                  <a:lumMod val="20000"/>
                  <a:lumOff val="80000"/>
                </a:schemeClr>
              </a:solidFill>
              <a:latin typeface="Consolas" pitchFamily="49" charset="0"/>
            </a:endParaRPr>
          </a:p>
          <a:p>
            <a:r>
              <a:rPr lang="en-US" dirty="0" smtClean="0"/>
              <a:t>Data Control Language (DCL) for managing </a:t>
            </a:r>
            <a:r>
              <a:rPr lang="en-US" dirty="0"/>
              <a:t>access </a:t>
            </a:r>
            <a:r>
              <a:rPr lang="en-US" dirty="0" smtClean="0"/>
              <a:t>permissions</a:t>
            </a:r>
            <a:endParaRPr lang="bg-BG" dirty="0"/>
          </a:p>
          <a:p>
            <a:pPr marL="973138" lvl="1" indent="-350838"/>
            <a:r>
              <a:rPr lang="en-US" dirty="0">
                <a:solidFill>
                  <a:schemeClr val="accent5">
                    <a:lumMod val="20000"/>
                    <a:lumOff val="80000"/>
                  </a:schemeClr>
                </a:solidFill>
                <a:latin typeface="Consolas" pitchFamily="49" charset="0"/>
              </a:rPr>
              <a:t>GRANT</a:t>
            </a:r>
          </a:p>
          <a:p>
            <a:pPr marL="973138" lvl="1" indent="-350838"/>
            <a:r>
              <a:rPr lang="en-US" dirty="0" smtClean="0">
                <a:solidFill>
                  <a:schemeClr val="accent5">
                    <a:lumMod val="20000"/>
                    <a:lumOff val="80000"/>
                  </a:schemeClr>
                </a:solidFill>
                <a:latin typeface="Consolas" pitchFamily="49" charset="0"/>
              </a:rPr>
              <a:t>REVOKE</a:t>
            </a:r>
          </a:p>
          <a:p>
            <a:pPr marL="973138" lvl="1" indent="-350838"/>
            <a:r>
              <a:rPr lang="en-US" dirty="0" smtClean="0">
                <a:solidFill>
                  <a:schemeClr val="accent5">
                    <a:lumMod val="20000"/>
                    <a:lumOff val="80000"/>
                  </a:schemeClr>
                </a:solidFill>
                <a:latin typeface="Consolas" pitchFamily="49" charset="0"/>
              </a:rPr>
              <a:t>DENY</a:t>
            </a:r>
            <a:endParaRPr lang="bg-BG" dirty="0">
              <a:solidFill>
                <a:schemeClr val="accent5">
                  <a:lumMod val="20000"/>
                  <a:lumOff val="80000"/>
                </a:schemeClr>
              </a:solidFill>
              <a:latin typeface="Consolas" pitchFamily="49" charset="0"/>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123</a:t>
            </a:fld>
            <a:endParaRPr lang="en-US" dirty="0"/>
          </a:p>
        </p:txBody>
      </p:sp>
      <p:pic>
        <p:nvPicPr>
          <p:cNvPr id="37890" name="Picture 2" descr="http://www.macshareware.com/images/icons/fmpro_migrator_development_databases-12279.jpe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781800" y="1752600"/>
            <a:ext cx="1682975" cy="1676400"/>
          </a:xfrm>
          <a:prstGeom prst="roundRect">
            <a:avLst>
              <a:gd name="adj" fmla="val 4154"/>
            </a:avLst>
          </a:prstGeom>
          <a:solidFill>
            <a:srgbClr val="FFFFFF">
              <a:shade val="85000"/>
            </a:srgbClr>
          </a:solidFill>
          <a:ln>
            <a:noFill/>
          </a:ln>
          <a:effectLst>
            <a:reflection blurRad="12700" stA="38000" endPos="28000" dist="5000" dir="5400000" sy="-100000" algn="bl" rotWithShape="0"/>
          </a:effectLst>
        </p:spPr>
      </p:pic>
      <p:pic>
        <p:nvPicPr>
          <p:cNvPr id="37892" name="Picture 4" descr="http://www.artistsvalley.com/images/icons/Database%20Application%20Icons/Database%20Security%20Key/256x256/Database%20Security%20Key.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788375" y="4572000"/>
            <a:ext cx="1676400" cy="1676400"/>
          </a:xfrm>
          <a:prstGeom prst="roundRect">
            <a:avLst>
              <a:gd name="adj" fmla="val 3982"/>
            </a:avLst>
          </a:prstGeom>
          <a:noFill/>
        </p:spPr>
      </p:pic>
    </p:spTree>
    <p:extLst>
      <p:ext uri="{BB962C8B-B14F-4D97-AF65-F5344CB8AC3E}">
        <p14:creationId xmlns:p14="http://schemas.microsoft.com/office/powerpoint/2010/main" val="3215583033"/>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noChangeArrowheads="1"/>
          </p:cNvSpPr>
          <p:nvPr>
            <p:ph type="title"/>
          </p:nvPr>
        </p:nvSpPr>
        <p:spPr/>
        <p:txBody>
          <a:bodyPr/>
          <a:lstStyle/>
          <a:p>
            <a:r>
              <a:rPr lang="en-US" dirty="0"/>
              <a:t>Creating </a:t>
            </a:r>
            <a:r>
              <a:rPr lang="en-US" dirty="0" smtClean="0"/>
              <a:t>Database Objects</a:t>
            </a:r>
            <a:endParaRPr lang="bg-BG" dirty="0"/>
          </a:p>
        </p:txBody>
      </p:sp>
      <p:sp>
        <p:nvSpPr>
          <p:cNvPr id="617475" name="Rectangle 3"/>
          <p:cNvSpPr>
            <a:spLocks noGrp="1" noChangeArrowheads="1"/>
          </p:cNvSpPr>
          <p:nvPr>
            <p:ph idx="1"/>
          </p:nvPr>
        </p:nvSpPr>
        <p:spPr>
          <a:xfrm>
            <a:off x="228600" y="990600"/>
            <a:ext cx="8686800" cy="5715000"/>
          </a:xfrm>
        </p:spPr>
        <p:txBody>
          <a:bodyPr/>
          <a:lstStyle/>
          <a:p>
            <a:pPr>
              <a:spcBef>
                <a:spcPts val="300"/>
              </a:spcBef>
            </a:pPr>
            <a:r>
              <a:rPr lang="en-US" sz="3000" dirty="0">
                <a:solidFill>
                  <a:schemeClr val="accent5">
                    <a:lumMod val="20000"/>
                    <a:lumOff val="80000"/>
                  </a:schemeClr>
                </a:solidFill>
                <a:latin typeface="Consolas" pitchFamily="49" charset="0"/>
              </a:rPr>
              <a:t>CREATE</a:t>
            </a:r>
            <a:r>
              <a:rPr lang="en-US" sz="3000" dirty="0"/>
              <a:t> </a:t>
            </a:r>
            <a:r>
              <a:rPr lang="en-US" sz="3000" dirty="0" smtClean="0"/>
              <a:t>command</a:t>
            </a:r>
            <a:endParaRPr lang="en-US" sz="3000" dirty="0"/>
          </a:p>
          <a:p>
            <a:pPr lvl="1">
              <a:spcBef>
                <a:spcPts val="300"/>
              </a:spcBef>
            </a:pPr>
            <a:r>
              <a:rPr lang="en-US" sz="2800" dirty="0">
                <a:solidFill>
                  <a:schemeClr val="accent5">
                    <a:lumMod val="20000"/>
                    <a:lumOff val="80000"/>
                  </a:schemeClr>
                </a:solidFill>
                <a:latin typeface="Consolas" pitchFamily="49" charset="0"/>
              </a:rPr>
              <a:t>CREATE</a:t>
            </a:r>
            <a:r>
              <a:rPr lang="en-US" sz="2800" dirty="0">
                <a:solidFill>
                  <a:schemeClr val="accent5">
                    <a:lumMod val="20000"/>
                    <a:lumOff val="80000"/>
                  </a:schemeClr>
                </a:solidFill>
              </a:rPr>
              <a:t> </a:t>
            </a:r>
            <a:r>
              <a:rPr lang="en-US" sz="2800" dirty="0">
                <a:solidFill>
                  <a:schemeClr val="accent5">
                    <a:lumMod val="20000"/>
                    <a:lumOff val="80000"/>
                  </a:schemeClr>
                </a:solidFill>
                <a:latin typeface="Consolas" pitchFamily="49" charset="0"/>
              </a:rPr>
              <a:t>TABLE</a:t>
            </a:r>
            <a:r>
              <a:rPr lang="en-US" sz="2800" dirty="0">
                <a:solidFill>
                  <a:schemeClr val="accent5">
                    <a:lumMod val="20000"/>
                    <a:lumOff val="80000"/>
                  </a:schemeClr>
                </a:solidFill>
              </a:rPr>
              <a:t> </a:t>
            </a:r>
            <a:r>
              <a:rPr lang="en-US" sz="2800" dirty="0">
                <a:solidFill>
                  <a:schemeClr val="accent5">
                    <a:lumMod val="20000"/>
                    <a:lumOff val="80000"/>
                  </a:schemeClr>
                </a:solidFill>
                <a:latin typeface="Consolas" pitchFamily="49" charset="0"/>
              </a:rPr>
              <a:t>&lt;name&gt;</a:t>
            </a:r>
            <a:r>
              <a:rPr lang="en-US" sz="2800" dirty="0">
                <a:solidFill>
                  <a:schemeClr val="accent5">
                    <a:lumMod val="20000"/>
                    <a:lumOff val="80000"/>
                  </a:schemeClr>
                </a:solidFill>
              </a:rPr>
              <a:t> </a:t>
            </a:r>
            <a:r>
              <a:rPr lang="en-US" sz="2800" dirty="0">
                <a:solidFill>
                  <a:schemeClr val="accent5">
                    <a:lumMod val="20000"/>
                    <a:lumOff val="80000"/>
                  </a:schemeClr>
                </a:solidFill>
                <a:latin typeface="Consolas" pitchFamily="49" charset="0"/>
              </a:rPr>
              <a:t>(&lt;</a:t>
            </a:r>
            <a:r>
              <a:rPr lang="en-US" sz="2800" dirty="0" smtClean="0">
                <a:solidFill>
                  <a:schemeClr val="accent5">
                    <a:lumMod val="20000"/>
                    <a:lumOff val="80000"/>
                  </a:schemeClr>
                </a:solidFill>
                <a:latin typeface="Consolas" pitchFamily="49" charset="0"/>
              </a:rPr>
              <a:t>field</a:t>
            </a:r>
            <a:r>
              <a:rPr lang="en-US" sz="2800" dirty="0" smtClean="0">
                <a:solidFill>
                  <a:schemeClr val="accent5">
                    <a:lumMod val="20000"/>
                    <a:lumOff val="80000"/>
                  </a:schemeClr>
                </a:solidFill>
              </a:rPr>
              <a:t>_</a:t>
            </a:r>
            <a:r>
              <a:rPr lang="en-US" sz="2800" dirty="0" smtClean="0">
                <a:solidFill>
                  <a:schemeClr val="accent5">
                    <a:lumMod val="20000"/>
                    <a:lumOff val="80000"/>
                  </a:schemeClr>
                </a:solidFill>
                <a:latin typeface="Consolas" pitchFamily="49" charset="0"/>
              </a:rPr>
              <a:t>definitions</a:t>
            </a:r>
            <a:r>
              <a:rPr lang="en-US" sz="2800" dirty="0">
                <a:solidFill>
                  <a:schemeClr val="accent5">
                    <a:lumMod val="20000"/>
                    <a:lumOff val="80000"/>
                  </a:schemeClr>
                </a:solidFill>
                <a:latin typeface="Consolas" pitchFamily="49" charset="0"/>
              </a:rPr>
              <a:t>&gt;)</a:t>
            </a:r>
          </a:p>
          <a:p>
            <a:pPr lvl="1">
              <a:spcBef>
                <a:spcPts val="300"/>
              </a:spcBef>
            </a:pPr>
            <a:r>
              <a:rPr lang="en-US" sz="2800" dirty="0">
                <a:solidFill>
                  <a:schemeClr val="accent5">
                    <a:lumMod val="20000"/>
                    <a:lumOff val="80000"/>
                  </a:schemeClr>
                </a:solidFill>
                <a:latin typeface="Consolas" pitchFamily="49" charset="0"/>
              </a:rPr>
              <a:t>CREATE</a:t>
            </a:r>
            <a:r>
              <a:rPr lang="en-US" sz="2800" dirty="0">
                <a:solidFill>
                  <a:schemeClr val="accent5">
                    <a:lumMod val="20000"/>
                    <a:lumOff val="80000"/>
                  </a:schemeClr>
                </a:solidFill>
              </a:rPr>
              <a:t> </a:t>
            </a:r>
            <a:r>
              <a:rPr lang="en-US" sz="2800" dirty="0">
                <a:solidFill>
                  <a:schemeClr val="accent5">
                    <a:lumMod val="20000"/>
                    <a:lumOff val="80000"/>
                  </a:schemeClr>
                </a:solidFill>
                <a:latin typeface="Consolas" pitchFamily="49" charset="0"/>
              </a:rPr>
              <a:t>VIEW</a:t>
            </a:r>
            <a:r>
              <a:rPr lang="en-US" sz="2800" dirty="0">
                <a:solidFill>
                  <a:schemeClr val="accent5">
                    <a:lumMod val="20000"/>
                    <a:lumOff val="80000"/>
                  </a:schemeClr>
                </a:solidFill>
              </a:rPr>
              <a:t> </a:t>
            </a:r>
            <a:r>
              <a:rPr lang="en-US" sz="2800" dirty="0">
                <a:solidFill>
                  <a:schemeClr val="accent5">
                    <a:lumMod val="20000"/>
                    <a:lumOff val="80000"/>
                  </a:schemeClr>
                </a:solidFill>
                <a:latin typeface="Consolas" pitchFamily="49" charset="0"/>
              </a:rPr>
              <a:t>&lt;name&gt;</a:t>
            </a:r>
            <a:r>
              <a:rPr lang="en-US" sz="2800" dirty="0">
                <a:solidFill>
                  <a:schemeClr val="accent5">
                    <a:lumMod val="20000"/>
                    <a:lumOff val="80000"/>
                  </a:schemeClr>
                </a:solidFill>
              </a:rPr>
              <a:t> </a:t>
            </a:r>
            <a:r>
              <a:rPr lang="en-US" sz="2800" dirty="0">
                <a:solidFill>
                  <a:schemeClr val="accent5">
                    <a:lumMod val="20000"/>
                    <a:lumOff val="80000"/>
                  </a:schemeClr>
                </a:solidFill>
                <a:latin typeface="Consolas" pitchFamily="49" charset="0"/>
              </a:rPr>
              <a:t>AS</a:t>
            </a:r>
            <a:r>
              <a:rPr lang="en-US" sz="2800" dirty="0">
                <a:solidFill>
                  <a:schemeClr val="accent5">
                    <a:lumMod val="20000"/>
                    <a:lumOff val="80000"/>
                  </a:schemeClr>
                </a:solidFill>
              </a:rPr>
              <a:t> </a:t>
            </a:r>
            <a:r>
              <a:rPr lang="en-US" sz="2800" dirty="0">
                <a:solidFill>
                  <a:schemeClr val="accent5">
                    <a:lumMod val="20000"/>
                    <a:lumOff val="80000"/>
                  </a:schemeClr>
                </a:solidFill>
                <a:latin typeface="Consolas" pitchFamily="49" charset="0"/>
              </a:rPr>
              <a:t>&lt;select</a:t>
            </a:r>
            <a:r>
              <a:rPr lang="en-US" sz="2800" dirty="0" smtClean="0">
                <a:solidFill>
                  <a:schemeClr val="accent5">
                    <a:lumMod val="20000"/>
                    <a:lumOff val="80000"/>
                  </a:schemeClr>
                </a:solidFill>
                <a:latin typeface="Consolas" pitchFamily="49" charset="0"/>
              </a:rPr>
              <a:t>&gt;</a:t>
            </a:r>
          </a:p>
          <a:p>
            <a:pPr lvl="1">
              <a:spcBef>
                <a:spcPts val="300"/>
              </a:spcBef>
            </a:pPr>
            <a:r>
              <a:rPr lang="en-US" sz="2800" dirty="0" smtClean="0">
                <a:solidFill>
                  <a:schemeClr val="accent5">
                    <a:lumMod val="20000"/>
                    <a:lumOff val="80000"/>
                  </a:schemeClr>
                </a:solidFill>
                <a:latin typeface="Consolas" pitchFamily="49" charset="0"/>
              </a:rPr>
              <a:t>CREATE</a:t>
            </a:r>
            <a:r>
              <a:rPr lang="en-US" sz="2800" dirty="0" smtClean="0">
                <a:solidFill>
                  <a:schemeClr val="accent5">
                    <a:lumMod val="20000"/>
                    <a:lumOff val="80000"/>
                  </a:schemeClr>
                </a:solidFill>
              </a:rPr>
              <a:t> </a:t>
            </a:r>
            <a:r>
              <a:rPr lang="en-US" sz="2800" dirty="0" smtClean="0">
                <a:solidFill>
                  <a:schemeClr val="accent5">
                    <a:lumMod val="20000"/>
                    <a:lumOff val="80000"/>
                  </a:schemeClr>
                </a:solidFill>
                <a:latin typeface="Consolas" pitchFamily="49" charset="0"/>
              </a:rPr>
              <a:t>&lt;object&gt;</a:t>
            </a:r>
            <a:r>
              <a:rPr lang="en-US" sz="2800" dirty="0" smtClean="0">
                <a:solidFill>
                  <a:schemeClr val="accent5">
                    <a:lumMod val="20000"/>
                    <a:lumOff val="80000"/>
                  </a:schemeClr>
                </a:solidFill>
              </a:rPr>
              <a:t> </a:t>
            </a:r>
            <a:r>
              <a:rPr lang="en-US" sz="2800" dirty="0" smtClean="0">
                <a:solidFill>
                  <a:schemeClr val="accent5">
                    <a:lumMod val="20000"/>
                    <a:lumOff val="80000"/>
                  </a:schemeClr>
                </a:solidFill>
                <a:latin typeface="Consolas" pitchFamily="49" charset="0"/>
              </a:rPr>
              <a:t>&lt;definition&gt;</a:t>
            </a:r>
            <a:endParaRPr lang="bg-BG" sz="2800" dirty="0">
              <a:solidFill>
                <a:schemeClr val="accent5">
                  <a:lumMod val="20000"/>
                  <a:lumOff val="80000"/>
                </a:schemeClr>
              </a:solidFill>
              <a:latin typeface="Consolas" pitchFamily="49" charset="0"/>
            </a:endParaRPr>
          </a:p>
        </p:txBody>
      </p:sp>
      <p:sp>
        <p:nvSpPr>
          <p:cNvPr id="5" name="Slide Number Placeholder 3"/>
          <p:cNvSpPr>
            <a:spLocks noGrp="1"/>
          </p:cNvSpPr>
          <p:nvPr>
            <p:ph type="sldNum" sz="quarter" idx="10"/>
          </p:nvPr>
        </p:nvSpPr>
        <p:spPr/>
        <p:txBody>
          <a:bodyPr/>
          <a:lstStyle/>
          <a:p>
            <a:pPr>
              <a:defRPr/>
            </a:pPr>
            <a:fld id="{58452FF4-89E3-4D1B-9927-2DBDC00E58D7}" type="slidenum">
              <a:rPr lang="en-US" smtClean="0"/>
              <a:pPr>
                <a:defRPr/>
              </a:pPr>
              <a:t>124</a:t>
            </a:fld>
            <a:endParaRPr lang="en-US" dirty="0"/>
          </a:p>
        </p:txBody>
      </p:sp>
      <p:sp>
        <p:nvSpPr>
          <p:cNvPr id="617476" name="Rectangle 4"/>
          <p:cNvSpPr>
            <a:spLocks noChangeArrowheads="1"/>
          </p:cNvSpPr>
          <p:nvPr/>
        </p:nvSpPr>
        <p:spPr bwMode="auto">
          <a:xfrm>
            <a:off x="900113" y="3581400"/>
            <a:ext cx="7343775" cy="270843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CREATE TABLE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Persons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PersonID int IDENTITY,</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Name nvarchar(100) NOT NULL,</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CONSTRAINT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PK_Persons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PRIMARY KEY(PersonID)</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spcAft>
                <a:spcPts val="1200"/>
              </a:spcAft>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GO</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CREATE VIEW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[First 10 Persons] AS</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TOP 10 Name 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Persons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405018392"/>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ChangeArrowheads="1"/>
          </p:cNvSpPr>
          <p:nvPr>
            <p:ph type="title"/>
          </p:nvPr>
        </p:nvSpPr>
        <p:spPr/>
        <p:txBody>
          <a:bodyPr/>
          <a:lstStyle/>
          <a:p>
            <a:r>
              <a:rPr lang="en-US" sz="3600" dirty="0"/>
              <a:t>Creating Objects – More Examples</a:t>
            </a:r>
            <a:endParaRPr lang="bg-BG"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125</a:t>
            </a:fld>
            <a:endParaRPr lang="en-US" dirty="0"/>
          </a:p>
        </p:txBody>
      </p:sp>
      <p:sp>
        <p:nvSpPr>
          <p:cNvPr id="618499" name="Rectangle 3"/>
          <p:cNvSpPr>
            <a:spLocks noChangeArrowheads="1"/>
          </p:cNvSpPr>
          <p:nvPr/>
        </p:nvSpPr>
        <p:spPr bwMode="auto">
          <a:xfrm>
            <a:off x="900113" y="1371600"/>
            <a:ext cx="7253287" cy="468519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800"/>
              </a:lnSpc>
              <a:spcBef>
                <a:spcPts val="0"/>
              </a:spcBef>
              <a:buClr>
                <a:schemeClr val="accent5">
                  <a:lumMod val="40000"/>
                  <a:lumOff val="60000"/>
                </a:schemeClr>
              </a:buClr>
              <a:buSzPct val="70000"/>
            </a:pP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CREATE TABLE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Countries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ts val="28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CountryID int IDENTITY,</a:t>
            </a:r>
          </a:p>
          <a:p>
            <a:pPr eaLnBrk="0" hangingPunct="0">
              <a:lnSpc>
                <a:spcPts val="28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Name nvarchar(100) NOT NULL,</a:t>
            </a:r>
          </a:p>
          <a:p>
            <a:pPr eaLnBrk="0" hangingPunct="0">
              <a:lnSpc>
                <a:spcPts val="28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CONSTRAINT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PK_Countries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PRIMARY KEY(CountryID)</a:t>
            </a:r>
          </a:p>
          <a:p>
            <a:pPr eaLnBrk="0" hangingPunct="0">
              <a:lnSpc>
                <a:spcPts val="28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ts val="2800"/>
              </a:lnSpc>
              <a:spcBef>
                <a:spcPts val="1200"/>
              </a:spcBef>
              <a:spcAft>
                <a:spcPts val="1200"/>
              </a:spcAft>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GO</a:t>
            </a:r>
          </a:p>
          <a:p>
            <a:pPr eaLnBrk="0" hangingPunct="0">
              <a:lnSpc>
                <a:spcPts val="2800"/>
              </a:lnSpc>
              <a:spcBef>
                <a:spcPts val="0"/>
              </a:spcBef>
              <a:buClr>
                <a:schemeClr val="accent5">
                  <a:lumMod val="40000"/>
                  <a:lumOff val="60000"/>
                </a:schemeClr>
              </a:buClr>
              <a:buSzPct val="70000"/>
            </a:pP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CREATE TABLE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Cities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ts val="28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CityID int IDENTITY,</a:t>
            </a:r>
          </a:p>
          <a:p>
            <a:pPr eaLnBrk="0" hangingPunct="0">
              <a:lnSpc>
                <a:spcPts val="28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Name nvarchar(100) NOT NULL,</a:t>
            </a:r>
          </a:p>
          <a:p>
            <a:pPr eaLnBrk="0" hangingPunct="0">
              <a:lnSpc>
                <a:spcPts val="28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CountryID int NOT NULL,</a:t>
            </a:r>
          </a:p>
          <a:p>
            <a:pPr eaLnBrk="0" hangingPunct="0">
              <a:lnSpc>
                <a:spcPts val="28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CONSTRAINT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PK_Cities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PRIMARY KEY(CityID)</a:t>
            </a:r>
          </a:p>
          <a:p>
            <a:pPr eaLnBrk="0" hangingPunct="0">
              <a:lnSpc>
                <a:spcPts val="28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971560916"/>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Rectangle 2"/>
          <p:cNvSpPr>
            <a:spLocks noGrp="1" noChangeArrowheads="1"/>
          </p:cNvSpPr>
          <p:nvPr>
            <p:ph type="title"/>
          </p:nvPr>
        </p:nvSpPr>
        <p:spPr/>
        <p:txBody>
          <a:bodyPr/>
          <a:lstStyle/>
          <a:p>
            <a:r>
              <a:rPr lang="en-US"/>
              <a:t>Modifying </a:t>
            </a:r>
            <a:r>
              <a:rPr lang="en-US" smtClean="0"/>
              <a:t>Database Objects</a:t>
            </a:r>
            <a:endParaRPr lang="bg-BG" dirty="0"/>
          </a:p>
        </p:txBody>
      </p:sp>
      <p:sp>
        <p:nvSpPr>
          <p:cNvPr id="619523" name="Rectangle 3"/>
          <p:cNvSpPr>
            <a:spLocks noGrp="1" noChangeArrowheads="1"/>
          </p:cNvSpPr>
          <p:nvPr>
            <p:ph idx="1"/>
          </p:nvPr>
        </p:nvSpPr>
        <p:spPr>
          <a:xfrm>
            <a:off x="228600" y="990600"/>
            <a:ext cx="8686800" cy="5715000"/>
          </a:xfrm>
        </p:spPr>
        <p:txBody>
          <a:bodyPr/>
          <a:lstStyle/>
          <a:p>
            <a:pPr>
              <a:lnSpc>
                <a:spcPts val="3600"/>
              </a:lnSpc>
            </a:pPr>
            <a:r>
              <a:rPr lang="en-US" sz="3000" dirty="0">
                <a:solidFill>
                  <a:schemeClr val="accent5">
                    <a:lumMod val="20000"/>
                    <a:lumOff val="80000"/>
                  </a:schemeClr>
                </a:solidFill>
                <a:latin typeface="Consolas" pitchFamily="49" charset="0"/>
              </a:rPr>
              <a:t>ALTER</a:t>
            </a:r>
            <a:r>
              <a:rPr lang="en-US" sz="3000" dirty="0"/>
              <a:t> command</a:t>
            </a:r>
          </a:p>
          <a:p>
            <a:pPr marL="865188" lvl="1" indent="-407988">
              <a:lnSpc>
                <a:spcPts val="3600"/>
              </a:lnSpc>
            </a:pPr>
            <a:r>
              <a:rPr lang="en-US" sz="2800" dirty="0">
                <a:solidFill>
                  <a:schemeClr val="accent5">
                    <a:lumMod val="20000"/>
                    <a:lumOff val="80000"/>
                  </a:schemeClr>
                </a:solidFill>
                <a:latin typeface="Consolas" pitchFamily="49" charset="0"/>
              </a:rPr>
              <a:t>ALTER TABLE &lt;name&gt; &lt;command&gt;</a:t>
            </a:r>
          </a:p>
          <a:p>
            <a:pPr marL="865188" lvl="1" indent="-407988">
              <a:lnSpc>
                <a:spcPts val="3600"/>
              </a:lnSpc>
            </a:pPr>
            <a:r>
              <a:rPr lang="en-US" sz="2800" dirty="0">
                <a:solidFill>
                  <a:schemeClr val="accent5">
                    <a:lumMod val="20000"/>
                    <a:lumOff val="80000"/>
                  </a:schemeClr>
                </a:solidFill>
                <a:latin typeface="Consolas" pitchFamily="49" charset="0"/>
              </a:rPr>
              <a:t>ALTER </a:t>
            </a:r>
            <a:r>
              <a:rPr lang="en-US" sz="2800" dirty="0" smtClean="0">
                <a:solidFill>
                  <a:schemeClr val="accent5">
                    <a:lumMod val="20000"/>
                    <a:lumOff val="80000"/>
                  </a:schemeClr>
                </a:solidFill>
                <a:latin typeface="Consolas" pitchFamily="49" charset="0"/>
              </a:rPr>
              <a:t>&lt;object&gt; &lt;command&gt;</a:t>
            </a:r>
            <a:endParaRPr lang="en-US" sz="2800" dirty="0">
              <a:solidFill>
                <a:schemeClr val="accent5">
                  <a:lumMod val="20000"/>
                  <a:lumOff val="80000"/>
                </a:schemeClr>
              </a:solidFill>
              <a:latin typeface="Consolas" pitchFamily="49" charset="0"/>
            </a:endParaRPr>
          </a:p>
        </p:txBody>
      </p:sp>
      <p:sp>
        <p:nvSpPr>
          <p:cNvPr id="5" name="Slide Number Placeholder 3"/>
          <p:cNvSpPr>
            <a:spLocks noGrp="1"/>
          </p:cNvSpPr>
          <p:nvPr>
            <p:ph type="sldNum" sz="quarter" idx="10"/>
          </p:nvPr>
        </p:nvSpPr>
        <p:spPr/>
        <p:txBody>
          <a:bodyPr/>
          <a:lstStyle/>
          <a:p>
            <a:pPr>
              <a:defRPr/>
            </a:pPr>
            <a:fld id="{58452FF4-89E3-4D1B-9927-2DBDC00E58D7}" type="slidenum">
              <a:rPr lang="en-US" smtClean="0"/>
              <a:pPr>
                <a:defRPr/>
              </a:pPr>
              <a:t>126</a:t>
            </a:fld>
            <a:endParaRPr lang="en-US" dirty="0"/>
          </a:p>
        </p:txBody>
      </p:sp>
      <p:sp>
        <p:nvSpPr>
          <p:cNvPr id="619524" name="Rectangle 4"/>
          <p:cNvSpPr>
            <a:spLocks noChangeArrowheads="1"/>
          </p:cNvSpPr>
          <p:nvPr/>
        </p:nvSpPr>
        <p:spPr bwMode="auto">
          <a:xfrm>
            <a:off x="695326" y="2971800"/>
            <a:ext cx="7762874" cy="338355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6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Add a foreign key constraint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Cities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Country</a:t>
            </a:r>
          </a:p>
          <a:p>
            <a:pPr eaLnBrk="0" hangingPunct="0">
              <a:lnSpc>
                <a:spcPts val="2600"/>
              </a:lnSpc>
              <a:spcBef>
                <a:spcPts val="0"/>
              </a:spcBef>
              <a:buClr>
                <a:schemeClr val="accent5">
                  <a:lumMod val="40000"/>
                  <a:lumOff val="60000"/>
                </a:schemeClr>
              </a:buClr>
              <a:buSzPct val="70000"/>
            </a:pP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ALTER TABLE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Cities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600"/>
              </a:lnSpc>
              <a:spcBef>
                <a:spcPts val="0"/>
              </a:spcBef>
              <a:buClr>
                <a:schemeClr val="accent5">
                  <a:lumMod val="40000"/>
                  <a:lumOff val="60000"/>
                </a:schemeClr>
              </a:buClr>
              <a:buSzPct val="70000"/>
            </a:pP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ADD CONSTRAINT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FK_Cities_Countries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6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FOREIGN KEY (CountryID)</a:t>
            </a:r>
          </a:p>
          <a:p>
            <a:pPr eaLnBrk="0" hangingPunct="0">
              <a:lnSpc>
                <a:spcPts val="2600"/>
              </a:lnSpc>
              <a:spcBef>
                <a:spcPts val="0"/>
              </a:spcBef>
              <a:spcAft>
                <a:spcPts val="1200"/>
              </a:spcAft>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REFERENCES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Countries(CountryID)</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6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Add column Population to the table Country</a:t>
            </a:r>
          </a:p>
          <a:p>
            <a:pPr eaLnBrk="0" hangingPunct="0">
              <a:lnSpc>
                <a:spcPts val="2600"/>
              </a:lnSpc>
              <a:spcBef>
                <a:spcPts val="0"/>
              </a:spcBef>
              <a:spcAft>
                <a:spcPts val="1200"/>
              </a:spcAft>
              <a:buClr>
                <a:schemeClr val="accent5">
                  <a:lumMod val="40000"/>
                  <a:lumOff val="60000"/>
                </a:schemeClr>
              </a:buClr>
              <a:buSzPct val="70000"/>
            </a:pP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ALTER TABLE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Countries </a:t>
            </a: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ADD </a:t>
            </a: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COLUMN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Population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a:t>
            </a:r>
          </a:p>
          <a:p>
            <a:pPr eaLnBrk="0" hangingPunct="0">
              <a:lnSpc>
                <a:spcPts val="26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Remove column Population from the table Country</a:t>
            </a:r>
          </a:p>
          <a:p>
            <a:pPr eaLnBrk="0" hangingPunct="0">
              <a:lnSpc>
                <a:spcPts val="2600"/>
              </a:lnSpc>
              <a:spcBef>
                <a:spcPts val="0"/>
              </a:spcBef>
              <a:buClr>
                <a:schemeClr val="accent5">
                  <a:lumMod val="40000"/>
                  <a:lumOff val="60000"/>
                </a:schemeClr>
              </a:buClr>
              <a:buSzPct val="70000"/>
            </a:pP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ALTER TABLE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Countries </a:t>
            </a: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DROP COLUMN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Population</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888744708"/>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nvPr>
        </p:nvSpPr>
        <p:spPr/>
        <p:txBody>
          <a:bodyPr/>
          <a:lstStyle/>
          <a:p>
            <a:r>
              <a:rPr lang="en-US"/>
              <a:t>Deleting </a:t>
            </a:r>
            <a:r>
              <a:rPr lang="en-US" smtClean="0"/>
              <a:t>Database Objects</a:t>
            </a:r>
            <a:endParaRPr lang="bg-BG" dirty="0"/>
          </a:p>
        </p:txBody>
      </p:sp>
      <p:sp>
        <p:nvSpPr>
          <p:cNvPr id="620547" name="Rectangle 3"/>
          <p:cNvSpPr>
            <a:spLocks noGrp="1" noChangeArrowheads="1"/>
          </p:cNvSpPr>
          <p:nvPr>
            <p:ph idx="1"/>
          </p:nvPr>
        </p:nvSpPr>
        <p:spPr>
          <a:xfrm>
            <a:off x="228600" y="1143000"/>
            <a:ext cx="8686800" cy="5562600"/>
          </a:xfrm>
        </p:spPr>
        <p:txBody>
          <a:bodyPr/>
          <a:lstStyle/>
          <a:p>
            <a:r>
              <a:rPr lang="en-US" dirty="0">
                <a:solidFill>
                  <a:schemeClr val="accent5">
                    <a:lumMod val="20000"/>
                    <a:lumOff val="80000"/>
                  </a:schemeClr>
                </a:solidFill>
                <a:latin typeface="Consolas" pitchFamily="49" charset="0"/>
              </a:rPr>
              <a:t>DROP</a:t>
            </a:r>
            <a:r>
              <a:rPr lang="en-US" dirty="0"/>
              <a:t> command</a:t>
            </a:r>
          </a:p>
          <a:p>
            <a:pPr marL="865188" lvl="1" indent="-407988"/>
            <a:r>
              <a:rPr lang="en-US" dirty="0">
                <a:solidFill>
                  <a:schemeClr val="accent5">
                    <a:lumMod val="20000"/>
                    <a:lumOff val="80000"/>
                  </a:schemeClr>
                </a:solidFill>
                <a:latin typeface="Consolas" pitchFamily="49" charset="0"/>
              </a:rPr>
              <a:t>DROP TABLE &lt;name&gt;</a:t>
            </a:r>
          </a:p>
          <a:p>
            <a:pPr marL="865188" lvl="1" indent="-407988"/>
            <a:r>
              <a:rPr lang="en-US" dirty="0">
                <a:solidFill>
                  <a:schemeClr val="accent5">
                    <a:lumMod val="20000"/>
                    <a:lumOff val="80000"/>
                  </a:schemeClr>
                </a:solidFill>
                <a:latin typeface="Consolas" pitchFamily="49" charset="0"/>
              </a:rPr>
              <a:t>DROP TRIGGER &lt;name&gt;</a:t>
            </a:r>
          </a:p>
          <a:p>
            <a:pPr marL="865188" lvl="1" indent="-407988"/>
            <a:r>
              <a:rPr lang="en-US" dirty="0" smtClean="0">
                <a:solidFill>
                  <a:schemeClr val="accent5">
                    <a:lumMod val="20000"/>
                    <a:lumOff val="80000"/>
                  </a:schemeClr>
                </a:solidFill>
                <a:latin typeface="Consolas" pitchFamily="49" charset="0"/>
              </a:rPr>
              <a:t>DROP INDEX &lt;name&gt;</a:t>
            </a:r>
          </a:p>
          <a:p>
            <a:pPr marL="865188" lvl="1" indent="-407988"/>
            <a:r>
              <a:rPr lang="en-US" dirty="0" smtClean="0">
                <a:solidFill>
                  <a:schemeClr val="accent5">
                    <a:lumMod val="20000"/>
                    <a:lumOff val="80000"/>
                  </a:schemeClr>
                </a:solidFill>
                <a:latin typeface="Consolas" pitchFamily="49" charset="0"/>
              </a:rPr>
              <a:t>DROP &lt;object&gt;</a:t>
            </a:r>
            <a:endParaRPr lang="en-US" dirty="0">
              <a:solidFill>
                <a:schemeClr val="accent5">
                  <a:lumMod val="20000"/>
                  <a:lumOff val="80000"/>
                </a:schemeClr>
              </a:solidFill>
              <a:latin typeface="Consolas" pitchFamily="49" charset="0"/>
            </a:endParaRPr>
          </a:p>
        </p:txBody>
      </p:sp>
      <p:sp>
        <p:nvSpPr>
          <p:cNvPr id="5" name="Slide Number Placeholder 3"/>
          <p:cNvSpPr>
            <a:spLocks noGrp="1"/>
          </p:cNvSpPr>
          <p:nvPr>
            <p:ph type="sldNum" sz="quarter" idx="10"/>
          </p:nvPr>
        </p:nvSpPr>
        <p:spPr/>
        <p:txBody>
          <a:bodyPr/>
          <a:lstStyle/>
          <a:p>
            <a:pPr>
              <a:defRPr/>
            </a:pPr>
            <a:fld id="{58452FF4-89E3-4D1B-9927-2DBDC00E58D7}" type="slidenum">
              <a:rPr lang="en-US" smtClean="0"/>
              <a:pPr>
                <a:defRPr/>
              </a:pPr>
              <a:t>127</a:t>
            </a:fld>
            <a:endParaRPr lang="en-US" dirty="0"/>
          </a:p>
        </p:txBody>
      </p:sp>
      <p:sp>
        <p:nvSpPr>
          <p:cNvPr id="620548" name="Rectangle 4"/>
          <p:cNvSpPr>
            <a:spLocks noChangeArrowheads="1"/>
          </p:cNvSpPr>
          <p:nvPr/>
        </p:nvSpPr>
        <p:spPr bwMode="auto">
          <a:xfrm>
            <a:off x="755651" y="4545449"/>
            <a:ext cx="7550150" cy="116955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DROP TABLE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Persons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120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ALTER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TABLE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Cities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DROP CONSTRAINT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FK_Cities_Countries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971181561"/>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p:txBody>
          <a:bodyPr/>
          <a:lstStyle/>
          <a:p>
            <a:r>
              <a:rPr lang="en-US" dirty="0"/>
              <a:t>Managing Access Permissions</a:t>
            </a:r>
            <a:endParaRPr lang="bg-BG" dirty="0"/>
          </a:p>
        </p:txBody>
      </p:sp>
      <p:sp>
        <p:nvSpPr>
          <p:cNvPr id="621571" name="Rectangle 3"/>
          <p:cNvSpPr>
            <a:spLocks noGrp="1" noChangeArrowheads="1"/>
          </p:cNvSpPr>
          <p:nvPr>
            <p:ph idx="1"/>
          </p:nvPr>
        </p:nvSpPr>
        <p:spPr/>
        <p:txBody>
          <a:bodyPr/>
          <a:lstStyle/>
          <a:p>
            <a:r>
              <a:rPr lang="en-US" dirty="0">
                <a:solidFill>
                  <a:schemeClr val="accent5">
                    <a:lumMod val="20000"/>
                    <a:lumOff val="80000"/>
                  </a:schemeClr>
                </a:solidFill>
                <a:latin typeface="Consolas" pitchFamily="49" charset="0"/>
              </a:rPr>
              <a:t>GRANT</a:t>
            </a:r>
            <a:r>
              <a:rPr lang="en-US" dirty="0"/>
              <a:t> command</a:t>
            </a:r>
          </a:p>
          <a:p>
            <a:pPr lvl="1"/>
            <a:endParaRPr lang="en-US" dirty="0"/>
          </a:p>
          <a:p>
            <a:pPr lvl="1"/>
            <a:r>
              <a:rPr lang="en-US" dirty="0"/>
              <a:t>Example:</a:t>
            </a:r>
          </a:p>
          <a:p>
            <a:endParaRPr lang="en-US" dirty="0">
              <a:latin typeface="Courier New" pitchFamily="49" charset="0"/>
            </a:endParaRPr>
          </a:p>
          <a:p>
            <a:r>
              <a:rPr lang="en-US" dirty="0">
                <a:solidFill>
                  <a:schemeClr val="accent5">
                    <a:lumMod val="20000"/>
                    <a:lumOff val="80000"/>
                  </a:schemeClr>
                </a:solidFill>
                <a:latin typeface="Consolas" pitchFamily="49" charset="0"/>
              </a:rPr>
              <a:t>REVOKE</a:t>
            </a:r>
            <a:r>
              <a:rPr lang="en-US" dirty="0"/>
              <a:t> command</a:t>
            </a:r>
          </a:p>
          <a:p>
            <a:pPr lvl="1"/>
            <a:endParaRPr lang="en-US" dirty="0"/>
          </a:p>
          <a:p>
            <a:pPr lvl="1"/>
            <a:r>
              <a:rPr lang="en-US" dirty="0"/>
              <a:t>Example:</a:t>
            </a:r>
            <a:endParaRPr lang="bg-BG" dirty="0"/>
          </a:p>
        </p:txBody>
      </p:sp>
      <p:sp>
        <p:nvSpPr>
          <p:cNvPr id="8" name="Slide Number Placeholder 3"/>
          <p:cNvSpPr>
            <a:spLocks noGrp="1"/>
          </p:cNvSpPr>
          <p:nvPr>
            <p:ph type="sldNum" sz="quarter" idx="10"/>
          </p:nvPr>
        </p:nvSpPr>
        <p:spPr/>
        <p:txBody>
          <a:bodyPr/>
          <a:lstStyle/>
          <a:p>
            <a:pPr>
              <a:defRPr/>
            </a:pPr>
            <a:fld id="{58452FF4-89E3-4D1B-9927-2DBDC00E58D7}" type="slidenum">
              <a:rPr lang="en-US" smtClean="0"/>
              <a:pPr>
                <a:defRPr/>
              </a:pPr>
              <a:t>128</a:t>
            </a:fld>
            <a:endParaRPr lang="en-US" dirty="0"/>
          </a:p>
        </p:txBody>
      </p:sp>
      <p:sp>
        <p:nvSpPr>
          <p:cNvPr id="621572" name="Rectangle 4"/>
          <p:cNvSpPr>
            <a:spLocks noChangeArrowheads="1"/>
          </p:cNvSpPr>
          <p:nvPr/>
        </p:nvSpPr>
        <p:spPr bwMode="auto">
          <a:xfrm>
            <a:off x="755650" y="1767158"/>
            <a:ext cx="7624763"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GRANT &lt;persmission&gt; ON &lt;object&gt; TO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&lt;role&gt;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21573" name="Rectangle 5"/>
          <p:cNvSpPr>
            <a:spLocks noChangeArrowheads="1"/>
          </p:cNvSpPr>
          <p:nvPr/>
        </p:nvSpPr>
        <p:spPr bwMode="auto">
          <a:xfrm>
            <a:off x="755650" y="3028890"/>
            <a:ext cx="7624763"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GRANT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SELECT ON Persons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TO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21574" name="Rectangle 6"/>
          <p:cNvSpPr>
            <a:spLocks noChangeArrowheads="1"/>
          </p:cNvSpPr>
          <p:nvPr/>
        </p:nvSpPr>
        <p:spPr bwMode="auto">
          <a:xfrm>
            <a:off x="755650" y="4324290"/>
            <a:ext cx="7624763"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REVOKE</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&lt;persmission&gt; ON &lt;object&gt;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FROM &lt;role&gt;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21575" name="Rectangle 7"/>
          <p:cNvSpPr>
            <a:spLocks noChangeArrowheads="1"/>
          </p:cNvSpPr>
          <p:nvPr/>
        </p:nvSpPr>
        <p:spPr bwMode="auto">
          <a:xfrm>
            <a:off x="755650" y="5619690"/>
            <a:ext cx="7624763"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REVOKE</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SELECT ON Employees FROM public</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367418383"/>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makeitsafe.missouri.edu/images/best-practices.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588393" y="1295400"/>
            <a:ext cx="2846832" cy="1981200"/>
          </a:xfrm>
          <a:prstGeom prst="roundRect">
            <a:avLst>
              <a:gd name="adj" fmla="val 8443"/>
            </a:avLst>
          </a:prstGeom>
          <a:solidFill>
            <a:srgbClr val="FFFFFF">
              <a:shade val="85000"/>
            </a:srgbClr>
          </a:solidFill>
          <a:ln>
            <a:noFill/>
          </a:ln>
          <a:effectLst>
            <a:reflection blurRad="6350" stA="50000" endA="300" endPos="38500" dist="50800" dir="5400000" sy="-100000" algn="bl" rotWithShape="0"/>
          </a:effectLst>
          <a:scene3d>
            <a:camera prst="perspectiveHeroicExtremeLeftFacing"/>
            <a:lightRig rig="threePt" dir="t"/>
          </a:scene3d>
          <a:sp3d>
            <a:bevelT/>
          </a:sp3d>
        </p:spPr>
      </p:pic>
      <p:pic>
        <p:nvPicPr>
          <p:cNvPr id="25602" name="Picture 2" descr="http://www.iconarchive.com/icons/tpdkdesign.net/refresh-cl/256/Windows-Table-icon.png"/>
          <p:cNvPicPr>
            <a:picLocks noChangeAspect="1" noChangeArrowheads="1"/>
          </p:cNvPicPr>
          <p:nvPr/>
        </p:nvPicPr>
        <p:blipFill>
          <a:blip r:embed="rId4" cstate="print">
            <a:extLst>
              <a:ext uri="{28A0092B-C50C-407E-A947-70E740481C1C}">
                <a14:useLocalDpi xmlns:a14="http://schemas.microsoft.com/office/drawing/2010/main" val="0"/>
              </a:ext>
            </a:extLst>
          </a:blip>
          <a:srcRect l="3182" t="1744" r="2081" b="4070"/>
          <a:stretch>
            <a:fillRect/>
          </a:stretch>
        </p:blipFill>
        <p:spPr bwMode="auto">
          <a:xfrm>
            <a:off x="609600" y="1042837"/>
            <a:ext cx="2743200" cy="2296633"/>
          </a:xfrm>
          <a:prstGeom prst="rect">
            <a:avLst/>
          </a:prstGeom>
          <a:noFill/>
          <a:effectLst>
            <a:reflection blurRad="6350" stA="52000" endA="300" endPos="35000" dir="5400000" sy="-100000" algn="bl" rotWithShape="0"/>
          </a:effectLst>
        </p:spPr>
      </p:pic>
      <p:sp>
        <p:nvSpPr>
          <p:cNvPr id="622594" name="Rectangle 2"/>
          <p:cNvSpPr>
            <a:spLocks noGrp="1" noChangeArrowheads="1"/>
          </p:cNvSpPr>
          <p:nvPr>
            <p:ph type="ctrTitle"/>
          </p:nvPr>
        </p:nvSpPr>
        <p:spPr>
          <a:xfrm>
            <a:off x="457200" y="4648200"/>
            <a:ext cx="8229600" cy="685800"/>
          </a:xfrm>
        </p:spPr>
        <p:txBody>
          <a:bodyPr/>
          <a:lstStyle/>
          <a:p>
            <a:r>
              <a:rPr lang="en-US"/>
              <a:t>Creating Tables in SQL Server</a:t>
            </a:r>
            <a:endParaRPr lang="bg-BG"/>
          </a:p>
        </p:txBody>
      </p:sp>
      <p:sp>
        <p:nvSpPr>
          <p:cNvPr id="4" name="Subtitle 3"/>
          <p:cNvSpPr>
            <a:spLocks noGrp="1"/>
          </p:cNvSpPr>
          <p:nvPr>
            <p:ph type="subTitle" idx="1"/>
          </p:nvPr>
        </p:nvSpPr>
        <p:spPr>
          <a:xfrm>
            <a:off x="457200" y="5374479"/>
            <a:ext cx="8229600" cy="569120"/>
          </a:xfrm>
        </p:spPr>
        <p:txBody>
          <a:bodyPr/>
          <a:lstStyle/>
          <a:p>
            <a:r>
              <a:rPr dirty="0" smtClean="0"/>
              <a:t>Best Practices</a:t>
            </a:r>
            <a:endParaRPr lang="bg-BG" dirty="0"/>
          </a:p>
        </p:txBody>
      </p:sp>
      <p:pic>
        <p:nvPicPr>
          <p:cNvPr id="25603" name="Picture 3" descr="C:\Trash\design-table.png"/>
          <p:cNvPicPr>
            <a:picLocks noChangeAspect="1" noChangeArrowheads="1"/>
          </p:cNvPicPr>
          <p:nvPr/>
        </p:nvPicPr>
        <p:blipFill>
          <a:blip r:embed="rId5" cstate="screen">
            <a:lum/>
            <a:extLst>
              <a:ext uri="{28A0092B-C50C-407E-A947-70E740481C1C}">
                <a14:useLocalDpi xmlns:a14="http://schemas.microsoft.com/office/drawing/2010/main" val="0"/>
              </a:ext>
            </a:extLst>
          </a:blip>
          <a:srcRect/>
          <a:stretch>
            <a:fillRect/>
          </a:stretch>
        </p:blipFill>
        <p:spPr bwMode="auto">
          <a:xfrm rot="21376306">
            <a:off x="2927216" y="1329034"/>
            <a:ext cx="3074048" cy="2307263"/>
          </a:xfrm>
          <a:prstGeom prst="rect">
            <a:avLst/>
          </a:prstGeom>
          <a:noFill/>
          <a:ln>
            <a:noFill/>
          </a:ln>
          <a:effectLst>
            <a:outerShdw blurRad="127000" dist="38100" dir="2700000" algn="ctr">
              <a:srgbClr val="000000">
                <a:alpha val="45000"/>
              </a:srgbClr>
            </a:outerShdw>
            <a:reflection blurRad="6350" stA="52000" endA="300" endPos="35000" dir="5400000" sy="-100000" algn="bl" rotWithShape="0"/>
          </a:effectLst>
          <a:scene3d>
            <a:camera prst="perspectiveFront" fov="2700000">
              <a:rot lat="20376000" lon="1938000" rev="20112001"/>
            </a:camera>
            <a:lightRig rig="flood" dir="t"/>
          </a:scene3d>
          <a:sp3d prstMaterial="translucentPowder">
            <a:bevelT/>
            <a:bevelB w="152400" h="50800" prst="softRound"/>
          </a:sp3d>
        </p:spPr>
      </p:pic>
    </p:spTree>
    <p:extLst>
      <p:ext uri="{BB962C8B-B14F-4D97-AF65-F5344CB8AC3E}">
        <p14:creationId xmlns:p14="http://schemas.microsoft.com/office/powerpoint/2010/main" val="41652933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1371600"/>
            <a:ext cx="6705600" cy="1600200"/>
          </a:xfrm>
        </p:spPr>
        <p:txBody>
          <a:bodyPr/>
          <a:lstStyle/>
          <a:p>
            <a:r>
              <a:rPr lang="en-US" dirty="0" smtClean="0"/>
              <a:t>Data Types in</a:t>
            </a:r>
            <a:r>
              <a:rPr lang="bg-BG" dirty="0" smtClean="0"/>
              <a:t> </a:t>
            </a:r>
            <a:r>
              <a:rPr lang="en-US" dirty="0" smtClean="0"/>
              <a:t>SQL Server 200</a:t>
            </a:r>
            <a:r>
              <a:rPr lang="bg-BG" dirty="0" smtClean="0"/>
              <a:t>8</a:t>
            </a:r>
            <a:endParaRPr lang="en-US" dirty="0"/>
          </a:p>
        </p:txBody>
      </p:sp>
      <p:pic>
        <p:nvPicPr>
          <p:cNvPr id="3075" name="Picture 3" descr="C:\downloads\Space Art HD Wallpapers\96 Space Art HD Wallpapers 1920x1080\Space.Art.Wallpaper.1920x1080_009.jpg"/>
          <p:cNvPicPr>
            <a:picLocks noChangeAspect="1" noChangeArrowheads="1"/>
          </p:cNvPicPr>
          <p:nvPr/>
        </p:nvPicPr>
        <p:blipFill>
          <a:blip r:embed="rId2" cstate="screen">
            <a:lum contrast="10000"/>
          </a:blip>
          <a:srcRect/>
          <a:stretch>
            <a:fillRect/>
          </a:stretch>
        </p:blipFill>
        <p:spPr bwMode="auto">
          <a:xfrm rot="850003">
            <a:off x="819310" y="3521996"/>
            <a:ext cx="4322656" cy="2431494"/>
          </a:xfrm>
          <a:prstGeom prst="roundRect">
            <a:avLst>
              <a:gd name="adj" fmla="val 13004"/>
            </a:avLst>
          </a:prstGeom>
          <a:noFill/>
          <a:ln w="254000">
            <a:solidFill>
              <a:schemeClr val="tx1"/>
            </a:solidFill>
          </a:ln>
          <a:effectLst>
            <a:softEdge rad="635000"/>
          </a:effectLst>
        </p:spPr>
      </p:pic>
      <p:pic>
        <p:nvPicPr>
          <p:cNvPr id="36867" name="Picture 3" descr="C:\Trash\SQL-data-types.png"/>
          <p:cNvPicPr>
            <a:picLocks noChangeAspect="1" noChangeArrowheads="1"/>
          </p:cNvPicPr>
          <p:nvPr/>
        </p:nvPicPr>
        <p:blipFill>
          <a:blip r:embed="rId3" cstate="screen"/>
          <a:srcRect/>
          <a:stretch>
            <a:fillRect/>
          </a:stretch>
        </p:blipFill>
        <p:spPr bwMode="auto">
          <a:xfrm rot="4553127">
            <a:off x="5110746" y="2482358"/>
            <a:ext cx="2466166" cy="4054545"/>
          </a:xfrm>
          <a:prstGeom prst="roundRect">
            <a:avLst>
              <a:gd name="adj" fmla="val 3179"/>
            </a:avLst>
          </a:prstGeom>
          <a:noFill/>
        </p:spPr>
      </p:pic>
    </p:spTree>
    <p:extLst>
      <p:ext uri="{BB962C8B-B14F-4D97-AF65-F5344CB8AC3E}">
        <p14:creationId xmlns:p14="http://schemas.microsoft.com/office/powerpoint/2010/main" val="327187969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Grp="1" noChangeArrowheads="1"/>
          </p:cNvSpPr>
          <p:nvPr>
            <p:ph type="title"/>
          </p:nvPr>
        </p:nvSpPr>
        <p:spPr/>
        <p:txBody>
          <a:bodyPr/>
          <a:lstStyle/>
          <a:p>
            <a:r>
              <a:rPr lang="en-US" dirty="0"/>
              <a:t>Creating Tables in SQL Server</a:t>
            </a:r>
            <a:endParaRPr lang="bg-BG" dirty="0"/>
          </a:p>
        </p:txBody>
      </p:sp>
      <p:sp>
        <p:nvSpPr>
          <p:cNvPr id="624643" name="Rectangle 3"/>
          <p:cNvSpPr>
            <a:spLocks noGrp="1" noChangeArrowheads="1"/>
          </p:cNvSpPr>
          <p:nvPr>
            <p:ph idx="1"/>
          </p:nvPr>
        </p:nvSpPr>
        <p:spPr/>
        <p:txBody>
          <a:bodyPr/>
          <a:lstStyle/>
          <a:p>
            <a:pPr>
              <a:lnSpc>
                <a:spcPts val="3600"/>
              </a:lnSpc>
            </a:pPr>
            <a:r>
              <a:rPr lang="en-US" dirty="0"/>
              <a:t>Creating new table:</a:t>
            </a:r>
          </a:p>
          <a:p>
            <a:pPr lvl="1">
              <a:lnSpc>
                <a:spcPts val="3600"/>
              </a:lnSpc>
            </a:pPr>
            <a:r>
              <a:rPr lang="en-US" dirty="0"/>
              <a:t>Define the table name</a:t>
            </a:r>
          </a:p>
          <a:p>
            <a:pPr lvl="2">
              <a:lnSpc>
                <a:spcPts val="3600"/>
              </a:lnSpc>
            </a:pPr>
            <a:r>
              <a:rPr lang="en-US" dirty="0"/>
              <a:t>Should have good name</a:t>
            </a:r>
          </a:p>
          <a:p>
            <a:pPr lvl="1">
              <a:lnSpc>
                <a:spcPts val="3600"/>
              </a:lnSpc>
            </a:pPr>
            <a:r>
              <a:rPr lang="en-US" dirty="0"/>
              <a:t>Define the columns and their types</a:t>
            </a:r>
          </a:p>
          <a:p>
            <a:pPr lvl="2">
              <a:lnSpc>
                <a:spcPts val="3600"/>
              </a:lnSpc>
            </a:pPr>
            <a:r>
              <a:rPr lang="en-US" dirty="0"/>
              <a:t>Use proper data type</a:t>
            </a:r>
          </a:p>
          <a:p>
            <a:pPr lvl="1">
              <a:lnSpc>
                <a:spcPts val="3600"/>
              </a:lnSpc>
            </a:pPr>
            <a:r>
              <a:rPr lang="en-US" dirty="0"/>
              <a:t>Define the table primary key</a:t>
            </a:r>
          </a:p>
          <a:p>
            <a:pPr lvl="2">
              <a:lnSpc>
                <a:spcPts val="3600"/>
              </a:lnSpc>
            </a:pPr>
            <a:r>
              <a:rPr lang="en-US" dirty="0"/>
              <a:t>Use </a:t>
            </a:r>
            <a:r>
              <a:rPr lang="en-US" dirty="0">
                <a:solidFill>
                  <a:schemeClr val="accent5">
                    <a:lumMod val="20000"/>
                    <a:lumOff val="80000"/>
                  </a:schemeClr>
                </a:solidFill>
                <a:latin typeface="Consolas" pitchFamily="49" charset="0"/>
              </a:rPr>
              <a:t>IDENTITY</a:t>
            </a:r>
            <a:r>
              <a:rPr lang="en-US" dirty="0"/>
              <a:t> for enabling auto increment of the primary key</a:t>
            </a:r>
          </a:p>
          <a:p>
            <a:pPr lvl="1">
              <a:lnSpc>
                <a:spcPts val="3600"/>
              </a:lnSpc>
            </a:pPr>
            <a:r>
              <a:rPr lang="en-US" dirty="0"/>
              <a:t>Define foreign/keys and constraints</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130</a:t>
            </a:fld>
            <a:endParaRPr lang="en-US" dirty="0"/>
          </a:p>
        </p:txBody>
      </p:sp>
      <p:pic>
        <p:nvPicPr>
          <p:cNvPr id="23553" name="Picture 1" descr="C:\Trash\design-table.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248400" y="1143000"/>
            <a:ext cx="2310184" cy="1733935"/>
          </a:xfrm>
          <a:prstGeom prst="roundRect">
            <a:avLst>
              <a:gd name="adj" fmla="val 4403"/>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Tree>
    <p:extLst>
      <p:ext uri="{BB962C8B-B14F-4D97-AF65-F5344CB8AC3E}">
        <p14:creationId xmlns:p14="http://schemas.microsoft.com/office/powerpoint/2010/main" val="2376534462"/>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p:cNvSpPr>
            <a:spLocks noGrp="1" noChangeArrowheads="1"/>
          </p:cNvSpPr>
          <p:nvPr>
            <p:ph type="title"/>
          </p:nvPr>
        </p:nvSpPr>
        <p:spPr>
          <a:xfrm>
            <a:off x="2514600" y="228600"/>
            <a:ext cx="6400800" cy="914400"/>
          </a:xfrm>
        </p:spPr>
        <p:txBody>
          <a:bodyPr/>
          <a:lstStyle/>
          <a:p>
            <a:r>
              <a:rPr lang="en-US" dirty="0"/>
              <a:t>Creating Tables in SQL Server – Examples</a:t>
            </a:r>
            <a:endParaRPr lang="bg-BG" dirty="0"/>
          </a:p>
        </p:txBody>
      </p:sp>
      <p:sp>
        <p:nvSpPr>
          <p:cNvPr id="625667" name="Rectangle 3"/>
          <p:cNvSpPr>
            <a:spLocks noGrp="1" noChangeArrowheads="1"/>
          </p:cNvSpPr>
          <p:nvPr>
            <p:ph idx="1"/>
          </p:nvPr>
        </p:nvSpPr>
        <p:spPr>
          <a:xfrm>
            <a:off x="611188" y="1505499"/>
            <a:ext cx="7848600" cy="4742901"/>
          </a:xfr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indent="0">
              <a:lnSpc>
                <a:spcPts val="2600"/>
              </a:lnSpc>
              <a:spcBef>
                <a:spcPts val="0"/>
              </a:spcBef>
              <a:spcAft>
                <a:spcPct val="0"/>
              </a:spcAft>
              <a:buNone/>
            </a:pPr>
            <a:r>
              <a:rPr lang="en-US" sz="2000" noProof="1">
                <a:solidFill>
                  <a:srgbClr val="8CF4F2"/>
                </a:solidFill>
                <a:latin typeface="Consolas" pitchFamily="49" charset="0"/>
                <a:cs typeface="Consolas" pitchFamily="49" charset="0"/>
              </a:rPr>
              <a:t>CREATE TABLE </a:t>
            </a:r>
            <a:r>
              <a:rPr lang="en-US" sz="2000" noProof="1" smtClean="0">
                <a:solidFill>
                  <a:srgbClr val="8CF4F2"/>
                </a:solidFill>
                <a:latin typeface="Consolas" pitchFamily="49" charset="0"/>
                <a:cs typeface="Consolas" pitchFamily="49" charset="0"/>
              </a:rPr>
              <a:t>Groups </a:t>
            </a:r>
            <a:r>
              <a:rPr lang="en-US" sz="2000" noProof="1">
                <a:solidFill>
                  <a:srgbClr val="8CF4F2"/>
                </a:solidFill>
                <a:latin typeface="Consolas" pitchFamily="49" charset="0"/>
                <a:cs typeface="Consolas" pitchFamily="49" charset="0"/>
              </a:rPr>
              <a:t>(</a:t>
            </a:r>
          </a:p>
          <a:p>
            <a:pPr marL="0" indent="0">
              <a:lnSpc>
                <a:spcPts val="2600"/>
              </a:lnSpc>
              <a:spcBef>
                <a:spcPts val="0"/>
              </a:spcBef>
              <a:spcAft>
                <a:spcPct val="0"/>
              </a:spcAft>
              <a:buNone/>
            </a:pPr>
            <a:r>
              <a:rPr lang="en-US" sz="2000" noProof="1">
                <a:solidFill>
                  <a:srgbClr val="8CF4F2"/>
                </a:solidFill>
                <a:latin typeface="Consolas" pitchFamily="49" charset="0"/>
                <a:cs typeface="Consolas" pitchFamily="49" charset="0"/>
              </a:rPr>
              <a:t>  GroupID int IDENTITY,</a:t>
            </a:r>
          </a:p>
          <a:p>
            <a:pPr marL="0" indent="0">
              <a:lnSpc>
                <a:spcPts val="2600"/>
              </a:lnSpc>
              <a:spcBef>
                <a:spcPts val="0"/>
              </a:spcBef>
              <a:spcAft>
                <a:spcPct val="0"/>
              </a:spcAft>
              <a:buNone/>
            </a:pPr>
            <a:r>
              <a:rPr lang="en-US" sz="2000" noProof="1">
                <a:solidFill>
                  <a:srgbClr val="8CF4F2"/>
                </a:solidFill>
                <a:latin typeface="Consolas" pitchFamily="49" charset="0"/>
                <a:cs typeface="Consolas" pitchFamily="49" charset="0"/>
              </a:rPr>
              <a:t>  Name nvarchar(100) NOT NULL,</a:t>
            </a:r>
          </a:p>
          <a:p>
            <a:pPr marL="0" indent="0">
              <a:lnSpc>
                <a:spcPts val="2600"/>
              </a:lnSpc>
              <a:spcBef>
                <a:spcPts val="0"/>
              </a:spcBef>
              <a:spcAft>
                <a:spcPct val="0"/>
              </a:spcAft>
              <a:buNone/>
            </a:pPr>
            <a:r>
              <a:rPr lang="en-US" sz="2000" noProof="1">
                <a:solidFill>
                  <a:srgbClr val="8CF4F2"/>
                </a:solidFill>
                <a:latin typeface="Consolas" pitchFamily="49" charset="0"/>
                <a:cs typeface="Consolas" pitchFamily="49" charset="0"/>
              </a:rPr>
              <a:t>  CONSTRAINT </a:t>
            </a:r>
            <a:r>
              <a:rPr lang="en-US" sz="2000" noProof="1" smtClean="0">
                <a:solidFill>
                  <a:srgbClr val="8CF4F2"/>
                </a:solidFill>
                <a:latin typeface="Consolas" pitchFamily="49" charset="0"/>
                <a:cs typeface="Consolas" pitchFamily="49" charset="0"/>
              </a:rPr>
              <a:t>PK_Groups </a:t>
            </a:r>
            <a:r>
              <a:rPr lang="en-US" sz="2000" noProof="1">
                <a:solidFill>
                  <a:srgbClr val="8CF4F2"/>
                </a:solidFill>
                <a:latin typeface="Consolas" pitchFamily="49" charset="0"/>
                <a:cs typeface="Consolas" pitchFamily="49" charset="0"/>
              </a:rPr>
              <a:t>PRIMARY KEY(GroupID)</a:t>
            </a:r>
          </a:p>
          <a:p>
            <a:pPr marL="0" indent="0">
              <a:lnSpc>
                <a:spcPts val="2600"/>
              </a:lnSpc>
              <a:spcBef>
                <a:spcPts val="0"/>
              </a:spcBef>
              <a:spcAft>
                <a:spcPct val="0"/>
              </a:spcAft>
              <a:buNone/>
            </a:pPr>
            <a:r>
              <a:rPr lang="en-US" sz="2000" noProof="1">
                <a:solidFill>
                  <a:srgbClr val="8CF4F2"/>
                </a:solidFill>
                <a:latin typeface="Consolas" pitchFamily="49" charset="0"/>
                <a:cs typeface="Consolas" pitchFamily="49" charset="0"/>
              </a:rPr>
              <a:t>)</a:t>
            </a:r>
          </a:p>
          <a:p>
            <a:pPr marL="0" indent="0">
              <a:lnSpc>
                <a:spcPts val="2600"/>
              </a:lnSpc>
              <a:spcBef>
                <a:spcPts val="0"/>
              </a:spcBef>
              <a:spcAft>
                <a:spcPct val="0"/>
              </a:spcAft>
              <a:buNone/>
            </a:pPr>
            <a:endParaRPr lang="en-US" sz="2000" noProof="1">
              <a:solidFill>
                <a:srgbClr val="8CF4F2"/>
              </a:solidFill>
              <a:latin typeface="Consolas" pitchFamily="49" charset="0"/>
              <a:cs typeface="Consolas" pitchFamily="49" charset="0"/>
            </a:endParaRPr>
          </a:p>
          <a:p>
            <a:pPr marL="0" indent="0">
              <a:lnSpc>
                <a:spcPts val="2600"/>
              </a:lnSpc>
              <a:spcBef>
                <a:spcPts val="0"/>
              </a:spcBef>
              <a:spcAft>
                <a:spcPct val="0"/>
              </a:spcAft>
              <a:buNone/>
            </a:pPr>
            <a:r>
              <a:rPr lang="en-US" sz="2000" noProof="1">
                <a:solidFill>
                  <a:srgbClr val="8CF4F2"/>
                </a:solidFill>
                <a:latin typeface="Consolas" pitchFamily="49" charset="0"/>
                <a:cs typeface="Consolas" pitchFamily="49" charset="0"/>
              </a:rPr>
              <a:t>CREATE TABLE </a:t>
            </a:r>
            <a:r>
              <a:rPr lang="en-US" sz="2000" noProof="1" smtClean="0">
                <a:solidFill>
                  <a:srgbClr val="8CF4F2"/>
                </a:solidFill>
                <a:latin typeface="Consolas" pitchFamily="49" charset="0"/>
                <a:cs typeface="Consolas" pitchFamily="49" charset="0"/>
              </a:rPr>
              <a:t>Users </a:t>
            </a:r>
            <a:r>
              <a:rPr lang="en-US" sz="2000" noProof="1">
                <a:solidFill>
                  <a:srgbClr val="8CF4F2"/>
                </a:solidFill>
                <a:latin typeface="Consolas" pitchFamily="49" charset="0"/>
                <a:cs typeface="Consolas" pitchFamily="49" charset="0"/>
              </a:rPr>
              <a:t>(</a:t>
            </a:r>
          </a:p>
          <a:p>
            <a:pPr marL="0" indent="0">
              <a:lnSpc>
                <a:spcPts val="2600"/>
              </a:lnSpc>
              <a:spcBef>
                <a:spcPts val="0"/>
              </a:spcBef>
              <a:spcAft>
                <a:spcPct val="0"/>
              </a:spcAft>
              <a:buNone/>
            </a:pPr>
            <a:r>
              <a:rPr lang="en-US" sz="2000" noProof="1">
                <a:solidFill>
                  <a:srgbClr val="8CF4F2"/>
                </a:solidFill>
                <a:latin typeface="Consolas" pitchFamily="49" charset="0"/>
                <a:cs typeface="Consolas" pitchFamily="49" charset="0"/>
              </a:rPr>
              <a:t>  UserID int IDENTITY,</a:t>
            </a:r>
          </a:p>
          <a:p>
            <a:pPr marL="0" indent="0">
              <a:lnSpc>
                <a:spcPts val="2600"/>
              </a:lnSpc>
              <a:spcBef>
                <a:spcPts val="0"/>
              </a:spcBef>
              <a:spcAft>
                <a:spcPct val="0"/>
              </a:spcAft>
              <a:buNone/>
            </a:pPr>
            <a:r>
              <a:rPr lang="en-US" sz="2000" noProof="1">
                <a:solidFill>
                  <a:srgbClr val="8CF4F2"/>
                </a:solidFill>
                <a:latin typeface="Consolas" pitchFamily="49" charset="0"/>
                <a:cs typeface="Consolas" pitchFamily="49" charset="0"/>
              </a:rPr>
              <a:t>  UserName nvarchar(100) NOT NULL,</a:t>
            </a:r>
          </a:p>
          <a:p>
            <a:pPr marL="0" indent="0">
              <a:lnSpc>
                <a:spcPts val="2600"/>
              </a:lnSpc>
              <a:spcBef>
                <a:spcPts val="0"/>
              </a:spcBef>
              <a:spcAft>
                <a:spcPct val="0"/>
              </a:spcAft>
              <a:buNone/>
            </a:pPr>
            <a:r>
              <a:rPr lang="en-US" sz="2000" noProof="1">
                <a:solidFill>
                  <a:srgbClr val="8CF4F2"/>
                </a:solidFill>
                <a:latin typeface="Consolas" pitchFamily="49" charset="0"/>
                <a:cs typeface="Consolas" pitchFamily="49" charset="0"/>
              </a:rPr>
              <a:t>  GroupID int NOT NULL,</a:t>
            </a:r>
          </a:p>
          <a:p>
            <a:pPr marL="0" indent="0">
              <a:lnSpc>
                <a:spcPts val="2600"/>
              </a:lnSpc>
              <a:spcBef>
                <a:spcPts val="0"/>
              </a:spcBef>
              <a:spcAft>
                <a:spcPct val="0"/>
              </a:spcAft>
              <a:buNone/>
            </a:pPr>
            <a:r>
              <a:rPr lang="en-US" sz="2000" noProof="1">
                <a:solidFill>
                  <a:srgbClr val="8CF4F2"/>
                </a:solidFill>
                <a:latin typeface="Consolas" pitchFamily="49" charset="0"/>
                <a:cs typeface="Consolas" pitchFamily="49" charset="0"/>
              </a:rPr>
              <a:t>  CONSTRAINT </a:t>
            </a:r>
            <a:r>
              <a:rPr lang="en-US" sz="2000" noProof="1" smtClean="0">
                <a:solidFill>
                  <a:srgbClr val="8CF4F2"/>
                </a:solidFill>
                <a:latin typeface="Consolas" pitchFamily="49" charset="0"/>
                <a:cs typeface="Consolas" pitchFamily="49" charset="0"/>
              </a:rPr>
              <a:t>PK_Users </a:t>
            </a:r>
            <a:r>
              <a:rPr lang="en-US" sz="2000" noProof="1">
                <a:solidFill>
                  <a:srgbClr val="8CF4F2"/>
                </a:solidFill>
                <a:latin typeface="Consolas" pitchFamily="49" charset="0"/>
                <a:cs typeface="Consolas" pitchFamily="49" charset="0"/>
              </a:rPr>
              <a:t>PRIMARY KEY(UserID),</a:t>
            </a:r>
          </a:p>
          <a:p>
            <a:pPr marL="0" indent="0">
              <a:lnSpc>
                <a:spcPts val="2600"/>
              </a:lnSpc>
              <a:spcBef>
                <a:spcPts val="0"/>
              </a:spcBef>
              <a:spcAft>
                <a:spcPct val="0"/>
              </a:spcAft>
              <a:buNone/>
            </a:pPr>
            <a:r>
              <a:rPr lang="en-US" sz="2000" noProof="1">
                <a:solidFill>
                  <a:srgbClr val="8CF4F2"/>
                </a:solidFill>
                <a:latin typeface="Consolas" pitchFamily="49" charset="0"/>
                <a:cs typeface="Consolas" pitchFamily="49" charset="0"/>
              </a:rPr>
              <a:t>  CONSTRAINT </a:t>
            </a:r>
            <a:r>
              <a:rPr lang="en-US" sz="2000" noProof="1" smtClean="0">
                <a:solidFill>
                  <a:srgbClr val="8CF4F2"/>
                </a:solidFill>
                <a:latin typeface="Consolas" pitchFamily="49" charset="0"/>
                <a:cs typeface="Consolas" pitchFamily="49" charset="0"/>
              </a:rPr>
              <a:t>FK_Users_Groups FOREIGN </a:t>
            </a:r>
            <a:r>
              <a:rPr lang="en-US" sz="2000" noProof="1">
                <a:solidFill>
                  <a:srgbClr val="8CF4F2"/>
                </a:solidFill>
                <a:latin typeface="Consolas" pitchFamily="49" charset="0"/>
                <a:cs typeface="Consolas" pitchFamily="49" charset="0"/>
              </a:rPr>
              <a:t>KEY(GroupID)</a:t>
            </a:r>
          </a:p>
          <a:p>
            <a:pPr marL="0" indent="0">
              <a:lnSpc>
                <a:spcPts val="2600"/>
              </a:lnSpc>
              <a:spcBef>
                <a:spcPts val="0"/>
              </a:spcBef>
              <a:spcAft>
                <a:spcPct val="0"/>
              </a:spcAft>
              <a:buNone/>
            </a:pPr>
            <a:r>
              <a:rPr lang="en-US" sz="2000" noProof="1">
                <a:solidFill>
                  <a:srgbClr val="8CF4F2"/>
                </a:solidFill>
                <a:latin typeface="Consolas" pitchFamily="49" charset="0"/>
                <a:cs typeface="Consolas" pitchFamily="49" charset="0"/>
              </a:rPr>
              <a:t>    REFERENCES </a:t>
            </a:r>
            <a:r>
              <a:rPr lang="en-US" sz="2000" noProof="1" smtClean="0">
                <a:solidFill>
                  <a:srgbClr val="8CF4F2"/>
                </a:solidFill>
                <a:latin typeface="Consolas" pitchFamily="49" charset="0"/>
                <a:cs typeface="Consolas" pitchFamily="49" charset="0"/>
              </a:rPr>
              <a:t>Groups(GroupID</a:t>
            </a:r>
            <a:r>
              <a:rPr lang="en-US" sz="2000" noProof="1">
                <a:solidFill>
                  <a:srgbClr val="8CF4F2"/>
                </a:solidFill>
                <a:latin typeface="Consolas" pitchFamily="49" charset="0"/>
                <a:cs typeface="Consolas" pitchFamily="49" charset="0"/>
              </a:rPr>
              <a:t>)</a:t>
            </a:r>
          </a:p>
          <a:p>
            <a:pPr marL="0" indent="0">
              <a:lnSpc>
                <a:spcPts val="2600"/>
              </a:lnSpc>
              <a:spcBef>
                <a:spcPts val="0"/>
              </a:spcBef>
              <a:spcAft>
                <a:spcPct val="0"/>
              </a:spcAft>
              <a:buNone/>
            </a:pPr>
            <a:r>
              <a:rPr lang="en-US" sz="2000" noProof="1">
                <a:solidFill>
                  <a:srgbClr val="8CF4F2"/>
                </a:solidFill>
                <a:latin typeface="Consolas" pitchFamily="49" charset="0"/>
                <a:cs typeface="Consolas" pitchFamily="49" charset="0"/>
              </a:rPr>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131</a:t>
            </a:fld>
            <a:endParaRPr lang="en-US" dirty="0"/>
          </a:p>
        </p:txBody>
      </p:sp>
    </p:spTree>
    <p:extLst>
      <p:ext uri="{BB962C8B-B14F-4D97-AF65-F5344CB8AC3E}">
        <p14:creationId xmlns:p14="http://schemas.microsoft.com/office/powerpoint/2010/main" val="2273017639"/>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 y="4800601"/>
            <a:ext cx="8229600" cy="685800"/>
          </a:xfrm>
        </p:spPr>
        <p:txBody>
          <a:bodyPr/>
          <a:lstStyle/>
          <a:p>
            <a:r>
              <a:rPr lang="en-US" dirty="0" smtClean="0"/>
              <a:t>Transactions</a:t>
            </a:r>
            <a:endParaRPr lang="en-US" dirty="0"/>
          </a:p>
        </p:txBody>
      </p:sp>
      <p:sp>
        <p:nvSpPr>
          <p:cNvPr id="6" name="Subtitle 5"/>
          <p:cNvSpPr>
            <a:spLocks noGrp="1"/>
          </p:cNvSpPr>
          <p:nvPr>
            <p:ph type="subTitle" idx="1"/>
          </p:nvPr>
        </p:nvSpPr>
        <p:spPr>
          <a:xfrm>
            <a:off x="457200" y="5603080"/>
            <a:ext cx="8229600" cy="569120"/>
          </a:xfrm>
        </p:spPr>
        <p:txBody>
          <a:bodyPr/>
          <a:lstStyle/>
          <a:p>
            <a:r>
              <a:rPr lang="en-US" dirty="0" smtClean="0"/>
              <a:t>Begin / Commit / Rollback Transactions in SQL Server</a:t>
            </a:r>
            <a:endParaRPr lang="en-US" dirty="0"/>
          </a:p>
        </p:txBody>
      </p:sp>
      <p:pic>
        <p:nvPicPr>
          <p:cNvPr id="8" name="Picture 2" descr="http://www.internetmovierights.com/images/company-ic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1155709">
            <a:off x="1260111" y="2098311"/>
            <a:ext cx="1943100" cy="1943100"/>
          </a:xfrm>
          <a:prstGeom prst="roundRect">
            <a:avLst>
              <a:gd name="adj" fmla="val 6270"/>
            </a:avLst>
          </a:prstGeom>
          <a:noFill/>
          <a:ln>
            <a:noFill/>
          </a:ln>
          <a:effectLst/>
          <a:scene3d>
            <a:camera prst="orthographicFront">
              <a:rot lat="0" lon="0" rev="0"/>
            </a:camera>
            <a:lightRig rig="glow" dir="t">
              <a:rot lat="0" lon="0" rev="14100000"/>
            </a:lightRig>
          </a:scene3d>
          <a:sp3d prstMaterial="softEdge">
            <a:bevelT w="127000" prst="artDeco"/>
          </a:sp3d>
        </p:spPr>
      </p:pic>
      <p:pic>
        <p:nvPicPr>
          <p:cNvPr id="110598" name="Picture 6" descr="http://www.agiledesignlabs.com/images/Stategic_Transaction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89971">
            <a:off x="5470054" y="1193009"/>
            <a:ext cx="2281084" cy="2438400"/>
          </a:xfrm>
          <a:prstGeom prst="roundRect">
            <a:avLst>
              <a:gd name="adj" fmla="val 4638"/>
            </a:avLst>
          </a:prstGeom>
          <a:noFill/>
          <a:ln>
            <a:solidFill>
              <a:schemeClr val="accent5">
                <a:lumMod val="20000"/>
                <a:lumOff val="80000"/>
              </a:schemeClr>
            </a:solidFill>
          </a:ln>
        </p:spPr>
      </p:pic>
      <p:pic>
        <p:nvPicPr>
          <p:cNvPr id="110600" name="Picture 8" descr="http://www.artistsvalley.com/images/icons/Database%20Application%20Icons/Server%20Database/256x256/Server%20Databas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4801" y="2971800"/>
            <a:ext cx="1524000" cy="1524000"/>
          </a:xfrm>
          <a:prstGeom prst="roundRect">
            <a:avLst>
              <a:gd name="adj" fmla="val 11086"/>
            </a:avLst>
          </a:prstGeom>
          <a:noFill/>
          <a:ln>
            <a:solidFill>
              <a:schemeClr val="accent5">
                <a:lumMod val="40000"/>
                <a:lumOff val="60000"/>
              </a:schemeClr>
            </a:solidFill>
          </a:ln>
        </p:spPr>
      </p:pic>
      <p:pic>
        <p:nvPicPr>
          <p:cNvPr id="110596" name="Picture 4" descr="http://www.softwaredroid.com/themes/green_element/images/features/icons_transaction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9401" y="762000"/>
            <a:ext cx="2514600" cy="2514600"/>
          </a:xfrm>
          <a:prstGeom prst="rect">
            <a:avLst/>
          </a:prstGeom>
          <a:noFill/>
        </p:spPr>
      </p:pic>
    </p:spTree>
    <p:extLst>
      <p:ext uri="{BB962C8B-B14F-4D97-AF65-F5344CB8AC3E}">
        <p14:creationId xmlns:p14="http://schemas.microsoft.com/office/powerpoint/2010/main" val="16550073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p:txBody>
          <a:bodyPr/>
          <a:lstStyle/>
          <a:p>
            <a:r>
              <a:rPr lang="en-US" dirty="0"/>
              <a:t>What Is Concurrency Control?</a:t>
            </a:r>
            <a:endParaRPr lang="bg-BG" dirty="0"/>
          </a:p>
        </p:txBody>
      </p:sp>
      <p:sp>
        <p:nvSpPr>
          <p:cNvPr id="499715" name="Rectangle 3"/>
          <p:cNvSpPr>
            <a:spLocks noGrp="1" noChangeArrowheads="1"/>
          </p:cNvSpPr>
          <p:nvPr>
            <p:ph idx="1"/>
          </p:nvPr>
        </p:nvSpPr>
        <p:spPr>
          <a:xfrm>
            <a:off x="228600" y="990600"/>
            <a:ext cx="8686800" cy="5715000"/>
          </a:xfrm>
        </p:spPr>
        <p:txBody>
          <a:bodyPr/>
          <a:lstStyle/>
          <a:p>
            <a:pPr>
              <a:lnSpc>
                <a:spcPts val="3400"/>
              </a:lnSpc>
            </a:pPr>
            <a:r>
              <a:rPr lang="en-US" dirty="0">
                <a:solidFill>
                  <a:schemeClr val="accent5">
                    <a:lumMod val="20000"/>
                    <a:lumOff val="80000"/>
                  </a:schemeClr>
                </a:solidFill>
              </a:rPr>
              <a:t>Pessimistic </a:t>
            </a:r>
            <a:r>
              <a:rPr lang="en-US" dirty="0" smtClean="0">
                <a:solidFill>
                  <a:schemeClr val="accent5">
                    <a:lumMod val="20000"/>
                    <a:lumOff val="80000"/>
                  </a:schemeClr>
                </a:solidFill>
              </a:rPr>
              <a:t>locking </a:t>
            </a:r>
            <a:r>
              <a:rPr lang="en-US" dirty="0" smtClean="0"/>
              <a:t>(default in SQL Server)</a:t>
            </a:r>
            <a:endParaRPr lang="en-US" dirty="0"/>
          </a:p>
          <a:p>
            <a:pPr lvl="1">
              <a:lnSpc>
                <a:spcPts val="3400"/>
              </a:lnSpc>
            </a:pPr>
            <a:r>
              <a:rPr lang="en-US" dirty="0"/>
              <a:t>Locks </a:t>
            </a:r>
            <a:r>
              <a:rPr lang="en-US" dirty="0" smtClean="0"/>
              <a:t>table data at each </a:t>
            </a:r>
            <a:r>
              <a:rPr lang="en-US" dirty="0"/>
              <a:t>data is </a:t>
            </a:r>
            <a:r>
              <a:rPr lang="en-US" dirty="0" smtClean="0"/>
              <a:t>modification</a:t>
            </a:r>
            <a:endParaRPr lang="en-US" dirty="0"/>
          </a:p>
          <a:p>
            <a:pPr lvl="1">
              <a:lnSpc>
                <a:spcPts val="3400"/>
              </a:lnSpc>
            </a:pPr>
            <a:r>
              <a:rPr lang="en-US" dirty="0" smtClean="0"/>
              <a:t>Concurrent </a:t>
            </a:r>
            <a:r>
              <a:rPr lang="en-US" dirty="0"/>
              <a:t>users are blocked until </a:t>
            </a:r>
            <a:r>
              <a:rPr lang="en-US" dirty="0" smtClean="0"/>
              <a:t>the lock </a:t>
            </a:r>
            <a:r>
              <a:rPr lang="en-US" dirty="0"/>
              <a:t>is released</a:t>
            </a:r>
          </a:p>
          <a:p>
            <a:pPr>
              <a:lnSpc>
                <a:spcPts val="3400"/>
              </a:lnSpc>
            </a:pPr>
            <a:r>
              <a:rPr lang="en-US" dirty="0" smtClean="0">
                <a:solidFill>
                  <a:schemeClr val="accent5">
                    <a:lumMod val="20000"/>
                    <a:lumOff val="80000"/>
                  </a:schemeClr>
                </a:solidFill>
              </a:rPr>
              <a:t>Optimistic locking </a:t>
            </a:r>
            <a:r>
              <a:rPr lang="en-US" dirty="0" smtClean="0"/>
              <a:t>(default in Oracle)</a:t>
            </a:r>
            <a:endParaRPr lang="en-US" dirty="0"/>
          </a:p>
          <a:p>
            <a:pPr lvl="1">
              <a:lnSpc>
                <a:spcPts val="3400"/>
              </a:lnSpc>
            </a:pPr>
            <a:r>
              <a:rPr lang="en-US" dirty="0" smtClean="0"/>
              <a:t>No locks are performed when data is being read or changed</a:t>
            </a:r>
            <a:endParaRPr lang="en-US" dirty="0"/>
          </a:p>
          <a:p>
            <a:pPr lvl="1">
              <a:lnSpc>
                <a:spcPts val="3400"/>
              </a:lnSpc>
            </a:pPr>
            <a:r>
              <a:rPr lang="en-US" dirty="0" smtClean="0"/>
              <a:t>Concurrent users don’t see the changes until they are committed / rolled-back</a:t>
            </a:r>
          </a:p>
          <a:p>
            <a:pPr lvl="1">
              <a:lnSpc>
                <a:spcPts val="3400"/>
              </a:lnSpc>
            </a:pPr>
            <a:r>
              <a:rPr lang="en-US" dirty="0" smtClean="0"/>
              <a:t>Supported with SNAPSHOT isolation in SQL Server</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133</a:t>
            </a:fld>
            <a:endParaRPr lang="en-US" dirty="0"/>
          </a:p>
        </p:txBody>
      </p:sp>
    </p:spTree>
    <p:extLst>
      <p:ext uri="{BB962C8B-B14F-4D97-AF65-F5344CB8AC3E}">
        <p14:creationId xmlns:p14="http://schemas.microsoft.com/office/powerpoint/2010/main" val="3343877752"/>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22" name="Rectangle 2"/>
          <p:cNvSpPr>
            <a:spLocks noGrp="1" noChangeArrowheads="1"/>
          </p:cNvSpPr>
          <p:nvPr>
            <p:ph type="title"/>
          </p:nvPr>
        </p:nvSpPr>
        <p:spPr/>
        <p:txBody>
          <a:bodyPr/>
          <a:lstStyle/>
          <a:p>
            <a:r>
              <a:rPr lang="en-US" dirty="0"/>
              <a:t>Transactions</a:t>
            </a:r>
            <a:endParaRPr lang="bg-BG" dirty="0"/>
          </a:p>
        </p:txBody>
      </p:sp>
      <p:sp>
        <p:nvSpPr>
          <p:cNvPr id="1208323" name="Rectangle 3"/>
          <p:cNvSpPr>
            <a:spLocks noGrp="1" noChangeArrowheads="1"/>
          </p:cNvSpPr>
          <p:nvPr>
            <p:ph idx="1"/>
          </p:nvPr>
        </p:nvSpPr>
        <p:spPr>
          <a:xfrm>
            <a:off x="228600" y="990600"/>
            <a:ext cx="8686800" cy="5715000"/>
          </a:xfrm>
        </p:spPr>
        <p:txBody>
          <a:bodyPr/>
          <a:lstStyle/>
          <a:p>
            <a:r>
              <a:rPr lang="en-US" dirty="0" smtClean="0"/>
              <a:t>Transactions </a:t>
            </a:r>
            <a:r>
              <a:rPr lang="en-US" dirty="0"/>
              <a:t>start </a:t>
            </a:r>
            <a:r>
              <a:rPr lang="en-US" dirty="0" smtClean="0"/>
              <a:t>by executing </a:t>
            </a:r>
            <a:r>
              <a:rPr lang="en-US" dirty="0" smtClean="0">
                <a:solidFill>
                  <a:schemeClr val="accent5">
                    <a:lumMod val="20000"/>
                    <a:lumOff val="80000"/>
                  </a:schemeClr>
                </a:solidFill>
                <a:latin typeface="Consolas" pitchFamily="49" charset="0"/>
                <a:cs typeface="Consolas" pitchFamily="49" charset="0"/>
              </a:rPr>
              <a:t>BEGIN TRANSACTION</a:t>
            </a:r>
            <a:r>
              <a:rPr lang="en-US" dirty="0" smtClean="0"/>
              <a:t> (or just </a:t>
            </a:r>
            <a:r>
              <a:rPr lang="en-US" dirty="0" smtClean="0">
                <a:solidFill>
                  <a:schemeClr val="accent5">
                    <a:lumMod val="20000"/>
                    <a:lumOff val="80000"/>
                  </a:schemeClr>
                </a:solidFill>
                <a:latin typeface="Consolas" pitchFamily="49" charset="0"/>
                <a:cs typeface="Consolas" pitchFamily="49" charset="0"/>
              </a:rPr>
              <a:t>BEGIN</a:t>
            </a:r>
            <a:r>
              <a:rPr lang="en-US" dirty="0" smtClean="0"/>
              <a:t> </a:t>
            </a:r>
            <a:r>
              <a:rPr lang="en-US" dirty="0" smtClean="0">
                <a:solidFill>
                  <a:schemeClr val="accent5">
                    <a:lumMod val="20000"/>
                    <a:lumOff val="80000"/>
                  </a:schemeClr>
                </a:solidFill>
                <a:latin typeface="Consolas" pitchFamily="49" charset="0"/>
                <a:cs typeface="Consolas" pitchFamily="49" charset="0"/>
              </a:rPr>
              <a:t>TRAN</a:t>
            </a:r>
            <a:r>
              <a:rPr lang="en-US" dirty="0" smtClean="0"/>
              <a:t>)</a:t>
            </a:r>
            <a:endParaRPr lang="en-US" dirty="0"/>
          </a:p>
          <a:p>
            <a:r>
              <a:rPr lang="en-US" dirty="0"/>
              <a:t>Use </a:t>
            </a:r>
            <a:r>
              <a:rPr lang="en-US" dirty="0">
                <a:solidFill>
                  <a:schemeClr val="accent5">
                    <a:lumMod val="20000"/>
                    <a:lumOff val="80000"/>
                  </a:schemeClr>
                </a:solidFill>
                <a:latin typeface="Consolas" pitchFamily="49" charset="0"/>
                <a:cs typeface="Consolas" pitchFamily="49" charset="0"/>
              </a:rPr>
              <a:t>COMMIT</a:t>
            </a:r>
            <a:r>
              <a:rPr lang="en-US" dirty="0"/>
              <a:t> to confirm changes and finish the transaction</a:t>
            </a:r>
          </a:p>
          <a:p>
            <a:r>
              <a:rPr lang="en-US" dirty="0"/>
              <a:t>Use </a:t>
            </a:r>
            <a:r>
              <a:rPr lang="en-US" dirty="0">
                <a:solidFill>
                  <a:schemeClr val="accent5">
                    <a:lumMod val="20000"/>
                    <a:lumOff val="80000"/>
                  </a:schemeClr>
                </a:solidFill>
                <a:latin typeface="Consolas" pitchFamily="49" charset="0"/>
                <a:cs typeface="Consolas" pitchFamily="49" charset="0"/>
              </a:rPr>
              <a:t>ROLLBACK</a:t>
            </a:r>
            <a:r>
              <a:rPr lang="en-US" dirty="0"/>
              <a:t> to cancel changes and abort the </a:t>
            </a:r>
            <a:r>
              <a:rPr lang="en-US" dirty="0" smtClean="0"/>
              <a:t>transaction</a:t>
            </a:r>
          </a:p>
          <a:p>
            <a:r>
              <a:rPr lang="en-US" dirty="0" smtClean="0"/>
              <a:t>Example:</a:t>
            </a:r>
            <a:endParaRPr lang="bg-BG" dirty="0"/>
          </a:p>
        </p:txBody>
      </p:sp>
      <p:sp>
        <p:nvSpPr>
          <p:cNvPr id="5" name="Slide Number Placeholder 3"/>
          <p:cNvSpPr>
            <a:spLocks noGrp="1"/>
          </p:cNvSpPr>
          <p:nvPr>
            <p:ph type="sldNum" sz="quarter" idx="10"/>
          </p:nvPr>
        </p:nvSpPr>
        <p:spPr/>
        <p:txBody>
          <a:bodyPr/>
          <a:lstStyle/>
          <a:p>
            <a:pPr>
              <a:defRPr/>
            </a:pPr>
            <a:fld id="{58452FF4-89E3-4D1B-9927-2DBDC00E58D7}" type="slidenum">
              <a:rPr lang="en-US" smtClean="0"/>
              <a:pPr>
                <a:defRPr/>
              </a:pPr>
              <a:t>134</a:t>
            </a:fld>
            <a:endParaRPr lang="en-US" dirty="0"/>
          </a:p>
        </p:txBody>
      </p:sp>
      <p:sp>
        <p:nvSpPr>
          <p:cNvPr id="1208324" name="Rectangle 4"/>
          <p:cNvSpPr>
            <a:spLocks noChangeArrowheads="1"/>
          </p:cNvSpPr>
          <p:nvPr/>
        </p:nvSpPr>
        <p:spPr bwMode="auto">
          <a:xfrm>
            <a:off x="828675" y="5077361"/>
            <a:ext cx="7415213" cy="13234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tabLst>
                <a:tab pos="282575" algn="l"/>
              </a:tabLst>
            </a:pP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BEGIN TRAN</a:t>
            </a:r>
          </a:p>
          <a:p>
            <a:pPr eaLnBrk="0" hangingPunct="0">
              <a:spcBef>
                <a:spcPts val="0"/>
              </a:spcBef>
              <a:buClr>
                <a:schemeClr val="accent5">
                  <a:lumMod val="40000"/>
                  <a:lumOff val="60000"/>
                </a:schemeClr>
              </a:buClr>
              <a:buSzPct val="70000"/>
              <a:tabLst>
                <a:tab pos="282575" algn="l"/>
              </a:tabLst>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DELETE FROM EmployeesProjects;</a:t>
            </a:r>
          </a:p>
          <a:p>
            <a:pPr eaLnBrk="0" hangingPunct="0">
              <a:spcBef>
                <a:spcPts val="0"/>
              </a:spcBef>
              <a:buClr>
                <a:schemeClr val="accent5">
                  <a:lumMod val="40000"/>
                  <a:lumOff val="60000"/>
                </a:schemeClr>
              </a:buClr>
              <a:buSzPct val="70000"/>
              <a:tabLst>
                <a:tab pos="282575" algn="l"/>
              </a:tabLst>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DELETE FROM Projects;</a:t>
            </a:r>
          </a:p>
          <a:p>
            <a:pPr eaLnBrk="0" hangingPunct="0">
              <a:spcBef>
                <a:spcPts val="0"/>
              </a:spcBef>
              <a:buClr>
                <a:schemeClr val="accent5">
                  <a:lumMod val="40000"/>
                  <a:lumOff val="60000"/>
                </a:schemeClr>
              </a:buClr>
              <a:buSzPct val="70000"/>
              <a:tabLst>
                <a:tab pos="282575" algn="l"/>
              </a:tabLst>
            </a:pP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ROLLBACK TRAN</a:t>
            </a:r>
          </a:p>
        </p:txBody>
      </p:sp>
    </p:spTree>
    <p:extLst>
      <p:ext uri="{BB962C8B-B14F-4D97-AF65-F5344CB8AC3E}">
        <p14:creationId xmlns:p14="http://schemas.microsoft.com/office/powerpoint/2010/main" val="399509661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p:txBody>
          <a:bodyPr/>
          <a:lstStyle/>
          <a:p>
            <a:r>
              <a:rPr lang="en-US" sz="3800" dirty="0"/>
              <a:t>The Implicit Transactions Option</a:t>
            </a:r>
            <a:endParaRPr lang="bg-BG" sz="3800" dirty="0"/>
          </a:p>
        </p:txBody>
      </p:sp>
      <p:sp>
        <p:nvSpPr>
          <p:cNvPr id="500739" name="Rectangle 3"/>
          <p:cNvSpPr>
            <a:spLocks noGrp="1" noChangeArrowheads="1"/>
          </p:cNvSpPr>
          <p:nvPr>
            <p:ph idx="1"/>
          </p:nvPr>
        </p:nvSpPr>
        <p:spPr/>
        <p:txBody>
          <a:bodyPr/>
          <a:lstStyle/>
          <a:p>
            <a:r>
              <a:rPr lang="en-US" dirty="0" smtClean="0"/>
              <a:t>What is </a:t>
            </a:r>
            <a:r>
              <a:rPr lang="en-US" dirty="0" smtClean="0">
                <a:solidFill>
                  <a:schemeClr val="accent5">
                    <a:lumMod val="20000"/>
                    <a:lumOff val="80000"/>
                  </a:schemeClr>
                </a:solidFill>
              </a:rPr>
              <a:t>implicit transactions</a:t>
            </a:r>
            <a:r>
              <a:rPr lang="en-US" dirty="0" smtClean="0"/>
              <a:t> mode?</a:t>
            </a:r>
          </a:p>
          <a:p>
            <a:pPr lvl="1"/>
            <a:r>
              <a:rPr lang="en-US" dirty="0" smtClean="0"/>
              <a:t>Automatically start </a:t>
            </a:r>
            <a:r>
              <a:rPr lang="en-US" dirty="0"/>
              <a:t>a new transaction after </a:t>
            </a:r>
            <a:r>
              <a:rPr lang="en-US" dirty="0" smtClean="0"/>
              <a:t>each commit </a:t>
            </a:r>
            <a:r>
              <a:rPr lang="en-US" dirty="0"/>
              <a:t>or </a:t>
            </a:r>
            <a:r>
              <a:rPr lang="en-US" dirty="0" smtClean="0"/>
              <a:t>rollback</a:t>
            </a:r>
            <a:endParaRPr lang="en-US" dirty="0"/>
          </a:p>
          <a:p>
            <a:pPr lvl="1"/>
            <a:r>
              <a:rPr lang="en-US" dirty="0"/>
              <a:t>Nested transactions are not allowed</a:t>
            </a:r>
          </a:p>
          <a:p>
            <a:pPr lvl="1"/>
            <a:r>
              <a:rPr lang="en-US" dirty="0"/>
              <a:t>Transaction must be explicitly completed with </a:t>
            </a:r>
            <a:r>
              <a:rPr lang="en-US" dirty="0">
                <a:solidFill>
                  <a:schemeClr val="accent5">
                    <a:lumMod val="20000"/>
                    <a:lumOff val="80000"/>
                  </a:schemeClr>
                </a:solidFill>
                <a:latin typeface="Consolas" pitchFamily="49" charset="0"/>
              </a:rPr>
              <a:t>COMMIT</a:t>
            </a:r>
            <a:r>
              <a:rPr lang="en-US" dirty="0"/>
              <a:t> or </a:t>
            </a:r>
            <a:r>
              <a:rPr lang="en-US" dirty="0">
                <a:solidFill>
                  <a:schemeClr val="accent5">
                    <a:lumMod val="20000"/>
                    <a:lumOff val="80000"/>
                  </a:schemeClr>
                </a:solidFill>
                <a:latin typeface="Consolas" pitchFamily="49" charset="0"/>
              </a:rPr>
              <a:t>ROLLBACK</a:t>
            </a:r>
            <a:r>
              <a:rPr lang="en-US" dirty="0"/>
              <a:t> </a:t>
            </a:r>
            <a:r>
              <a:rPr lang="en-US" dirty="0">
                <a:solidFill>
                  <a:schemeClr val="accent5">
                    <a:lumMod val="20000"/>
                    <a:lumOff val="80000"/>
                  </a:schemeClr>
                </a:solidFill>
                <a:latin typeface="Consolas" pitchFamily="49" charset="0"/>
              </a:rPr>
              <a:t>TRANSACTION</a:t>
            </a:r>
          </a:p>
          <a:p>
            <a:r>
              <a:rPr lang="en-US" dirty="0"/>
              <a:t>By default, </a:t>
            </a:r>
            <a:r>
              <a:rPr lang="en-US" dirty="0" smtClean="0">
                <a:solidFill>
                  <a:schemeClr val="accent5">
                    <a:lumMod val="20000"/>
                    <a:lumOff val="80000"/>
                  </a:schemeClr>
                </a:solidFill>
                <a:latin typeface="Consolas" pitchFamily="49" charset="0"/>
                <a:cs typeface="Consolas" pitchFamily="49" charset="0"/>
              </a:rPr>
              <a:t>IMPLICIT_TRANSACITONS</a:t>
            </a:r>
            <a:r>
              <a:rPr lang="en-US" dirty="0" smtClean="0"/>
              <a:t> setting </a:t>
            </a:r>
            <a:r>
              <a:rPr lang="en-US" dirty="0"/>
              <a:t>is </a:t>
            </a:r>
            <a:r>
              <a:rPr lang="en-US" dirty="0" smtClean="0"/>
              <a:t>switched off</a:t>
            </a:r>
            <a:endParaRPr lang="en-US" dirty="0"/>
          </a:p>
        </p:txBody>
      </p:sp>
      <p:sp>
        <p:nvSpPr>
          <p:cNvPr id="5" name="Slide Number Placeholder 3"/>
          <p:cNvSpPr>
            <a:spLocks noGrp="1"/>
          </p:cNvSpPr>
          <p:nvPr>
            <p:ph type="sldNum" sz="quarter" idx="10"/>
          </p:nvPr>
        </p:nvSpPr>
        <p:spPr/>
        <p:txBody>
          <a:bodyPr/>
          <a:lstStyle/>
          <a:p>
            <a:pPr>
              <a:defRPr/>
            </a:pPr>
            <a:fld id="{58452FF4-89E3-4D1B-9927-2DBDC00E58D7}" type="slidenum">
              <a:rPr lang="en-US" smtClean="0"/>
              <a:pPr>
                <a:defRPr/>
              </a:pPr>
              <a:t>135</a:t>
            </a:fld>
            <a:endParaRPr lang="en-US" dirty="0"/>
          </a:p>
        </p:txBody>
      </p:sp>
      <p:sp>
        <p:nvSpPr>
          <p:cNvPr id="500740" name="Rectangle 4"/>
          <p:cNvSpPr>
            <a:spLocks noChangeArrowheads="1"/>
          </p:cNvSpPr>
          <p:nvPr/>
        </p:nvSpPr>
        <p:spPr bwMode="auto">
          <a:xfrm>
            <a:off x="609600" y="5867400"/>
            <a:ext cx="7924800"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SET IMPLICIT_TRANSACTIONS ON</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94968883"/>
      </p:ext>
    </p:extLst>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lstStyle/>
          <a:p>
            <a:r>
              <a:rPr lang="en-US" dirty="0" smtClean="0"/>
              <a:t>Introduction </a:t>
            </a:r>
            <a:r>
              <a:rPr lang="en-US" smtClean="0"/>
              <a:t>to SQL (Part II)</a:t>
            </a:r>
            <a:endParaRPr lang="bg-BG" dirty="0"/>
          </a:p>
        </p:txBody>
      </p:sp>
      <p:sp>
        <p:nvSpPr>
          <p:cNvPr id="449539" name="Rectangle 3"/>
          <p:cNvSpPr>
            <a:spLocks noGrp="1" noChangeArrowheads="1"/>
          </p:cNvSpPr>
          <p:nvPr>
            <p:ph idx="1"/>
          </p:nvPr>
        </p:nvSpPr>
        <p:spPr>
          <a:xfrm>
            <a:off x="2362200" y="3194050"/>
            <a:ext cx="4608513" cy="844550"/>
          </a:xfrm>
        </p:spPr>
        <p:txBody>
          <a:bodyPr anchor="ctr" anchorCtr="0"/>
          <a:lstStyle/>
          <a:p>
            <a:pPr algn="ctr">
              <a:buFontTx/>
              <a:buNone/>
            </a:pPr>
            <a:r>
              <a:rPr lang="en-US" sz="6000" dirty="0"/>
              <a:t>Questions?</a:t>
            </a:r>
            <a:endParaRPr lang="bg-BG" sz="6000" dirty="0"/>
          </a:p>
        </p:txBody>
      </p:sp>
      <p:pic>
        <p:nvPicPr>
          <p:cNvPr id="12290" name="Picture 2" descr="http://www.goodfinancialcents.com/wp-content/uploads/2008/12/question_mark_3d.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629400" y="1524000"/>
            <a:ext cx="1975480" cy="3819526"/>
          </a:xfrm>
          <a:prstGeom prst="rect">
            <a:avLst/>
          </a:prstGeom>
          <a:noFill/>
        </p:spPr>
      </p:pic>
      <p:pic>
        <p:nvPicPr>
          <p:cNvPr id="6" name="Picture 2" descr="http://www.goodfinancialcents.com/wp-content/uploads/2008/12/question_mark_3d.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3859365">
            <a:off x="4061499" y="4213603"/>
            <a:ext cx="1335050" cy="2581274"/>
          </a:xfrm>
          <a:prstGeom prst="rect">
            <a:avLst/>
          </a:prstGeom>
          <a:noFill/>
        </p:spPr>
      </p:pic>
      <p:pic>
        <p:nvPicPr>
          <p:cNvPr id="7" name="Picture 2" descr="http://www.goodfinancialcents.com/wp-content/uploads/2008/12/question_mark_3d.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17276796">
            <a:off x="2994406" y="745888"/>
            <a:ext cx="1147692" cy="2219024"/>
          </a:xfrm>
          <a:prstGeom prst="rect">
            <a:avLst/>
          </a:prstGeom>
          <a:noFill/>
        </p:spPr>
      </p:pic>
      <p:pic>
        <p:nvPicPr>
          <p:cNvPr id="8" name="Picture 2" descr="http://www.goodfinancialcents.com/wp-content/uploads/2008/12/question_mark_3d.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52400" y="2590800"/>
            <a:ext cx="1975480" cy="3819526"/>
          </a:xfrm>
          <a:prstGeom prst="rect">
            <a:avLst/>
          </a:prstGeom>
          <a:noFill/>
        </p:spPr>
      </p:pic>
    </p:spTree>
    <p:extLst>
      <p:ext uri="{BB962C8B-B14F-4D97-AF65-F5344CB8AC3E}">
        <p14:creationId xmlns:p14="http://schemas.microsoft.com/office/powerpoint/2010/main" val="530009386"/>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dirty="0"/>
              <a:t>Exercises</a:t>
            </a:r>
            <a:endParaRPr lang="bg-BG" dirty="0"/>
          </a:p>
        </p:txBody>
      </p:sp>
      <p:sp>
        <p:nvSpPr>
          <p:cNvPr id="557059" name="Rectangle 3"/>
          <p:cNvSpPr>
            <a:spLocks noGrp="1" noChangeArrowheads="1"/>
          </p:cNvSpPr>
          <p:nvPr>
            <p:ph idx="1"/>
          </p:nvPr>
        </p:nvSpPr>
        <p:spPr/>
        <p:txBody>
          <a:bodyPr/>
          <a:lstStyle/>
          <a:p>
            <a:pPr marL="446088" indent="-446088">
              <a:buFontTx/>
              <a:buAutoNum type="arabicPeriod"/>
              <a:tabLst/>
            </a:pPr>
            <a:r>
              <a:rPr lang="en-US" sz="2800" dirty="0"/>
              <a:t>Write a SQL query to find the names and salaries of the </a:t>
            </a:r>
            <a:r>
              <a:rPr lang="en-US" sz="2800" dirty="0" smtClean="0"/>
              <a:t>employees </a:t>
            </a:r>
            <a:r>
              <a:rPr lang="en-US" sz="2800" dirty="0"/>
              <a:t>that take the minimal salary in the company. Use a nested </a:t>
            </a:r>
            <a:r>
              <a:rPr lang="en-US" sz="2800" dirty="0">
                <a:solidFill>
                  <a:schemeClr val="accent5">
                    <a:lumMod val="20000"/>
                    <a:lumOff val="80000"/>
                  </a:schemeClr>
                </a:solidFill>
                <a:latin typeface="Consolas" pitchFamily="49" charset="0"/>
              </a:rPr>
              <a:t>SELECT</a:t>
            </a:r>
            <a:r>
              <a:rPr lang="en-US" sz="2800" dirty="0"/>
              <a:t> statement.</a:t>
            </a:r>
          </a:p>
          <a:p>
            <a:pPr marL="446088" indent="-446088">
              <a:buFontTx/>
              <a:buAutoNum type="arabicPeriod"/>
              <a:tabLst/>
            </a:pPr>
            <a:r>
              <a:rPr lang="en-US" sz="2800" dirty="0"/>
              <a:t>Write a SQL query to find the names and salaries of the </a:t>
            </a:r>
            <a:r>
              <a:rPr lang="en-US" sz="2800" dirty="0" smtClean="0"/>
              <a:t>employees </a:t>
            </a:r>
            <a:r>
              <a:rPr lang="en-US" sz="2800" dirty="0"/>
              <a:t>that have a salary that is up to 10% higher than the minimal salary for the company.</a:t>
            </a:r>
          </a:p>
          <a:p>
            <a:pPr marL="446088" indent="-446088">
              <a:buFontTx/>
              <a:buAutoNum type="arabicPeriod"/>
              <a:tabLst/>
            </a:pPr>
            <a:r>
              <a:rPr lang="en-US" sz="2800" dirty="0"/>
              <a:t>Write a SQL query to find the full name, salary and department of the </a:t>
            </a:r>
            <a:r>
              <a:rPr lang="en-US" sz="2800" dirty="0" smtClean="0"/>
              <a:t>employees </a:t>
            </a:r>
            <a:r>
              <a:rPr lang="en-US" sz="2800" dirty="0"/>
              <a:t>that take the minimal salary in their department. Use a nested </a:t>
            </a:r>
            <a:r>
              <a:rPr lang="en-US" sz="2800" dirty="0">
                <a:solidFill>
                  <a:schemeClr val="accent5">
                    <a:lumMod val="20000"/>
                    <a:lumOff val="80000"/>
                  </a:schemeClr>
                </a:solidFill>
                <a:latin typeface="Consolas" pitchFamily="49" charset="0"/>
              </a:rPr>
              <a:t>SELECT</a:t>
            </a:r>
            <a:r>
              <a:rPr lang="en-US" sz="2800" dirty="0"/>
              <a:t> statement.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137</a:t>
            </a:fld>
            <a:endParaRPr lang="en-US" dirty="0"/>
          </a:p>
        </p:txBody>
      </p:sp>
    </p:spTree>
    <p:extLst>
      <p:ext uri="{BB962C8B-B14F-4D97-AF65-F5344CB8AC3E}">
        <p14:creationId xmlns:p14="http://schemas.microsoft.com/office/powerpoint/2010/main" val="2076578792"/>
      </p:ext>
    </p:extLst>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r>
              <a:rPr lang="en-US" dirty="0"/>
              <a:t>Exercises (2)</a:t>
            </a:r>
            <a:endParaRPr lang="bg-BG" dirty="0"/>
          </a:p>
        </p:txBody>
      </p:sp>
      <p:sp>
        <p:nvSpPr>
          <p:cNvPr id="559107" name="Rectangle 3"/>
          <p:cNvSpPr>
            <a:spLocks noGrp="1" noChangeArrowheads="1"/>
          </p:cNvSpPr>
          <p:nvPr>
            <p:ph idx="1"/>
          </p:nvPr>
        </p:nvSpPr>
        <p:spPr>
          <a:xfrm>
            <a:off x="228600" y="914400"/>
            <a:ext cx="8686800" cy="5791200"/>
          </a:xfrm>
        </p:spPr>
        <p:txBody>
          <a:bodyPr/>
          <a:lstStyle/>
          <a:p>
            <a:pPr marL="446088" indent="-446088">
              <a:lnSpc>
                <a:spcPts val="3200"/>
              </a:lnSpc>
              <a:buFontTx/>
              <a:buAutoNum type="arabicPeriod" startAt="4"/>
              <a:tabLst/>
            </a:pPr>
            <a:r>
              <a:rPr lang="en-US" sz="2800" dirty="0"/>
              <a:t>Write a SQL query to find the average salary in the department #1.</a:t>
            </a:r>
          </a:p>
          <a:p>
            <a:pPr marL="446088" indent="-446088">
              <a:lnSpc>
                <a:spcPts val="3200"/>
              </a:lnSpc>
              <a:buFontTx/>
              <a:buAutoNum type="arabicPeriod" startAt="4"/>
              <a:tabLst/>
            </a:pPr>
            <a:r>
              <a:rPr lang="en-US" sz="2800" dirty="0"/>
              <a:t>Write a SQL query to find the average salary  in the "Sales" department.</a:t>
            </a:r>
          </a:p>
          <a:p>
            <a:pPr marL="446088" indent="-446088">
              <a:lnSpc>
                <a:spcPts val="3200"/>
              </a:lnSpc>
              <a:buFontTx/>
              <a:buAutoNum type="arabicPeriod" startAt="4"/>
              <a:tabLst/>
            </a:pPr>
            <a:r>
              <a:rPr lang="en-US" sz="2800" dirty="0"/>
              <a:t>Write a SQL query to find the number of </a:t>
            </a:r>
            <a:r>
              <a:rPr lang="en-US" sz="2800" dirty="0" smtClean="0"/>
              <a:t>employees </a:t>
            </a:r>
            <a:r>
              <a:rPr lang="en-US" sz="2800" dirty="0"/>
              <a:t>in the "Sales" department.</a:t>
            </a:r>
          </a:p>
          <a:p>
            <a:pPr marL="446088" indent="-446088">
              <a:lnSpc>
                <a:spcPts val="3200"/>
              </a:lnSpc>
              <a:buFontTx/>
              <a:buAutoNum type="arabicPeriod" startAt="4"/>
              <a:tabLst/>
            </a:pPr>
            <a:r>
              <a:rPr lang="en-US" sz="2800" dirty="0"/>
              <a:t>Write a SQL query to find the number of all </a:t>
            </a:r>
            <a:r>
              <a:rPr lang="en-US" sz="2800" dirty="0" smtClean="0"/>
              <a:t>employees </a:t>
            </a:r>
            <a:r>
              <a:rPr lang="en-US" sz="2800" dirty="0"/>
              <a:t>that have manager.</a:t>
            </a:r>
          </a:p>
          <a:p>
            <a:pPr marL="446088" indent="-446088">
              <a:lnSpc>
                <a:spcPts val="3200"/>
              </a:lnSpc>
              <a:buFontTx/>
              <a:buAutoNum type="arabicPeriod" startAt="4"/>
              <a:tabLst/>
            </a:pPr>
            <a:r>
              <a:rPr lang="en-US" sz="2800" dirty="0"/>
              <a:t>Write a SQL query to find the number of all </a:t>
            </a:r>
            <a:r>
              <a:rPr lang="en-US" sz="2800" dirty="0" smtClean="0"/>
              <a:t>employees </a:t>
            </a:r>
            <a:r>
              <a:rPr lang="en-US" sz="2800" dirty="0"/>
              <a:t>that have no manager.</a:t>
            </a:r>
          </a:p>
          <a:p>
            <a:pPr marL="446088" indent="-446088">
              <a:lnSpc>
                <a:spcPts val="3200"/>
              </a:lnSpc>
              <a:buFontTx/>
              <a:buAutoNum type="arabicPeriod" startAt="4"/>
              <a:tabLst/>
            </a:pPr>
            <a:r>
              <a:rPr lang="en-US" sz="2800" dirty="0"/>
              <a:t>Write a SQL query to find all departments and the average salary for each of them.</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138</a:t>
            </a:fld>
            <a:endParaRPr lang="en-US" dirty="0"/>
          </a:p>
        </p:txBody>
      </p:sp>
    </p:spTree>
    <p:extLst>
      <p:ext uri="{BB962C8B-B14F-4D97-AF65-F5344CB8AC3E}">
        <p14:creationId xmlns:p14="http://schemas.microsoft.com/office/powerpoint/2010/main" val="767716851"/>
      </p:ext>
    </p:extLst>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dirty="0"/>
              <a:t>Exercises (3)</a:t>
            </a:r>
            <a:endParaRPr lang="bg-BG" dirty="0"/>
          </a:p>
        </p:txBody>
      </p:sp>
      <p:sp>
        <p:nvSpPr>
          <p:cNvPr id="561155" name="Rectangle 3"/>
          <p:cNvSpPr>
            <a:spLocks noGrp="1" noChangeArrowheads="1"/>
          </p:cNvSpPr>
          <p:nvPr>
            <p:ph idx="1"/>
          </p:nvPr>
        </p:nvSpPr>
        <p:spPr/>
        <p:txBody>
          <a:bodyPr/>
          <a:lstStyle/>
          <a:p>
            <a:pPr marL="446088" indent="-446088">
              <a:lnSpc>
                <a:spcPct val="100000"/>
              </a:lnSpc>
              <a:buFontTx/>
              <a:buAutoNum type="arabicPeriod" startAt="10"/>
              <a:tabLst/>
            </a:pPr>
            <a:r>
              <a:rPr lang="en-US" sz="2800" dirty="0"/>
              <a:t>Write a SQL query to find the count of all </a:t>
            </a:r>
            <a:r>
              <a:rPr lang="en-US" sz="2800" dirty="0" smtClean="0"/>
              <a:t>employees </a:t>
            </a:r>
            <a:r>
              <a:rPr lang="en-US" sz="2800" dirty="0"/>
              <a:t>in each department and </a:t>
            </a:r>
            <a:r>
              <a:rPr lang="en-US" sz="2800" dirty="0" smtClean="0"/>
              <a:t>for each </a:t>
            </a:r>
            <a:r>
              <a:rPr lang="en-US" sz="2800" dirty="0"/>
              <a:t>town.</a:t>
            </a:r>
          </a:p>
          <a:p>
            <a:pPr marL="446088" indent="-446088">
              <a:lnSpc>
                <a:spcPct val="100000"/>
              </a:lnSpc>
              <a:buFontTx/>
              <a:buAutoNum type="arabicPeriod" startAt="10"/>
              <a:tabLst/>
            </a:pPr>
            <a:r>
              <a:rPr lang="en-US" sz="2800" dirty="0"/>
              <a:t>Write a SQL query to find all managers that have exactly 5 </a:t>
            </a:r>
            <a:r>
              <a:rPr lang="en-US" sz="2800" dirty="0" smtClean="0"/>
              <a:t>employees. Display their first name and last name.</a:t>
            </a:r>
            <a:endParaRPr lang="en-US" sz="2800" dirty="0"/>
          </a:p>
          <a:p>
            <a:pPr marL="446088" indent="-446088">
              <a:lnSpc>
                <a:spcPct val="100000"/>
              </a:lnSpc>
              <a:buFontTx/>
              <a:buAutoNum type="arabicPeriod" startAt="10"/>
              <a:tabLst/>
            </a:pPr>
            <a:r>
              <a:rPr lang="en-US" sz="2800" dirty="0"/>
              <a:t>Write a SQL query to find all </a:t>
            </a:r>
            <a:r>
              <a:rPr lang="en-US" sz="2800" dirty="0" smtClean="0"/>
              <a:t>employees </a:t>
            </a:r>
            <a:r>
              <a:rPr lang="en-US" sz="2800" dirty="0"/>
              <a:t>along with their managers. For </a:t>
            </a:r>
            <a:r>
              <a:rPr lang="en-US" sz="2800" dirty="0" smtClean="0"/>
              <a:t>employees </a:t>
            </a:r>
            <a:r>
              <a:rPr lang="en-US" sz="2800" dirty="0"/>
              <a:t>that do not have manager display the value "(no manager)".</a:t>
            </a:r>
          </a:p>
          <a:p>
            <a:pPr marL="446088" indent="-446088">
              <a:lnSpc>
                <a:spcPct val="100000"/>
              </a:lnSpc>
              <a:buFontTx/>
              <a:buAutoNum type="arabicPeriod" startAt="10"/>
              <a:tabLst/>
            </a:pPr>
            <a:r>
              <a:rPr lang="en-US" sz="2800" dirty="0"/>
              <a:t>Write a SQL query to find the names of all </a:t>
            </a:r>
            <a:r>
              <a:rPr lang="en-US" sz="2800" dirty="0" smtClean="0"/>
              <a:t>employees </a:t>
            </a:r>
            <a:r>
              <a:rPr lang="en-US" sz="2800" dirty="0"/>
              <a:t>whose last name is exactly 5 characters long</a:t>
            </a:r>
            <a:r>
              <a:rPr lang="en-US" sz="2800" dirty="0" smtClean="0"/>
              <a:t>. Use the built-in </a:t>
            </a:r>
            <a:r>
              <a:rPr lang="en-US" sz="2800" noProof="1" smtClean="0">
                <a:solidFill>
                  <a:schemeClr val="accent5">
                    <a:lumMod val="20000"/>
                    <a:lumOff val="80000"/>
                  </a:schemeClr>
                </a:solidFill>
                <a:latin typeface="Consolas" pitchFamily="49" charset="0"/>
                <a:cs typeface="Consolas" pitchFamily="49" charset="0"/>
              </a:rPr>
              <a:t>LEN(str)</a:t>
            </a:r>
            <a:r>
              <a:rPr lang="en-US" sz="2800" dirty="0" smtClean="0"/>
              <a:t> function.</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139</a:t>
            </a:fld>
            <a:endParaRPr lang="en-US" dirty="0"/>
          </a:p>
        </p:txBody>
      </p:sp>
    </p:spTree>
    <p:extLst>
      <p:ext uri="{BB962C8B-B14F-4D97-AF65-F5344CB8AC3E}">
        <p14:creationId xmlns:p14="http://schemas.microsoft.com/office/powerpoint/2010/main" val="3668948581"/>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 in</a:t>
            </a:r>
            <a:r>
              <a:rPr lang="bg-BG" dirty="0" smtClean="0"/>
              <a:t> </a:t>
            </a:r>
            <a:r>
              <a:rPr lang="en-US" dirty="0" smtClean="0"/>
              <a:t>SQL Server</a:t>
            </a:r>
            <a:endParaRPr lang="en-US" dirty="0"/>
          </a:p>
        </p:txBody>
      </p:sp>
      <p:sp>
        <p:nvSpPr>
          <p:cNvPr id="3" name="Content Placeholder 2"/>
          <p:cNvSpPr>
            <a:spLocks noGrp="1"/>
          </p:cNvSpPr>
          <p:nvPr>
            <p:ph idx="1"/>
          </p:nvPr>
        </p:nvSpPr>
        <p:spPr>
          <a:xfrm>
            <a:off x="228600" y="1066800"/>
            <a:ext cx="8686800" cy="5486400"/>
          </a:xfrm>
        </p:spPr>
        <p:txBody>
          <a:bodyPr/>
          <a:lstStyle/>
          <a:p>
            <a:pPr>
              <a:lnSpc>
                <a:spcPct val="100000"/>
              </a:lnSpc>
            </a:pPr>
            <a:r>
              <a:rPr lang="en-US" dirty="0" smtClean="0"/>
              <a:t>Numeric</a:t>
            </a:r>
            <a:endParaRPr lang="en-US" noProof="1" smtClean="0"/>
          </a:p>
          <a:p>
            <a:pPr lvl="1">
              <a:lnSpc>
                <a:spcPct val="100000"/>
              </a:lnSpc>
            </a:pPr>
            <a:r>
              <a:rPr lang="en-US" sz="2800" noProof="1" smtClean="0">
                <a:solidFill>
                  <a:schemeClr val="accent5">
                    <a:lumMod val="20000"/>
                    <a:lumOff val="80000"/>
                  </a:schemeClr>
                </a:solidFill>
                <a:latin typeface="Consolas" pitchFamily="49" charset="0"/>
                <a:cs typeface="Consolas" pitchFamily="49" charset="0"/>
              </a:rPr>
              <a:t>bit</a:t>
            </a:r>
            <a:r>
              <a:rPr lang="en-US" noProof="1" smtClean="0"/>
              <a:t> (1-bit), </a:t>
            </a:r>
            <a:r>
              <a:rPr lang="en-US" sz="2800" noProof="1" smtClean="0">
                <a:solidFill>
                  <a:schemeClr val="accent5">
                    <a:lumMod val="20000"/>
                    <a:lumOff val="80000"/>
                  </a:schemeClr>
                </a:solidFill>
                <a:latin typeface="Consolas" pitchFamily="49" charset="0"/>
                <a:cs typeface="Consolas" pitchFamily="49" charset="0"/>
              </a:rPr>
              <a:t>integer </a:t>
            </a:r>
            <a:r>
              <a:rPr lang="en-US" noProof="1" smtClean="0"/>
              <a:t>(32-bit), </a:t>
            </a:r>
            <a:r>
              <a:rPr lang="en-US" sz="2800" noProof="1" smtClean="0">
                <a:solidFill>
                  <a:schemeClr val="accent5">
                    <a:lumMod val="20000"/>
                    <a:lumOff val="80000"/>
                  </a:schemeClr>
                </a:solidFill>
                <a:latin typeface="Consolas" pitchFamily="49" charset="0"/>
                <a:cs typeface="Consolas" pitchFamily="49" charset="0"/>
              </a:rPr>
              <a:t>bigint</a:t>
            </a:r>
            <a:r>
              <a:rPr lang="en-US" noProof="1" smtClean="0"/>
              <a:t> (64-bit)</a:t>
            </a:r>
          </a:p>
          <a:p>
            <a:pPr lvl="1">
              <a:lnSpc>
                <a:spcPct val="100000"/>
              </a:lnSpc>
            </a:pPr>
            <a:r>
              <a:rPr lang="en-US" sz="2800" noProof="1" smtClean="0">
                <a:solidFill>
                  <a:schemeClr val="accent5">
                    <a:lumMod val="20000"/>
                    <a:lumOff val="80000"/>
                  </a:schemeClr>
                </a:solidFill>
                <a:latin typeface="Consolas" pitchFamily="49" charset="0"/>
                <a:cs typeface="Consolas" pitchFamily="49" charset="0"/>
              </a:rPr>
              <a:t>float</a:t>
            </a:r>
            <a:r>
              <a:rPr lang="en-US" noProof="1" smtClean="0"/>
              <a:t>, </a:t>
            </a:r>
            <a:r>
              <a:rPr lang="en-US" sz="2800" noProof="1" smtClean="0">
                <a:solidFill>
                  <a:schemeClr val="accent5">
                    <a:lumMod val="20000"/>
                    <a:lumOff val="80000"/>
                  </a:schemeClr>
                </a:solidFill>
                <a:latin typeface="Consolas" pitchFamily="49" charset="0"/>
                <a:cs typeface="Consolas" pitchFamily="49" charset="0"/>
              </a:rPr>
              <a:t>real</a:t>
            </a:r>
            <a:r>
              <a:rPr lang="en-US" noProof="1" smtClean="0"/>
              <a:t>, </a:t>
            </a:r>
            <a:r>
              <a:rPr lang="en-US" sz="2800" noProof="1" smtClean="0">
                <a:solidFill>
                  <a:schemeClr val="accent5">
                    <a:lumMod val="20000"/>
                    <a:lumOff val="80000"/>
                  </a:schemeClr>
                </a:solidFill>
                <a:latin typeface="Consolas" pitchFamily="49" charset="0"/>
                <a:cs typeface="Consolas" pitchFamily="49" charset="0"/>
              </a:rPr>
              <a:t>numeric</a:t>
            </a:r>
            <a:r>
              <a:rPr lang="en-US" noProof="1" smtClean="0">
                <a:solidFill>
                  <a:schemeClr val="accent5">
                    <a:lumMod val="20000"/>
                    <a:lumOff val="80000"/>
                  </a:schemeClr>
                </a:solidFill>
                <a:latin typeface="Consolas" pitchFamily="49" charset="0"/>
                <a:cs typeface="Consolas" pitchFamily="49" charset="0"/>
              </a:rPr>
              <a:t>(scale,</a:t>
            </a:r>
            <a:r>
              <a:rPr lang="en-US" noProof="1" smtClean="0">
                <a:solidFill>
                  <a:schemeClr val="accent5">
                    <a:lumMod val="20000"/>
                    <a:lumOff val="80000"/>
                  </a:schemeClr>
                </a:solidFill>
                <a:cs typeface="Consolas" pitchFamily="49" charset="0"/>
              </a:rPr>
              <a:t> </a:t>
            </a:r>
            <a:r>
              <a:rPr lang="en-US" noProof="1" smtClean="0">
                <a:solidFill>
                  <a:schemeClr val="accent5">
                    <a:lumMod val="20000"/>
                    <a:lumOff val="80000"/>
                  </a:schemeClr>
                </a:solidFill>
                <a:latin typeface="Consolas" pitchFamily="49" charset="0"/>
                <a:cs typeface="Consolas" pitchFamily="49" charset="0"/>
              </a:rPr>
              <a:t>precision)</a:t>
            </a:r>
          </a:p>
          <a:p>
            <a:pPr lvl="1">
              <a:lnSpc>
                <a:spcPct val="100000"/>
              </a:lnSpc>
            </a:pPr>
            <a:r>
              <a:rPr lang="en-US" sz="2800" noProof="1" smtClean="0">
                <a:solidFill>
                  <a:schemeClr val="accent5">
                    <a:lumMod val="20000"/>
                    <a:lumOff val="80000"/>
                  </a:schemeClr>
                </a:solidFill>
                <a:latin typeface="Consolas" pitchFamily="49" charset="0"/>
                <a:cs typeface="Consolas" pitchFamily="49" charset="0"/>
              </a:rPr>
              <a:t>money</a:t>
            </a:r>
            <a:r>
              <a:rPr lang="en-US" noProof="1" smtClean="0"/>
              <a:t> – </a:t>
            </a:r>
            <a:r>
              <a:rPr lang="en-US" dirty="0" smtClean="0"/>
              <a:t>for money (precise) operations</a:t>
            </a:r>
            <a:endParaRPr lang="en-US" noProof="1" smtClean="0"/>
          </a:p>
          <a:p>
            <a:pPr>
              <a:lnSpc>
                <a:spcPct val="100000"/>
              </a:lnSpc>
            </a:pPr>
            <a:r>
              <a:rPr lang="en-US" dirty="0" smtClean="0"/>
              <a:t>Strings</a:t>
            </a:r>
            <a:endParaRPr lang="en-US" noProof="1" smtClean="0"/>
          </a:p>
          <a:p>
            <a:pPr lvl="1">
              <a:lnSpc>
                <a:spcPct val="100000"/>
              </a:lnSpc>
            </a:pPr>
            <a:r>
              <a:rPr lang="en-US" sz="2800" noProof="1" smtClean="0">
                <a:solidFill>
                  <a:schemeClr val="accent5">
                    <a:lumMod val="20000"/>
                    <a:lumOff val="80000"/>
                  </a:schemeClr>
                </a:solidFill>
                <a:latin typeface="Consolas" pitchFamily="49" charset="0"/>
                <a:cs typeface="Consolas" pitchFamily="49" charset="0"/>
              </a:rPr>
              <a:t>char(size)</a:t>
            </a:r>
            <a:r>
              <a:rPr lang="en-US" sz="2800" noProof="1" smtClean="0">
                <a:solidFill>
                  <a:schemeClr val="accent5">
                    <a:lumMod val="20000"/>
                    <a:lumOff val="80000"/>
                  </a:schemeClr>
                </a:solidFill>
                <a:cs typeface="Consolas" pitchFamily="49" charset="0"/>
              </a:rPr>
              <a:t> </a:t>
            </a:r>
            <a:r>
              <a:rPr lang="en-US" noProof="1" smtClean="0"/>
              <a:t>– </a:t>
            </a:r>
            <a:r>
              <a:rPr lang="en-US" dirty="0" smtClean="0"/>
              <a:t>fixed size string</a:t>
            </a:r>
            <a:endParaRPr lang="en-US" noProof="1" smtClean="0"/>
          </a:p>
          <a:p>
            <a:pPr lvl="1">
              <a:lnSpc>
                <a:spcPct val="100000"/>
              </a:lnSpc>
            </a:pPr>
            <a:r>
              <a:rPr lang="en-US" sz="2800" noProof="1" smtClean="0">
                <a:solidFill>
                  <a:schemeClr val="accent5">
                    <a:lumMod val="20000"/>
                    <a:lumOff val="80000"/>
                  </a:schemeClr>
                </a:solidFill>
                <a:latin typeface="Consolas" pitchFamily="49" charset="0"/>
                <a:cs typeface="Consolas" pitchFamily="49" charset="0"/>
              </a:rPr>
              <a:t>varchar(size)</a:t>
            </a:r>
            <a:r>
              <a:rPr lang="en-US" sz="2800" noProof="1" smtClean="0">
                <a:solidFill>
                  <a:schemeClr val="accent5">
                    <a:lumMod val="20000"/>
                    <a:lumOff val="80000"/>
                  </a:schemeClr>
                </a:solidFill>
                <a:cs typeface="Consolas" pitchFamily="49" charset="0"/>
              </a:rPr>
              <a:t> </a:t>
            </a:r>
            <a:r>
              <a:rPr lang="en-US" noProof="1" smtClean="0"/>
              <a:t>– </a:t>
            </a:r>
            <a:r>
              <a:rPr lang="en-US" dirty="0" smtClean="0"/>
              <a:t>variable size string</a:t>
            </a:r>
            <a:endParaRPr lang="en-US" noProof="1" smtClean="0"/>
          </a:p>
          <a:p>
            <a:pPr lvl="1">
              <a:lnSpc>
                <a:spcPct val="100000"/>
              </a:lnSpc>
            </a:pPr>
            <a:r>
              <a:rPr lang="en-US" sz="2800" noProof="1" smtClean="0">
                <a:solidFill>
                  <a:schemeClr val="accent5">
                    <a:lumMod val="20000"/>
                    <a:lumOff val="80000"/>
                  </a:schemeClr>
                </a:solidFill>
                <a:latin typeface="Consolas" pitchFamily="49" charset="0"/>
                <a:cs typeface="Consolas" pitchFamily="49" charset="0"/>
              </a:rPr>
              <a:t>nvarchar(size)</a:t>
            </a:r>
            <a:r>
              <a:rPr lang="en-US" sz="2800" noProof="1" smtClean="0">
                <a:solidFill>
                  <a:schemeClr val="accent5">
                    <a:lumMod val="20000"/>
                    <a:lumOff val="80000"/>
                  </a:schemeClr>
                </a:solidFill>
                <a:cs typeface="Consolas" pitchFamily="49" charset="0"/>
              </a:rPr>
              <a:t> </a:t>
            </a:r>
            <a:r>
              <a:rPr lang="en-US" noProof="1" smtClean="0"/>
              <a:t>– Unicode </a:t>
            </a:r>
            <a:r>
              <a:rPr lang="en-US" dirty="0" smtClean="0"/>
              <a:t>variable size string</a:t>
            </a:r>
          </a:p>
          <a:p>
            <a:pPr lvl="1">
              <a:lnSpc>
                <a:spcPct val="100000"/>
              </a:lnSpc>
            </a:pPr>
            <a:r>
              <a:rPr lang="en-US" noProof="1" smtClean="0">
                <a:solidFill>
                  <a:schemeClr val="accent5">
                    <a:lumMod val="20000"/>
                    <a:lumOff val="80000"/>
                  </a:schemeClr>
                </a:solidFill>
                <a:latin typeface="Consolas" pitchFamily="49" charset="0"/>
                <a:cs typeface="Consolas" pitchFamily="49" charset="0"/>
              </a:rPr>
              <a:t>text</a:t>
            </a:r>
            <a:r>
              <a:rPr lang="en-US" noProof="1" smtClean="0"/>
              <a:t> / </a:t>
            </a:r>
            <a:r>
              <a:rPr lang="en-US" noProof="1" smtClean="0">
                <a:solidFill>
                  <a:schemeClr val="accent5">
                    <a:lumMod val="20000"/>
                    <a:lumOff val="80000"/>
                  </a:schemeClr>
                </a:solidFill>
                <a:latin typeface="Consolas" pitchFamily="49" charset="0"/>
                <a:cs typeface="Consolas" pitchFamily="49" charset="0"/>
              </a:rPr>
              <a:t>ntext</a:t>
            </a:r>
            <a:r>
              <a:rPr lang="en-US" noProof="1" smtClean="0"/>
              <a:t> – text data block (unlimited size)</a:t>
            </a:r>
            <a:endParaRPr lang="en-US" noProof="1"/>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spTree>
    <p:extLst>
      <p:ext uri="{BB962C8B-B14F-4D97-AF65-F5344CB8AC3E}">
        <p14:creationId xmlns:p14="http://schemas.microsoft.com/office/powerpoint/2010/main" val="135127685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en-US" dirty="0"/>
              <a:t>Exercises (4)</a:t>
            </a:r>
            <a:endParaRPr lang="bg-BG" dirty="0"/>
          </a:p>
        </p:txBody>
      </p:sp>
      <p:sp>
        <p:nvSpPr>
          <p:cNvPr id="563203" name="Rectangle 3"/>
          <p:cNvSpPr>
            <a:spLocks noGrp="1" noChangeArrowheads="1"/>
          </p:cNvSpPr>
          <p:nvPr>
            <p:ph idx="1"/>
          </p:nvPr>
        </p:nvSpPr>
        <p:spPr>
          <a:xfrm>
            <a:off x="228600" y="914400"/>
            <a:ext cx="8686800" cy="5638800"/>
          </a:xfrm>
        </p:spPr>
        <p:txBody>
          <a:bodyPr/>
          <a:lstStyle/>
          <a:p>
            <a:pPr marL="446088" indent="-446088">
              <a:lnSpc>
                <a:spcPts val="3300"/>
              </a:lnSpc>
              <a:buFont typeface="+mj-lt"/>
              <a:buAutoNum type="arabicPeriod" startAt="14"/>
              <a:tabLst/>
            </a:pPr>
            <a:r>
              <a:rPr lang="en-US" sz="2800" dirty="0" smtClean="0"/>
              <a:t>Write a SQL query to display the current date and time in the following format "</a:t>
            </a:r>
            <a:r>
              <a:rPr lang="en-US" sz="2800" noProof="1" smtClean="0">
                <a:solidFill>
                  <a:schemeClr val="accent5">
                    <a:lumMod val="20000"/>
                    <a:lumOff val="80000"/>
                  </a:schemeClr>
                </a:solidFill>
              </a:rPr>
              <a:t>day.month.year hour:minutes:seconds:milliseconds</a:t>
            </a:r>
            <a:r>
              <a:rPr lang="en-US" sz="2800" dirty="0" smtClean="0"/>
              <a:t>". Search in  Google to find how to format dates in SQL Server.</a:t>
            </a:r>
          </a:p>
          <a:p>
            <a:pPr marL="446088" indent="-446088">
              <a:lnSpc>
                <a:spcPts val="3300"/>
              </a:lnSpc>
              <a:buFontTx/>
              <a:buAutoNum type="arabicPeriod" startAt="14"/>
              <a:tabLst/>
            </a:pPr>
            <a:r>
              <a:rPr lang="en-US" sz="2800" dirty="0" smtClean="0"/>
              <a:t>Write </a:t>
            </a:r>
            <a:r>
              <a:rPr lang="en-US" sz="2800" dirty="0"/>
              <a:t>a SQL statement to create a table </a:t>
            </a:r>
            <a:r>
              <a:rPr lang="en-US" sz="2800" dirty="0" smtClean="0">
                <a:solidFill>
                  <a:schemeClr val="accent5">
                    <a:lumMod val="20000"/>
                    <a:lumOff val="80000"/>
                  </a:schemeClr>
                </a:solidFill>
                <a:latin typeface="Consolas" pitchFamily="49" charset="0"/>
              </a:rPr>
              <a:t>Users</a:t>
            </a:r>
            <a:r>
              <a:rPr lang="en-US" sz="2800" dirty="0" smtClean="0"/>
              <a:t>. </a:t>
            </a:r>
            <a:r>
              <a:rPr lang="en-US" sz="2800" dirty="0"/>
              <a:t>Users should have username, password, full name and last login time. Choose appropriate data types for the </a:t>
            </a:r>
            <a:r>
              <a:rPr lang="en-US" sz="2800" dirty="0" smtClean="0"/>
              <a:t>table fields. </a:t>
            </a:r>
            <a:r>
              <a:rPr lang="en-US" sz="2800" dirty="0"/>
              <a:t>Define a primary key </a:t>
            </a:r>
            <a:r>
              <a:rPr lang="en-US" sz="2800" dirty="0" smtClean="0"/>
              <a:t>column with a primary </a:t>
            </a:r>
            <a:r>
              <a:rPr lang="en-US" sz="2800" dirty="0"/>
              <a:t>key constraint. Define the primary key column as identity to facilitate inserting records</a:t>
            </a:r>
            <a:r>
              <a:rPr lang="en-US" sz="2800" dirty="0" smtClean="0"/>
              <a:t>. Define unique constraint to avoid repeating usernames. Define a check constraint to ensure the password is at least 5 characters long.</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140</a:t>
            </a:fld>
            <a:endParaRPr lang="en-US" dirty="0"/>
          </a:p>
        </p:txBody>
      </p:sp>
    </p:spTree>
    <p:extLst>
      <p:ext uri="{BB962C8B-B14F-4D97-AF65-F5344CB8AC3E}">
        <p14:creationId xmlns:p14="http://schemas.microsoft.com/office/powerpoint/2010/main" val="2841932180"/>
      </p:ext>
    </p:extLst>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lang="en-US" dirty="0"/>
              <a:t>Exercises (5)</a:t>
            </a:r>
            <a:endParaRPr lang="bg-BG" dirty="0"/>
          </a:p>
        </p:txBody>
      </p:sp>
      <p:sp>
        <p:nvSpPr>
          <p:cNvPr id="565251" name="Rectangle 3"/>
          <p:cNvSpPr>
            <a:spLocks noGrp="1" noChangeArrowheads="1"/>
          </p:cNvSpPr>
          <p:nvPr>
            <p:ph idx="1"/>
          </p:nvPr>
        </p:nvSpPr>
        <p:spPr/>
        <p:txBody>
          <a:bodyPr/>
          <a:lstStyle/>
          <a:p>
            <a:pPr marL="446088" indent="-446088">
              <a:lnSpc>
                <a:spcPts val="3400"/>
              </a:lnSpc>
              <a:buFont typeface="+mj-lt"/>
              <a:buAutoNum type="arabicPeriod" startAt="16"/>
              <a:tabLst/>
            </a:pPr>
            <a:r>
              <a:rPr lang="en-US" sz="2800" dirty="0" smtClean="0"/>
              <a:t>Write a SQL statement to create a view that displays the users from the </a:t>
            </a:r>
            <a:r>
              <a:rPr lang="en-US" sz="2800" dirty="0" smtClean="0">
                <a:solidFill>
                  <a:schemeClr val="accent5">
                    <a:lumMod val="20000"/>
                    <a:lumOff val="80000"/>
                  </a:schemeClr>
                </a:solidFill>
                <a:latin typeface="Consolas" pitchFamily="49" charset="0"/>
              </a:rPr>
              <a:t>Users</a:t>
            </a:r>
            <a:r>
              <a:rPr lang="en-US" sz="2800" dirty="0" smtClean="0"/>
              <a:t> table that have been in the system today. Test if the view works correctly.</a:t>
            </a:r>
          </a:p>
          <a:p>
            <a:pPr marL="446088" indent="-446088">
              <a:lnSpc>
                <a:spcPts val="3400"/>
              </a:lnSpc>
              <a:buFontTx/>
              <a:buAutoNum type="arabicPeriod" startAt="16"/>
              <a:tabLst/>
            </a:pPr>
            <a:r>
              <a:rPr lang="en-US" sz="2800" dirty="0" smtClean="0"/>
              <a:t>Write a SQL statement to create a table </a:t>
            </a:r>
            <a:r>
              <a:rPr lang="en-US" sz="2800" dirty="0" smtClean="0">
                <a:solidFill>
                  <a:schemeClr val="accent5">
                    <a:lumMod val="20000"/>
                    <a:lumOff val="80000"/>
                  </a:schemeClr>
                </a:solidFill>
                <a:latin typeface="Consolas" pitchFamily="49" charset="0"/>
              </a:rPr>
              <a:t>Groups</a:t>
            </a:r>
            <a:r>
              <a:rPr lang="en-US" sz="2800" dirty="0" smtClean="0"/>
              <a:t>. Groups should have unique name (use unique constraint). Define primary key and identity column.</a:t>
            </a:r>
          </a:p>
          <a:p>
            <a:pPr marL="446088" indent="-446088">
              <a:buFontTx/>
              <a:buAutoNum type="arabicPeriod" startAt="18"/>
              <a:tabLst/>
            </a:pPr>
            <a:r>
              <a:rPr lang="en-US" sz="2800" dirty="0" smtClean="0"/>
              <a:t>Write </a:t>
            </a:r>
            <a:r>
              <a:rPr lang="en-US" sz="2800" dirty="0"/>
              <a:t>a SQL statement to add a column </a:t>
            </a:r>
            <a:r>
              <a:rPr lang="en-US" sz="2800" noProof="1">
                <a:solidFill>
                  <a:schemeClr val="accent5">
                    <a:lumMod val="20000"/>
                    <a:lumOff val="80000"/>
                  </a:schemeClr>
                </a:solidFill>
                <a:latin typeface="Consolas" pitchFamily="49" charset="0"/>
              </a:rPr>
              <a:t>GroupID</a:t>
            </a:r>
            <a:r>
              <a:rPr lang="en-US" sz="2800" dirty="0"/>
              <a:t> to the table </a:t>
            </a:r>
            <a:r>
              <a:rPr lang="en-US" sz="2800" dirty="0" smtClean="0">
                <a:solidFill>
                  <a:schemeClr val="accent5">
                    <a:lumMod val="20000"/>
                    <a:lumOff val="80000"/>
                  </a:schemeClr>
                </a:solidFill>
                <a:latin typeface="Consolas" pitchFamily="49" charset="0"/>
              </a:rPr>
              <a:t>Users</a:t>
            </a:r>
            <a:r>
              <a:rPr lang="en-US" sz="2800" dirty="0" smtClean="0"/>
              <a:t>. </a:t>
            </a:r>
            <a:r>
              <a:rPr lang="en-US" sz="2800" dirty="0"/>
              <a:t>Fill some data in this new column and as well in the </a:t>
            </a:r>
            <a:r>
              <a:rPr lang="en-US" sz="2800" dirty="0" smtClean="0">
                <a:solidFill>
                  <a:schemeClr val="accent5">
                    <a:lumMod val="20000"/>
                    <a:lumOff val="80000"/>
                  </a:schemeClr>
                </a:solidFill>
                <a:latin typeface="Consolas" pitchFamily="49" charset="0"/>
              </a:rPr>
              <a:t>Groups</a:t>
            </a:r>
            <a:r>
              <a:rPr lang="en-US" sz="2800" dirty="0" smtClean="0"/>
              <a:t> </a:t>
            </a:r>
            <a:r>
              <a:rPr lang="en-US" sz="2800" dirty="0"/>
              <a:t>table. Write a SQL statement to add a foreign key constraint between tables </a:t>
            </a:r>
            <a:r>
              <a:rPr lang="en-US" sz="2800" dirty="0" smtClean="0">
                <a:solidFill>
                  <a:schemeClr val="accent5">
                    <a:lumMod val="20000"/>
                    <a:lumOff val="80000"/>
                  </a:schemeClr>
                </a:solidFill>
                <a:latin typeface="Consolas" pitchFamily="49" charset="0"/>
              </a:rPr>
              <a:t>Users</a:t>
            </a:r>
            <a:r>
              <a:rPr lang="en-US" sz="2800" dirty="0" smtClean="0"/>
              <a:t> </a:t>
            </a:r>
            <a:r>
              <a:rPr lang="en-US" sz="2800" dirty="0"/>
              <a:t>and </a:t>
            </a:r>
            <a:r>
              <a:rPr lang="en-US" sz="2800" dirty="0" smtClean="0">
                <a:solidFill>
                  <a:schemeClr val="accent5">
                    <a:lumMod val="20000"/>
                    <a:lumOff val="80000"/>
                  </a:schemeClr>
                </a:solidFill>
                <a:latin typeface="Consolas" pitchFamily="49" charset="0"/>
              </a:rPr>
              <a:t>Groups</a:t>
            </a:r>
            <a:r>
              <a:rPr lang="en-US" sz="2800" dirty="0" smtClean="0"/>
              <a:t> </a:t>
            </a:r>
            <a:r>
              <a:rPr lang="en-US" sz="2800" dirty="0"/>
              <a:t>tables</a:t>
            </a:r>
            <a:r>
              <a:rPr lang="en-US"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141</a:t>
            </a:fld>
            <a:endParaRPr lang="en-US" dirty="0"/>
          </a:p>
        </p:txBody>
      </p:sp>
    </p:spTree>
    <p:extLst>
      <p:ext uri="{BB962C8B-B14F-4D97-AF65-F5344CB8AC3E}">
        <p14:creationId xmlns:p14="http://schemas.microsoft.com/office/powerpoint/2010/main" val="340023269"/>
      </p:ext>
    </p:extLst>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p:txBody>
          <a:bodyPr/>
          <a:lstStyle/>
          <a:p>
            <a:r>
              <a:rPr lang="en-US" dirty="0"/>
              <a:t>Exercises (6)</a:t>
            </a:r>
            <a:endParaRPr lang="bg-BG" dirty="0"/>
          </a:p>
        </p:txBody>
      </p:sp>
      <p:sp>
        <p:nvSpPr>
          <p:cNvPr id="567299" name="Rectangle 3"/>
          <p:cNvSpPr>
            <a:spLocks noGrp="1" noChangeArrowheads="1"/>
          </p:cNvSpPr>
          <p:nvPr>
            <p:ph idx="1"/>
          </p:nvPr>
        </p:nvSpPr>
        <p:spPr>
          <a:xfrm>
            <a:off x="228600" y="990600"/>
            <a:ext cx="8686800" cy="5715000"/>
          </a:xfrm>
        </p:spPr>
        <p:txBody>
          <a:bodyPr/>
          <a:lstStyle/>
          <a:p>
            <a:pPr marL="446088" indent="-446088">
              <a:lnSpc>
                <a:spcPts val="3400"/>
              </a:lnSpc>
              <a:spcBef>
                <a:spcPts val="300"/>
              </a:spcBef>
              <a:buFont typeface="+mj-lt"/>
              <a:buAutoNum type="arabicPeriod" startAt="19"/>
              <a:tabLst/>
            </a:pPr>
            <a:r>
              <a:rPr lang="en-US" sz="2800" dirty="0" smtClean="0"/>
              <a:t>Write SQL statements to insert several records in the </a:t>
            </a:r>
            <a:r>
              <a:rPr lang="en-US" sz="2800" dirty="0" smtClean="0">
                <a:solidFill>
                  <a:schemeClr val="accent5">
                    <a:lumMod val="20000"/>
                    <a:lumOff val="80000"/>
                  </a:schemeClr>
                </a:solidFill>
                <a:latin typeface="Consolas" pitchFamily="49" charset="0"/>
              </a:rPr>
              <a:t>Users</a:t>
            </a:r>
            <a:r>
              <a:rPr lang="en-US" sz="2800" dirty="0" smtClean="0"/>
              <a:t> and </a:t>
            </a:r>
            <a:r>
              <a:rPr lang="en-US" sz="2800" dirty="0" smtClean="0">
                <a:solidFill>
                  <a:schemeClr val="accent5">
                    <a:lumMod val="20000"/>
                    <a:lumOff val="80000"/>
                  </a:schemeClr>
                </a:solidFill>
                <a:latin typeface="Consolas" pitchFamily="49" charset="0"/>
              </a:rPr>
              <a:t>Groups</a:t>
            </a:r>
            <a:r>
              <a:rPr lang="en-US" sz="2800" dirty="0" smtClean="0"/>
              <a:t> tables.</a:t>
            </a:r>
          </a:p>
          <a:p>
            <a:pPr marL="446088" indent="-446088">
              <a:lnSpc>
                <a:spcPts val="3400"/>
              </a:lnSpc>
              <a:spcBef>
                <a:spcPts val="300"/>
              </a:spcBef>
              <a:buFontTx/>
              <a:buAutoNum type="arabicPeriod" startAt="19"/>
              <a:tabLst/>
            </a:pPr>
            <a:r>
              <a:rPr lang="en-US" sz="2800" dirty="0" smtClean="0"/>
              <a:t>Write SQL statements to update some of the records in the </a:t>
            </a:r>
            <a:r>
              <a:rPr lang="en-US" sz="2800" dirty="0" smtClean="0">
                <a:solidFill>
                  <a:schemeClr val="accent5">
                    <a:lumMod val="20000"/>
                    <a:lumOff val="80000"/>
                  </a:schemeClr>
                </a:solidFill>
                <a:latin typeface="Consolas" pitchFamily="49" charset="0"/>
              </a:rPr>
              <a:t>Users</a:t>
            </a:r>
            <a:r>
              <a:rPr lang="en-US" sz="2800" dirty="0" smtClean="0"/>
              <a:t> and </a:t>
            </a:r>
            <a:r>
              <a:rPr lang="en-US" sz="2800" dirty="0" smtClean="0">
                <a:solidFill>
                  <a:schemeClr val="accent5">
                    <a:lumMod val="20000"/>
                    <a:lumOff val="80000"/>
                  </a:schemeClr>
                </a:solidFill>
                <a:latin typeface="Consolas" pitchFamily="49" charset="0"/>
              </a:rPr>
              <a:t>Groups</a:t>
            </a:r>
            <a:r>
              <a:rPr lang="en-US" sz="2800" dirty="0" smtClean="0"/>
              <a:t> tables.</a:t>
            </a:r>
          </a:p>
          <a:p>
            <a:pPr marL="446088" indent="-446088">
              <a:lnSpc>
                <a:spcPts val="3400"/>
              </a:lnSpc>
              <a:spcBef>
                <a:spcPts val="300"/>
              </a:spcBef>
              <a:buFontTx/>
              <a:buAutoNum type="arabicPeriod" startAt="19"/>
              <a:tabLst/>
            </a:pPr>
            <a:r>
              <a:rPr lang="en-US" sz="2800" dirty="0" smtClean="0"/>
              <a:t>Write SQL statements to delete some of the records from the </a:t>
            </a:r>
            <a:r>
              <a:rPr lang="en-US" sz="2800" dirty="0" smtClean="0">
                <a:solidFill>
                  <a:schemeClr val="accent5">
                    <a:lumMod val="20000"/>
                    <a:lumOff val="80000"/>
                  </a:schemeClr>
                </a:solidFill>
                <a:latin typeface="Consolas" pitchFamily="49" charset="0"/>
              </a:rPr>
              <a:t>Users</a:t>
            </a:r>
            <a:r>
              <a:rPr lang="en-US" sz="2800" dirty="0" smtClean="0"/>
              <a:t> and </a:t>
            </a:r>
            <a:r>
              <a:rPr lang="en-US" sz="2800" dirty="0" smtClean="0">
                <a:solidFill>
                  <a:schemeClr val="accent5">
                    <a:lumMod val="20000"/>
                    <a:lumOff val="80000"/>
                  </a:schemeClr>
                </a:solidFill>
                <a:latin typeface="Consolas" pitchFamily="49" charset="0"/>
              </a:rPr>
              <a:t>Groups</a:t>
            </a:r>
            <a:r>
              <a:rPr lang="en-US" sz="2800" dirty="0" smtClean="0"/>
              <a:t> tables.</a:t>
            </a:r>
          </a:p>
          <a:p>
            <a:pPr marL="446088" indent="-446088">
              <a:lnSpc>
                <a:spcPts val="3400"/>
              </a:lnSpc>
              <a:spcBef>
                <a:spcPts val="300"/>
              </a:spcBef>
              <a:buFontTx/>
              <a:buAutoNum type="arabicPeriod" startAt="22"/>
              <a:tabLst/>
            </a:pPr>
            <a:r>
              <a:rPr lang="en-US" sz="2800" dirty="0" smtClean="0"/>
              <a:t>Write </a:t>
            </a:r>
            <a:r>
              <a:rPr lang="en-US" sz="2800" dirty="0"/>
              <a:t>SQL statements to insert in the </a:t>
            </a:r>
            <a:r>
              <a:rPr lang="en-US" sz="2800" dirty="0" smtClean="0">
                <a:solidFill>
                  <a:schemeClr val="accent5">
                    <a:lumMod val="20000"/>
                    <a:lumOff val="80000"/>
                  </a:schemeClr>
                </a:solidFill>
                <a:latin typeface="Consolas" pitchFamily="49" charset="0"/>
              </a:rPr>
              <a:t>Users</a:t>
            </a:r>
            <a:r>
              <a:rPr lang="en-US" sz="2800" dirty="0" smtClean="0"/>
              <a:t> </a:t>
            </a:r>
            <a:r>
              <a:rPr lang="en-US" sz="2800" dirty="0"/>
              <a:t>table the names of all </a:t>
            </a:r>
            <a:r>
              <a:rPr lang="en-US" sz="2800" dirty="0" smtClean="0"/>
              <a:t>employees </a:t>
            </a:r>
            <a:r>
              <a:rPr lang="en-US" sz="2800" dirty="0"/>
              <a:t>from the </a:t>
            </a:r>
            <a:r>
              <a:rPr lang="en-US" sz="2800" dirty="0" smtClean="0">
                <a:solidFill>
                  <a:schemeClr val="accent5">
                    <a:lumMod val="20000"/>
                    <a:lumOff val="80000"/>
                  </a:schemeClr>
                </a:solidFill>
                <a:latin typeface="Consolas" pitchFamily="49" charset="0"/>
              </a:rPr>
              <a:t>Employees</a:t>
            </a:r>
            <a:r>
              <a:rPr lang="en-US" sz="2800" dirty="0" smtClean="0"/>
              <a:t> </a:t>
            </a:r>
            <a:r>
              <a:rPr lang="en-US" sz="2800" dirty="0"/>
              <a:t>table. Combine the first and last names as a full name. For </a:t>
            </a:r>
            <a:r>
              <a:rPr lang="en-US" sz="2800" dirty="0" smtClean="0"/>
              <a:t>username </a:t>
            </a:r>
            <a:r>
              <a:rPr lang="en-US" sz="2800" dirty="0"/>
              <a:t>use the first letter of the first name + the last name (in lowercase). Use </a:t>
            </a:r>
            <a:r>
              <a:rPr lang="en-US" sz="2800" dirty="0" smtClean="0"/>
              <a:t>the same for </a:t>
            </a:r>
            <a:r>
              <a:rPr lang="en-US" sz="2800" dirty="0"/>
              <a:t>the password, and </a:t>
            </a:r>
            <a:r>
              <a:rPr lang="en-US" sz="2800" dirty="0" smtClean="0">
                <a:solidFill>
                  <a:schemeClr val="accent5">
                    <a:lumMod val="20000"/>
                    <a:lumOff val="80000"/>
                  </a:schemeClr>
                </a:solidFill>
                <a:latin typeface="Consolas" pitchFamily="49" charset="0"/>
                <a:cs typeface="Consolas" pitchFamily="49" charset="0"/>
              </a:rPr>
              <a:t>NULL</a:t>
            </a:r>
            <a:r>
              <a:rPr lang="en-US" sz="2800" dirty="0" smtClean="0"/>
              <a:t> for last </a:t>
            </a:r>
            <a:r>
              <a:rPr lang="en-US" sz="2800" dirty="0"/>
              <a:t>login time</a:t>
            </a:r>
            <a:r>
              <a:rPr lang="en-US"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142</a:t>
            </a:fld>
            <a:endParaRPr lang="en-US" dirty="0"/>
          </a:p>
        </p:txBody>
      </p:sp>
    </p:spTree>
    <p:extLst>
      <p:ext uri="{BB962C8B-B14F-4D97-AF65-F5344CB8AC3E}">
        <p14:creationId xmlns:p14="http://schemas.microsoft.com/office/powerpoint/2010/main" val="4246660140"/>
      </p:ext>
    </p:extLst>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r>
              <a:rPr lang="en-US" dirty="0"/>
              <a:t>Exercises (7)</a:t>
            </a:r>
            <a:endParaRPr lang="bg-BG" dirty="0"/>
          </a:p>
        </p:txBody>
      </p:sp>
      <p:sp>
        <p:nvSpPr>
          <p:cNvPr id="569347" name="Rectangle 3"/>
          <p:cNvSpPr>
            <a:spLocks noGrp="1" noChangeArrowheads="1"/>
          </p:cNvSpPr>
          <p:nvPr>
            <p:ph idx="1"/>
          </p:nvPr>
        </p:nvSpPr>
        <p:spPr>
          <a:xfrm>
            <a:off x="228600" y="990600"/>
            <a:ext cx="8686800" cy="5715000"/>
          </a:xfrm>
        </p:spPr>
        <p:txBody>
          <a:bodyPr/>
          <a:lstStyle/>
          <a:p>
            <a:pPr marL="446088" indent="-446088">
              <a:lnSpc>
                <a:spcPts val="3400"/>
              </a:lnSpc>
              <a:spcBef>
                <a:spcPts val="300"/>
              </a:spcBef>
              <a:buFont typeface="+mj-lt"/>
              <a:buAutoNum type="arabicPeriod" startAt="23"/>
              <a:tabLst/>
            </a:pPr>
            <a:r>
              <a:rPr lang="en-US" sz="2800" dirty="0" smtClean="0"/>
              <a:t>Write a SQL statement that changes the password to </a:t>
            </a:r>
            <a:r>
              <a:rPr lang="en-US" sz="2800" dirty="0" smtClean="0">
                <a:solidFill>
                  <a:schemeClr val="accent5">
                    <a:lumMod val="20000"/>
                    <a:lumOff val="80000"/>
                  </a:schemeClr>
                </a:solidFill>
                <a:latin typeface="Consolas" pitchFamily="49" charset="0"/>
              </a:rPr>
              <a:t>NULL</a:t>
            </a:r>
            <a:r>
              <a:rPr lang="en-US" sz="2800" dirty="0" smtClean="0"/>
              <a:t> for all users that have not been in the system since </a:t>
            </a:r>
            <a:r>
              <a:rPr lang="en-US" sz="2800" dirty="0" smtClean="0">
                <a:latin typeface="Consolas" pitchFamily="49" charset="0"/>
                <a:cs typeface="Consolas" pitchFamily="49" charset="0"/>
              </a:rPr>
              <a:t>10.03.2010</a:t>
            </a:r>
            <a:r>
              <a:rPr lang="en-US" sz="2800" dirty="0" smtClean="0"/>
              <a:t>.</a:t>
            </a:r>
          </a:p>
          <a:p>
            <a:pPr marL="446088" indent="-446088">
              <a:lnSpc>
                <a:spcPts val="3400"/>
              </a:lnSpc>
              <a:spcBef>
                <a:spcPts val="300"/>
              </a:spcBef>
              <a:buFontTx/>
              <a:buAutoNum type="arabicPeriod" startAt="23"/>
              <a:tabLst/>
            </a:pPr>
            <a:r>
              <a:rPr lang="en-US" sz="2800" dirty="0" smtClean="0"/>
              <a:t>Write a SQL statement that deletes all users without passwords (</a:t>
            </a:r>
            <a:r>
              <a:rPr lang="en-US" sz="2800" dirty="0" smtClean="0">
                <a:solidFill>
                  <a:schemeClr val="accent5">
                    <a:lumMod val="20000"/>
                    <a:lumOff val="80000"/>
                  </a:schemeClr>
                </a:solidFill>
                <a:latin typeface="Consolas" pitchFamily="49" charset="0"/>
              </a:rPr>
              <a:t>NULL</a:t>
            </a:r>
            <a:r>
              <a:rPr lang="en-US" sz="2800" dirty="0" smtClean="0"/>
              <a:t> password).</a:t>
            </a:r>
          </a:p>
          <a:p>
            <a:pPr marL="446088" indent="-446088">
              <a:lnSpc>
                <a:spcPct val="90000"/>
              </a:lnSpc>
              <a:spcBef>
                <a:spcPct val="30000"/>
              </a:spcBef>
              <a:buFontTx/>
              <a:buAutoNum type="arabicPeriod" startAt="25"/>
              <a:tabLst/>
            </a:pPr>
            <a:r>
              <a:rPr lang="en-US" sz="2800" dirty="0" smtClean="0"/>
              <a:t>Write </a:t>
            </a:r>
            <a:r>
              <a:rPr lang="en-US" sz="2800" dirty="0"/>
              <a:t>a SQL query to display the average </a:t>
            </a:r>
            <a:r>
              <a:rPr lang="en-US" sz="2800" dirty="0" smtClean="0"/>
              <a:t>employee </a:t>
            </a:r>
            <a:r>
              <a:rPr lang="en-US" sz="2800" dirty="0"/>
              <a:t>salary by department and job title.</a:t>
            </a:r>
          </a:p>
          <a:p>
            <a:pPr marL="446088" indent="-446088">
              <a:lnSpc>
                <a:spcPct val="90000"/>
              </a:lnSpc>
              <a:spcBef>
                <a:spcPct val="30000"/>
              </a:spcBef>
              <a:buFontTx/>
              <a:buAutoNum type="arabicPeriod" startAt="25"/>
              <a:tabLst/>
            </a:pPr>
            <a:r>
              <a:rPr lang="en-US" sz="2800" dirty="0"/>
              <a:t>Write a SQL query to display the minimal </a:t>
            </a:r>
            <a:r>
              <a:rPr lang="en-US" sz="2800" dirty="0" smtClean="0"/>
              <a:t>employee </a:t>
            </a:r>
            <a:r>
              <a:rPr lang="en-US" sz="2800" dirty="0"/>
              <a:t>salary by department and job title along with the name of some of the </a:t>
            </a:r>
            <a:r>
              <a:rPr lang="en-US" sz="2800" dirty="0" smtClean="0"/>
              <a:t>employees </a:t>
            </a:r>
            <a:r>
              <a:rPr lang="en-US" sz="2800" dirty="0"/>
              <a:t>that take it.</a:t>
            </a:r>
          </a:p>
          <a:p>
            <a:pPr marL="446088" indent="-446088">
              <a:lnSpc>
                <a:spcPct val="90000"/>
              </a:lnSpc>
              <a:spcBef>
                <a:spcPct val="30000"/>
              </a:spcBef>
              <a:buFontTx/>
              <a:buAutoNum type="arabicPeriod" startAt="25"/>
              <a:tabLst/>
            </a:pPr>
            <a:r>
              <a:rPr lang="en-US" sz="2800" dirty="0"/>
              <a:t>Write a SQL query to display the town where maximal number of </a:t>
            </a:r>
            <a:r>
              <a:rPr lang="en-US" sz="2800" dirty="0" smtClean="0"/>
              <a:t>employees </a:t>
            </a:r>
            <a:r>
              <a:rPr lang="en-US" sz="2800" dirty="0"/>
              <a:t>work</a:t>
            </a:r>
            <a:r>
              <a:rPr lang="en-US"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143</a:t>
            </a:fld>
            <a:endParaRPr lang="en-US" dirty="0"/>
          </a:p>
        </p:txBody>
      </p:sp>
    </p:spTree>
    <p:extLst>
      <p:ext uri="{BB962C8B-B14F-4D97-AF65-F5344CB8AC3E}">
        <p14:creationId xmlns:p14="http://schemas.microsoft.com/office/powerpoint/2010/main" val="168206844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r>
              <a:rPr lang="en-US" dirty="0"/>
              <a:t>Exercises </a:t>
            </a:r>
            <a:r>
              <a:rPr lang="en-US" dirty="0" smtClean="0"/>
              <a:t>(8)</a:t>
            </a:r>
            <a:endParaRPr lang="bg-BG" dirty="0"/>
          </a:p>
        </p:txBody>
      </p:sp>
      <p:sp>
        <p:nvSpPr>
          <p:cNvPr id="569347" name="Rectangle 3"/>
          <p:cNvSpPr>
            <a:spLocks noGrp="1" noChangeArrowheads="1"/>
          </p:cNvSpPr>
          <p:nvPr>
            <p:ph idx="1"/>
          </p:nvPr>
        </p:nvSpPr>
        <p:spPr>
          <a:xfrm>
            <a:off x="228600" y="914400"/>
            <a:ext cx="8686800" cy="5791200"/>
          </a:xfrm>
        </p:spPr>
        <p:txBody>
          <a:bodyPr/>
          <a:lstStyle/>
          <a:p>
            <a:pPr marL="446088" indent="-446088">
              <a:lnSpc>
                <a:spcPct val="100000"/>
              </a:lnSpc>
              <a:buFont typeface="+mj-lt"/>
              <a:buAutoNum type="arabicPeriod" startAt="28"/>
              <a:tabLst/>
            </a:pPr>
            <a:r>
              <a:rPr lang="en-US" sz="2800" dirty="0" smtClean="0"/>
              <a:t>Write </a:t>
            </a:r>
            <a:r>
              <a:rPr lang="en-US" sz="2800" dirty="0"/>
              <a:t>a SQL query to display the number of managers from each town.</a:t>
            </a:r>
          </a:p>
          <a:p>
            <a:pPr marL="446088" indent="-446088">
              <a:lnSpc>
                <a:spcPct val="100000"/>
              </a:lnSpc>
              <a:buFontTx/>
              <a:buAutoNum type="arabicPeriod" startAt="28"/>
              <a:tabLst/>
            </a:pPr>
            <a:r>
              <a:rPr lang="en-US" sz="2800" dirty="0" smtClean="0"/>
              <a:t>Write a SQL to create table </a:t>
            </a:r>
            <a:r>
              <a:rPr lang="en-US" sz="2800" noProof="1">
                <a:solidFill>
                  <a:schemeClr val="accent5">
                    <a:lumMod val="20000"/>
                    <a:lumOff val="80000"/>
                  </a:schemeClr>
                </a:solidFill>
                <a:latin typeface="Consolas" pitchFamily="49" charset="0"/>
              </a:rPr>
              <a:t>WorkHours</a:t>
            </a:r>
            <a:r>
              <a:rPr lang="en-US" sz="2800" dirty="0"/>
              <a:t> to store work reports for each </a:t>
            </a:r>
            <a:r>
              <a:rPr lang="en-US" sz="2800" dirty="0" smtClean="0"/>
              <a:t>employee (employee </a:t>
            </a:r>
            <a:r>
              <a:rPr lang="en-US" sz="2800" dirty="0"/>
              <a:t>id, date, task, hours, comments). Don't forget to define  identity, primary key and appropriate foreign key. </a:t>
            </a:r>
            <a:endParaRPr lang="en-US" sz="2800" dirty="0" smtClean="0"/>
          </a:p>
          <a:p>
            <a:pPr marL="446088" indent="-446088">
              <a:lnSpc>
                <a:spcPct val="100000"/>
              </a:lnSpc>
              <a:buNone/>
              <a:tabLst/>
            </a:pPr>
            <a:r>
              <a:rPr lang="en-US" sz="2800" dirty="0" smtClean="0"/>
              <a:t>	Issue few SQL statements to </a:t>
            </a:r>
            <a:r>
              <a:rPr lang="en-US" sz="2800" dirty="0"/>
              <a:t>insert, update and delete of some data in the table</a:t>
            </a:r>
            <a:r>
              <a:rPr lang="en-US" sz="2800" dirty="0" smtClean="0"/>
              <a:t>.</a:t>
            </a:r>
          </a:p>
          <a:p>
            <a:pPr marL="446088" indent="-446088">
              <a:lnSpc>
                <a:spcPct val="100000"/>
              </a:lnSpc>
              <a:buNone/>
              <a:tabLst/>
            </a:pPr>
            <a:r>
              <a:rPr lang="en-US" sz="2800" dirty="0" smtClean="0"/>
              <a:t>	Define a table </a:t>
            </a:r>
            <a:r>
              <a:rPr lang="en-US" sz="2800" noProof="1" smtClean="0">
                <a:solidFill>
                  <a:schemeClr val="accent5">
                    <a:lumMod val="20000"/>
                    <a:lumOff val="80000"/>
                  </a:schemeClr>
                </a:solidFill>
                <a:latin typeface="Consolas" pitchFamily="49" charset="0"/>
              </a:rPr>
              <a:t>WorkHoursLogs</a:t>
            </a:r>
            <a:r>
              <a:rPr lang="en-US" sz="2800" dirty="0" smtClean="0"/>
              <a:t> to track all changes in the </a:t>
            </a:r>
            <a:r>
              <a:rPr lang="en-US" sz="2800" noProof="1" smtClean="0">
                <a:solidFill>
                  <a:schemeClr val="accent5">
                    <a:lumMod val="20000"/>
                    <a:lumOff val="80000"/>
                  </a:schemeClr>
                </a:solidFill>
                <a:latin typeface="Consolas" pitchFamily="49" charset="0"/>
              </a:rPr>
              <a:t>WorkHours</a:t>
            </a:r>
            <a:r>
              <a:rPr lang="en-US" sz="2800" dirty="0" smtClean="0"/>
              <a:t> table with triggers. For each change keep the old record data, the new record data and the command (insert / update / delete).</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144</a:t>
            </a:fld>
            <a:endParaRPr lang="en-US" dirty="0"/>
          </a:p>
        </p:txBody>
      </p:sp>
    </p:spTree>
    <p:extLst>
      <p:ext uri="{BB962C8B-B14F-4D97-AF65-F5344CB8AC3E}">
        <p14:creationId xmlns:p14="http://schemas.microsoft.com/office/powerpoint/2010/main" val="1736027057"/>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(9)</a:t>
            </a:r>
            <a:endParaRPr lang="en-US" dirty="0"/>
          </a:p>
        </p:txBody>
      </p:sp>
      <p:sp>
        <p:nvSpPr>
          <p:cNvPr id="3" name="Content Placeholder 2"/>
          <p:cNvSpPr>
            <a:spLocks noGrp="1"/>
          </p:cNvSpPr>
          <p:nvPr>
            <p:ph idx="1"/>
          </p:nvPr>
        </p:nvSpPr>
        <p:spPr>
          <a:xfrm>
            <a:off x="228600" y="990600"/>
            <a:ext cx="8686800" cy="5715000"/>
          </a:xfrm>
        </p:spPr>
        <p:txBody>
          <a:bodyPr/>
          <a:lstStyle/>
          <a:p>
            <a:pPr marL="514350" indent="-514350">
              <a:buFont typeface="+mj-lt"/>
              <a:buAutoNum type="arabicPeriod" startAt="30"/>
            </a:pPr>
            <a:r>
              <a:rPr lang="en-US" sz="2800" dirty="0" smtClean="0"/>
              <a:t>Start a database transaction, delete all employees from the </a:t>
            </a:r>
            <a:r>
              <a:rPr lang="en-US" sz="2800" dirty="0" smtClean="0">
                <a:solidFill>
                  <a:schemeClr val="accent5">
                    <a:lumMod val="20000"/>
                    <a:lumOff val="80000"/>
                  </a:schemeClr>
                </a:solidFill>
              </a:rPr>
              <a:t>'Sales</a:t>
            </a:r>
            <a:r>
              <a:rPr lang="en-US" sz="2800" dirty="0" smtClean="0"/>
              <a:t>' department along with all dependent records from the pother tables. At the end rollback the transaction.</a:t>
            </a:r>
          </a:p>
          <a:p>
            <a:pPr marL="514350" indent="-514350">
              <a:buFont typeface="+mj-lt"/>
              <a:buAutoNum type="arabicPeriod" startAt="30"/>
            </a:pPr>
            <a:r>
              <a:rPr lang="en-US" sz="2800" dirty="0" smtClean="0"/>
              <a:t>Start a database transaction and drop the table </a:t>
            </a:r>
            <a:r>
              <a:rPr lang="en-US" sz="2800" noProof="1" smtClean="0">
                <a:solidFill>
                  <a:schemeClr val="accent5">
                    <a:lumMod val="20000"/>
                    <a:lumOff val="80000"/>
                  </a:schemeClr>
                </a:solidFill>
                <a:latin typeface="Consolas" pitchFamily="49" charset="0"/>
                <a:cs typeface="Consolas" pitchFamily="49" charset="0"/>
              </a:rPr>
              <a:t>EmployeesProjects</a:t>
            </a:r>
            <a:r>
              <a:rPr lang="en-US" sz="2800" dirty="0" smtClean="0"/>
              <a:t>. Now how you could restore back the lost table data?</a:t>
            </a:r>
          </a:p>
          <a:p>
            <a:pPr marL="514350" indent="-514350">
              <a:buFont typeface="+mj-lt"/>
              <a:buAutoNum type="arabicPeriod" startAt="30"/>
            </a:pPr>
            <a:r>
              <a:rPr lang="en-US" sz="2800" dirty="0" smtClean="0"/>
              <a:t>Find how to use temporary tables in SQL Server. Using temporary tables backup all records from </a:t>
            </a:r>
            <a:r>
              <a:rPr lang="en-US" sz="2800" noProof="1" smtClean="0">
                <a:solidFill>
                  <a:schemeClr val="accent5">
                    <a:lumMod val="20000"/>
                    <a:lumOff val="80000"/>
                  </a:schemeClr>
                </a:solidFill>
                <a:latin typeface="Consolas" pitchFamily="49" charset="0"/>
                <a:cs typeface="Consolas" pitchFamily="49" charset="0"/>
              </a:rPr>
              <a:t>EmployeesProjects</a:t>
            </a:r>
            <a:r>
              <a:rPr lang="en-US" sz="2800" dirty="0" smtClean="0"/>
              <a:t> and restore them back after dropping and re-creating the table.</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145</a:t>
            </a:fld>
            <a:endParaRPr lang="en-US" dirty="0"/>
          </a:p>
        </p:txBody>
      </p:sp>
    </p:spTree>
    <p:extLst>
      <p:ext uri="{BB962C8B-B14F-4D97-AF65-F5344CB8AC3E}">
        <p14:creationId xmlns:p14="http://schemas.microsoft.com/office/powerpoint/2010/main" val="13524717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65000"/>
                <a:lumOff val="35000"/>
              </a:schemeClr>
            </a:gs>
            <a:gs pos="83000">
              <a:schemeClr val="bg1"/>
            </a:gs>
          </a:gsLst>
          <a:path path="circle">
            <a:fillToRect l="20000" t="30000" r="135000" b="100000"/>
          </a:path>
          <a:tileRect/>
        </a:gra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Exercises</a:t>
            </a:r>
            <a:endParaRPr lang="en-US" dirty="0"/>
          </a:p>
        </p:txBody>
      </p:sp>
      <p:sp>
        <p:nvSpPr>
          <p:cNvPr id="6" name="Content Placeholder 5"/>
          <p:cNvSpPr>
            <a:spLocks noGrp="1"/>
          </p:cNvSpPr>
          <p:nvPr>
            <p:ph idx="1"/>
          </p:nvPr>
        </p:nvSpPr>
        <p:spPr>
          <a:xfrm>
            <a:off x="228600" y="914400"/>
            <a:ext cx="8686800" cy="5991384"/>
          </a:xfrm>
        </p:spPr>
        <p:txBody>
          <a:bodyPr/>
          <a:lstStyle/>
          <a:p>
            <a:r>
              <a:rPr lang="en-US" dirty="0"/>
              <a:t>Create the following database diagram in SQL Server:</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Fill some sample data in the tables with SQL Server Management Studio.</a:t>
            </a:r>
          </a:p>
        </p:txBody>
      </p:sp>
      <p:sp>
        <p:nvSpPr>
          <p:cNvPr id="4" name="Slide Number Placeholder 3"/>
          <p:cNvSpPr>
            <a:spLocks noGrp="1"/>
          </p:cNvSpPr>
          <p:nvPr>
            <p:ph type="sldNum" sz="quarter" idx="11"/>
          </p:nvPr>
        </p:nvSpPr>
        <p:spPr/>
        <p:txBody>
          <a:bodyPr/>
          <a:lstStyle/>
          <a:p>
            <a:pPr>
              <a:defRPr/>
            </a:pPr>
            <a:fld id="{58452FF4-89E3-4D1B-9927-2DBDC00E58D7}" type="slidenum">
              <a:rPr lang="en-US" smtClean="0"/>
              <a:pPr>
                <a:defRPr/>
              </a:pPr>
              <a:t>146</a:t>
            </a:fld>
            <a:endParaRPr lang="en-US" dirty="0"/>
          </a:p>
        </p:txBody>
      </p:sp>
      <p:pic>
        <p:nvPicPr>
          <p:cNvPr id="7" name="Picture 4" descr="SQL-Server-ER-Diagram"/>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2541024" y="1676400"/>
            <a:ext cx="4012176" cy="3789362"/>
          </a:xfrm>
          <a:prstGeom prst="roundRect">
            <a:avLst>
              <a:gd name="adj" fmla="val 972"/>
            </a:avLst>
          </a:prstGeom>
          <a:solidFill>
            <a:schemeClr val="tx2">
              <a:lumMod val="20000"/>
              <a:lumOff val="80000"/>
            </a:schemeClr>
          </a:solidFill>
        </p:spPr>
      </p:pic>
    </p:spTree>
    <p:extLst>
      <p:ext uri="{BB962C8B-B14F-4D97-AF65-F5344CB8AC3E}">
        <p14:creationId xmlns:p14="http://schemas.microsoft.com/office/powerpoint/2010/main" val="17764675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Exercises (2)</a:t>
            </a:r>
            <a:endParaRPr lang="en-US" dirty="0"/>
          </a:p>
        </p:txBody>
      </p:sp>
      <p:sp>
        <p:nvSpPr>
          <p:cNvPr id="3" name="Content Placeholder 2"/>
          <p:cNvSpPr>
            <a:spLocks noGrp="1"/>
          </p:cNvSpPr>
          <p:nvPr>
            <p:ph idx="1"/>
          </p:nvPr>
        </p:nvSpPr>
        <p:spPr/>
        <p:txBody>
          <a:bodyPr/>
          <a:lstStyle/>
          <a:p>
            <a:pPr marL="109537" indent="-457200"/>
            <a:r>
              <a:rPr lang="en-US" dirty="0" smtClean="0"/>
              <a:t>Typical universities have: faculties, departments, professors, students, courses, etc. Faculties have name and could have several departments. Each department has name, professors and courses. Each professor has name, a set of titles (Ph. D, academician, senior assistant, etc.) and a set of courses. Each course consists of several students. Each student belongs to some faculty and to several of the courses. Your task is to create a data model (E/R diagram) for the typical university using SQL Server Management Studio. </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147</a:t>
            </a:fld>
            <a:endParaRPr lang="en-US" dirty="0"/>
          </a:p>
        </p:txBody>
      </p:sp>
    </p:spTree>
    <p:extLst>
      <p:ext uri="{BB962C8B-B14F-4D97-AF65-F5344CB8AC3E}">
        <p14:creationId xmlns:p14="http://schemas.microsoft.com/office/powerpoint/2010/main" val="228997069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(3)</a:t>
            </a:r>
            <a:endParaRPr lang="en-US" dirty="0"/>
          </a:p>
        </p:txBody>
      </p:sp>
      <p:sp>
        <p:nvSpPr>
          <p:cNvPr id="3" name="Content Placeholder 2"/>
          <p:cNvSpPr>
            <a:spLocks noGrp="1"/>
          </p:cNvSpPr>
          <p:nvPr>
            <p:ph idx="1"/>
          </p:nvPr>
        </p:nvSpPr>
        <p:spPr>
          <a:xfrm>
            <a:off x="228600" y="990600"/>
            <a:ext cx="8686800" cy="5715000"/>
          </a:xfrm>
        </p:spPr>
        <p:txBody>
          <a:bodyPr/>
          <a:lstStyle/>
          <a:p>
            <a:pPr marL="166687" indent="-514350">
              <a:spcBef>
                <a:spcPts val="0"/>
              </a:spcBef>
              <a:buFont typeface="+mj-lt"/>
              <a:buAutoNum type="arabicPeriod"/>
            </a:pPr>
            <a:r>
              <a:rPr lang="en-US" dirty="0" smtClean="0"/>
              <a:t>We should design a multilingual dictionary. We have a set of words in the dictionary</a:t>
            </a:r>
            <a:r>
              <a:rPr lang="en-US" dirty="0" smtClean="0"/>
              <a:t>.      Each </a:t>
            </a:r>
            <a:r>
              <a:rPr lang="en-US" dirty="0" smtClean="0"/>
              <a:t>word can be in some language and can have synonyms and explanations in the same language and translation words and explanations in several other </a:t>
            </a:r>
            <a:r>
              <a:rPr lang="en-US" dirty="0" smtClean="0"/>
              <a:t>languages.         The </a:t>
            </a:r>
            <a:r>
              <a:rPr lang="en-US" dirty="0" smtClean="0"/>
              <a:t>synonyms and translation words are sets of words from the dictionary. The explanations are textual descriptions</a:t>
            </a:r>
            <a:r>
              <a:rPr lang="en-US" dirty="0" smtClean="0"/>
              <a:t>.                                           Design </a:t>
            </a:r>
            <a:r>
              <a:rPr lang="en-US" dirty="0" smtClean="0"/>
              <a:t>a database schema (a set of tables and relationships) to store the dictionary.</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148</a:t>
            </a:fld>
            <a:endParaRPr lang="en-US" dirty="0"/>
          </a:p>
        </p:txBody>
      </p:sp>
    </p:spTree>
    <p:extLst>
      <p:ext uri="{BB962C8B-B14F-4D97-AF65-F5344CB8AC3E}">
        <p14:creationId xmlns:p14="http://schemas.microsoft.com/office/powerpoint/2010/main" val="119889849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(4)</a:t>
            </a:r>
            <a:endParaRPr lang="en-US" dirty="0"/>
          </a:p>
        </p:txBody>
      </p:sp>
      <p:sp>
        <p:nvSpPr>
          <p:cNvPr id="3" name="Content Placeholder 2"/>
          <p:cNvSpPr>
            <a:spLocks noGrp="1"/>
          </p:cNvSpPr>
          <p:nvPr>
            <p:ph idx="1"/>
          </p:nvPr>
        </p:nvSpPr>
        <p:spPr/>
        <p:txBody>
          <a:bodyPr/>
          <a:lstStyle/>
          <a:p>
            <a:pPr marL="514350" lvl="1" indent="-514350">
              <a:spcBef>
                <a:spcPts val="0"/>
              </a:spcBef>
              <a:buFont typeface="+mj-lt"/>
              <a:buAutoNum type="arabicPeriod" startAt="5"/>
            </a:pPr>
            <a:r>
              <a:rPr lang="en-US" sz="2800" dirty="0" smtClean="0"/>
              <a:t>Add support in the previous database for storing antonym pairs.</a:t>
            </a:r>
          </a:p>
          <a:p>
            <a:pPr marL="514350" lvl="1" indent="-514350">
              <a:spcBef>
                <a:spcPts val="0"/>
              </a:spcBef>
              <a:buNone/>
            </a:pPr>
            <a:r>
              <a:rPr lang="en-US" sz="2800" dirty="0" smtClean="0"/>
              <a:t>	Add support for storing part-of-speech information (e.g. verb, noun, adjective, …).</a:t>
            </a:r>
          </a:p>
          <a:p>
            <a:pPr marL="514350" lvl="1" indent="-514350">
              <a:spcBef>
                <a:spcPts val="0"/>
              </a:spcBef>
              <a:buNone/>
            </a:pPr>
            <a:r>
              <a:rPr lang="en-US" sz="2800" dirty="0" smtClean="0"/>
              <a:t>	Add support for storing hypernym / hyponym chains (e.g. tree </a:t>
            </a:r>
            <a:r>
              <a:rPr lang="en-US" sz="2800" dirty="0" smtClean="0">
                <a:sym typeface="Wingdings" pitchFamily="2" charset="2"/>
              </a:rPr>
              <a:t> oak, pine, </a:t>
            </a:r>
            <a:r>
              <a:rPr lang="en-US" sz="2800" dirty="0" smtClean="0"/>
              <a:t>walnut-tree, …).</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149</a:t>
            </a:fld>
            <a:endParaRPr lang="en-US" dirty="0"/>
          </a:p>
        </p:txBody>
      </p:sp>
    </p:spTree>
    <p:extLst>
      <p:ext uri="{BB962C8B-B14F-4D97-AF65-F5344CB8AC3E}">
        <p14:creationId xmlns:p14="http://schemas.microsoft.com/office/powerpoint/2010/main" val="1078466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 in</a:t>
            </a:r>
            <a:r>
              <a:rPr lang="bg-BG" dirty="0" smtClean="0"/>
              <a:t> </a:t>
            </a:r>
            <a:r>
              <a:rPr lang="en-US" dirty="0" smtClean="0"/>
              <a:t>SQL Server (2)</a:t>
            </a:r>
            <a:endParaRPr lang="en-US" dirty="0"/>
          </a:p>
        </p:txBody>
      </p:sp>
      <p:sp>
        <p:nvSpPr>
          <p:cNvPr id="3" name="Content Placeholder 2"/>
          <p:cNvSpPr>
            <a:spLocks noGrp="1"/>
          </p:cNvSpPr>
          <p:nvPr>
            <p:ph idx="1"/>
          </p:nvPr>
        </p:nvSpPr>
        <p:spPr>
          <a:xfrm>
            <a:off x="228600" y="1066800"/>
            <a:ext cx="8686800" cy="5486400"/>
          </a:xfrm>
        </p:spPr>
        <p:txBody>
          <a:bodyPr/>
          <a:lstStyle/>
          <a:p>
            <a:r>
              <a:rPr lang="en-US" dirty="0" smtClean="0"/>
              <a:t>Binary data</a:t>
            </a:r>
            <a:endParaRPr lang="bg-BG" dirty="0" smtClean="0"/>
          </a:p>
          <a:p>
            <a:pPr lvl="1"/>
            <a:r>
              <a:rPr lang="en-US" sz="2800" noProof="1" smtClean="0">
                <a:solidFill>
                  <a:schemeClr val="accent5">
                    <a:lumMod val="20000"/>
                    <a:lumOff val="80000"/>
                  </a:schemeClr>
                </a:solidFill>
                <a:latin typeface="Consolas" pitchFamily="49" charset="0"/>
                <a:cs typeface="Consolas" pitchFamily="49" charset="0"/>
              </a:rPr>
              <a:t>varbinary(size)</a:t>
            </a:r>
            <a:r>
              <a:rPr lang="bg-BG" dirty="0" smtClean="0"/>
              <a:t> – </a:t>
            </a:r>
            <a:r>
              <a:rPr lang="en-US" dirty="0" smtClean="0"/>
              <a:t>a sequence of bits</a:t>
            </a:r>
          </a:p>
          <a:p>
            <a:pPr lvl="1"/>
            <a:r>
              <a:rPr lang="en-US" sz="2800" noProof="1" smtClean="0">
                <a:solidFill>
                  <a:schemeClr val="accent5">
                    <a:lumMod val="20000"/>
                    <a:lumOff val="80000"/>
                  </a:schemeClr>
                </a:solidFill>
                <a:latin typeface="Consolas" pitchFamily="49" charset="0"/>
                <a:cs typeface="Consolas" pitchFamily="49" charset="0"/>
              </a:rPr>
              <a:t>image</a:t>
            </a:r>
            <a:r>
              <a:rPr lang="en-US" dirty="0" smtClean="0"/>
              <a:t> – a binary block up to</a:t>
            </a:r>
            <a:r>
              <a:rPr lang="bg-BG" dirty="0" smtClean="0"/>
              <a:t> </a:t>
            </a:r>
            <a:r>
              <a:rPr lang="en-US" dirty="0" smtClean="0"/>
              <a:t>1 GB</a:t>
            </a:r>
            <a:endParaRPr lang="bg-BG" dirty="0" smtClean="0"/>
          </a:p>
          <a:p>
            <a:r>
              <a:rPr lang="en-US" dirty="0" smtClean="0"/>
              <a:t>Date and time</a:t>
            </a:r>
          </a:p>
          <a:p>
            <a:pPr lvl="1"/>
            <a:r>
              <a:rPr lang="en-US" sz="2800" noProof="1" smtClean="0">
                <a:solidFill>
                  <a:schemeClr val="accent5">
                    <a:lumMod val="20000"/>
                    <a:lumOff val="80000"/>
                  </a:schemeClr>
                </a:solidFill>
                <a:latin typeface="Consolas" pitchFamily="49" charset="0"/>
                <a:cs typeface="Consolas" pitchFamily="49" charset="0"/>
              </a:rPr>
              <a:t>datetime</a:t>
            </a:r>
            <a:r>
              <a:rPr lang="bg-BG" sz="2800" noProof="1" smtClean="0">
                <a:solidFill>
                  <a:schemeClr val="accent5">
                    <a:lumMod val="20000"/>
                    <a:lumOff val="80000"/>
                  </a:schemeClr>
                </a:solidFill>
                <a:latin typeface="Consolas" pitchFamily="49" charset="0"/>
                <a:cs typeface="Consolas" pitchFamily="49" charset="0"/>
              </a:rPr>
              <a:t> </a:t>
            </a:r>
            <a:r>
              <a:rPr lang="bg-BG" dirty="0" smtClean="0"/>
              <a:t>– </a:t>
            </a:r>
            <a:r>
              <a:rPr lang="en-US" dirty="0" smtClean="0"/>
              <a:t>date and time starting from</a:t>
            </a:r>
            <a:r>
              <a:rPr lang="bg-BG" dirty="0" smtClean="0"/>
              <a:t> </a:t>
            </a:r>
            <a:r>
              <a:rPr lang="en-US" dirty="0" smtClean="0"/>
              <a:t>1.1.17</a:t>
            </a:r>
            <a:r>
              <a:rPr lang="bg-BG" dirty="0" smtClean="0"/>
              <a:t>5</a:t>
            </a:r>
            <a:r>
              <a:rPr lang="en-US" dirty="0" smtClean="0"/>
              <a:t>3</a:t>
            </a:r>
            <a:r>
              <a:rPr lang="bg-BG" dirty="0" smtClean="0"/>
              <a:t> </a:t>
            </a:r>
            <a:r>
              <a:rPr lang="en-US" dirty="0" smtClean="0"/>
              <a:t>to</a:t>
            </a:r>
            <a:r>
              <a:rPr lang="bg-BG" dirty="0" smtClean="0"/>
              <a:t> 31.12. 9999</a:t>
            </a:r>
            <a:r>
              <a:rPr lang="en-US" dirty="0" smtClean="0"/>
              <a:t>, a precision of</a:t>
            </a:r>
            <a:r>
              <a:rPr lang="bg-BG" dirty="0" smtClean="0"/>
              <a:t> 1/300 </a:t>
            </a:r>
            <a:r>
              <a:rPr lang="en-US" dirty="0" smtClean="0"/>
              <a:t>sec</a:t>
            </a:r>
            <a:r>
              <a:rPr lang="bg-BG" dirty="0" smtClean="0"/>
              <a:t>.</a:t>
            </a:r>
            <a:endParaRPr lang="en-US" dirty="0" smtClean="0"/>
          </a:p>
          <a:p>
            <a:pPr lvl="1"/>
            <a:r>
              <a:rPr lang="en-US" sz="2800" noProof="1" smtClean="0">
                <a:solidFill>
                  <a:schemeClr val="accent5">
                    <a:lumMod val="20000"/>
                    <a:lumOff val="80000"/>
                  </a:schemeClr>
                </a:solidFill>
                <a:latin typeface="Consolas" pitchFamily="49" charset="0"/>
                <a:cs typeface="Consolas" pitchFamily="49" charset="0"/>
              </a:rPr>
              <a:t>smalldatetime</a:t>
            </a:r>
            <a:r>
              <a:rPr lang="en-US" dirty="0" smtClean="0"/>
              <a:t> – date and time (1-minute precision)</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Tree>
    <p:extLst>
      <p:ext uri="{BB962C8B-B14F-4D97-AF65-F5344CB8AC3E}">
        <p14:creationId xmlns:p14="http://schemas.microsoft.com/office/powerpoint/2010/main" val="44403110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dirty="0"/>
              <a:t>Exercises</a:t>
            </a:r>
            <a:endParaRPr lang="bg-BG" dirty="0"/>
          </a:p>
        </p:txBody>
      </p:sp>
      <p:sp>
        <p:nvSpPr>
          <p:cNvPr id="546819" name="Rectangle 3"/>
          <p:cNvSpPr>
            <a:spLocks noGrp="1" noChangeArrowheads="1"/>
          </p:cNvSpPr>
          <p:nvPr>
            <p:ph idx="1"/>
          </p:nvPr>
        </p:nvSpPr>
        <p:spPr/>
        <p:txBody>
          <a:bodyPr/>
          <a:lstStyle/>
          <a:p>
            <a:pPr marL="446088" indent="-446088">
              <a:lnSpc>
                <a:spcPct val="100000"/>
              </a:lnSpc>
              <a:buFontTx/>
              <a:buAutoNum type="arabicPeriod"/>
              <a:tabLst/>
            </a:pPr>
            <a:r>
              <a:rPr lang="en-US" sz="2800" dirty="0"/>
              <a:t>What is SQL? What is DML? What is DDL? Recite the most important SQL commands.</a:t>
            </a:r>
          </a:p>
          <a:p>
            <a:pPr marL="446088" indent="-446088">
              <a:lnSpc>
                <a:spcPct val="100000"/>
              </a:lnSpc>
              <a:buFontTx/>
              <a:buAutoNum type="arabicPeriod"/>
              <a:tabLst/>
            </a:pPr>
            <a:r>
              <a:rPr lang="en-US" sz="2800" dirty="0"/>
              <a:t>What is Transact-SQL (T-SQL)?</a:t>
            </a:r>
          </a:p>
          <a:p>
            <a:pPr marL="446088" indent="-446088">
              <a:lnSpc>
                <a:spcPct val="100000"/>
              </a:lnSpc>
              <a:buFontTx/>
              <a:buAutoNum type="arabicPeriod"/>
              <a:tabLst/>
            </a:pPr>
            <a:r>
              <a:rPr lang="en-US" sz="2800" dirty="0"/>
              <a:t>Start SQL Management Studio and connect to the database </a:t>
            </a:r>
            <a:r>
              <a:rPr lang="en-US" sz="2800" dirty="0" smtClean="0"/>
              <a:t>TelerikAcademy. </a:t>
            </a:r>
            <a:r>
              <a:rPr lang="en-US" sz="2800" dirty="0"/>
              <a:t>Examine the major tables in the </a:t>
            </a:r>
            <a:r>
              <a:rPr lang="en-US" sz="2800" dirty="0" smtClean="0"/>
              <a:t>TelerikAcademy </a:t>
            </a:r>
            <a:r>
              <a:rPr lang="en-US" sz="2800" dirty="0"/>
              <a:t>schema.</a:t>
            </a:r>
          </a:p>
          <a:p>
            <a:pPr marL="446088" indent="-446088">
              <a:lnSpc>
                <a:spcPct val="100000"/>
              </a:lnSpc>
              <a:buFontTx/>
              <a:buAutoNum type="arabicPeriod"/>
              <a:tabLst/>
            </a:pPr>
            <a:r>
              <a:rPr lang="en-US" sz="2800" dirty="0"/>
              <a:t>Write a SQL query to find all information about all departments.</a:t>
            </a:r>
          </a:p>
          <a:p>
            <a:pPr marL="446088" indent="-446088">
              <a:lnSpc>
                <a:spcPct val="100000"/>
              </a:lnSpc>
              <a:buFontTx/>
              <a:buAutoNum type="arabicPeriod"/>
              <a:tabLst/>
            </a:pPr>
            <a:r>
              <a:rPr lang="en-US" sz="2800" dirty="0"/>
              <a:t>Write a SQL query to find all department names.</a:t>
            </a:r>
          </a:p>
          <a:p>
            <a:pPr marL="446088" indent="-446088">
              <a:lnSpc>
                <a:spcPct val="100000"/>
              </a:lnSpc>
              <a:buFontTx/>
              <a:buAutoNum type="arabicPeriod"/>
              <a:tabLst/>
            </a:pPr>
            <a:r>
              <a:rPr lang="en-US" sz="2800" dirty="0"/>
              <a:t>Write a SQL query to find the salary of each employee</a:t>
            </a:r>
            <a:r>
              <a:rPr lang="en-US"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150</a:t>
            </a:fld>
            <a:endParaRPr lang="en-US" dirty="0"/>
          </a:p>
        </p:txBody>
      </p:sp>
    </p:spTree>
    <p:extLst>
      <p:ext uri="{BB962C8B-B14F-4D97-AF65-F5344CB8AC3E}">
        <p14:creationId xmlns:p14="http://schemas.microsoft.com/office/powerpoint/2010/main" val="1425342681"/>
      </p:ext>
    </p:extLst>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p:nvPr>
        </p:nvSpPr>
        <p:spPr/>
        <p:txBody>
          <a:bodyPr/>
          <a:lstStyle/>
          <a:p>
            <a:r>
              <a:rPr lang="en-US"/>
              <a:t>Exercises (2)</a:t>
            </a:r>
            <a:endParaRPr lang="bg-BG"/>
          </a:p>
        </p:txBody>
      </p:sp>
      <p:sp>
        <p:nvSpPr>
          <p:cNvPr id="548867" name="Rectangle 3"/>
          <p:cNvSpPr>
            <a:spLocks noGrp="1" noChangeArrowheads="1"/>
          </p:cNvSpPr>
          <p:nvPr>
            <p:ph idx="1"/>
          </p:nvPr>
        </p:nvSpPr>
        <p:spPr>
          <a:xfrm>
            <a:off x="228600" y="990600"/>
            <a:ext cx="8686800" cy="5715000"/>
          </a:xfrm>
        </p:spPr>
        <p:txBody>
          <a:bodyPr/>
          <a:lstStyle/>
          <a:p>
            <a:pPr marL="446088" indent="-446088">
              <a:lnSpc>
                <a:spcPts val="3200"/>
              </a:lnSpc>
              <a:buFont typeface="+mj-lt"/>
              <a:buAutoNum type="arabicPeriod" startAt="7"/>
              <a:tabLst/>
            </a:pPr>
            <a:r>
              <a:rPr lang="en-US" sz="2800" dirty="0" smtClean="0"/>
              <a:t>Write a SQL to find the full name of each employee.</a:t>
            </a:r>
          </a:p>
          <a:p>
            <a:pPr marL="446088" indent="-446088">
              <a:lnSpc>
                <a:spcPts val="3200"/>
              </a:lnSpc>
              <a:buFontTx/>
              <a:buAutoNum type="arabicPeriod" startAt="7"/>
              <a:tabLst/>
            </a:pPr>
            <a:r>
              <a:rPr lang="en-US" sz="2800" dirty="0" smtClean="0"/>
              <a:t>Write </a:t>
            </a:r>
            <a:r>
              <a:rPr lang="en-US" sz="2800" dirty="0"/>
              <a:t>a SQL query to find the email addresses of each employee (by his first and last name). Consider that the mail domain is </a:t>
            </a:r>
            <a:r>
              <a:rPr lang="en-US" sz="2800" noProof="1" smtClean="0"/>
              <a:t>telerik.com</a:t>
            </a:r>
            <a:r>
              <a:rPr lang="en-US" sz="2800" dirty="0" smtClean="0"/>
              <a:t>. </a:t>
            </a:r>
            <a:r>
              <a:rPr lang="en-US" sz="2800" dirty="0"/>
              <a:t>Emails should look like “</a:t>
            </a:r>
            <a:r>
              <a:rPr lang="en-US" sz="2800" noProof="1" smtClean="0"/>
              <a:t>John.Doe@telerik.com</a:t>
            </a:r>
            <a:r>
              <a:rPr lang="en-US" sz="2800" dirty="0" smtClean="0"/>
              <a:t>". </a:t>
            </a:r>
            <a:r>
              <a:rPr lang="en-US" sz="2800" dirty="0"/>
              <a:t>The produced column should be named "Full Email </a:t>
            </a:r>
            <a:r>
              <a:rPr lang="en-US" sz="2800" dirty="0" smtClean="0"/>
              <a:t>Addresses".</a:t>
            </a:r>
            <a:endParaRPr lang="en-US" sz="2800" dirty="0"/>
          </a:p>
          <a:p>
            <a:pPr marL="446088" indent="-446088">
              <a:lnSpc>
                <a:spcPts val="3200"/>
              </a:lnSpc>
              <a:buFontTx/>
              <a:buAutoNum type="arabicPeriod" startAt="7"/>
              <a:tabLst/>
            </a:pPr>
            <a:r>
              <a:rPr lang="en-US" sz="2800" dirty="0"/>
              <a:t>Write a SQL query to find all different employee salaries.</a:t>
            </a:r>
          </a:p>
          <a:p>
            <a:pPr marL="446088" indent="-446088">
              <a:lnSpc>
                <a:spcPts val="3200"/>
              </a:lnSpc>
              <a:buFontTx/>
              <a:buAutoNum type="arabicPeriod" startAt="7"/>
              <a:tabLst/>
            </a:pPr>
            <a:r>
              <a:rPr lang="en-US" sz="2800" dirty="0"/>
              <a:t>Write a SQL query to find all information about the employees whose job title is “Sales Representative</a:t>
            </a:r>
            <a:r>
              <a:rPr lang="en-US" sz="2800" dirty="0" smtClean="0"/>
              <a:t>“.</a:t>
            </a:r>
            <a:endParaRPr lang="bg-BG" sz="2800" dirty="0" smtClean="0"/>
          </a:p>
          <a:p>
            <a:pPr marL="446088" indent="-446088">
              <a:lnSpc>
                <a:spcPts val="3200"/>
              </a:lnSpc>
              <a:buFontTx/>
              <a:buAutoNum type="arabicPeriod" startAt="7"/>
              <a:tabLst/>
            </a:pPr>
            <a:r>
              <a:rPr lang="en-US" sz="2800" dirty="0" smtClean="0"/>
              <a:t>Write a SQL query to find the names of all employees whose first name starts with "SA".</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151</a:t>
            </a:fld>
            <a:endParaRPr lang="en-US" dirty="0"/>
          </a:p>
        </p:txBody>
      </p:sp>
    </p:spTree>
    <p:extLst>
      <p:ext uri="{BB962C8B-B14F-4D97-AF65-F5344CB8AC3E}">
        <p14:creationId xmlns:p14="http://schemas.microsoft.com/office/powerpoint/2010/main" val="26279715"/>
      </p:ext>
    </p:extLst>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t>Exercise (3)</a:t>
            </a:r>
            <a:endParaRPr lang="bg-BG"/>
          </a:p>
        </p:txBody>
      </p:sp>
      <p:sp>
        <p:nvSpPr>
          <p:cNvPr id="550915" name="Rectangle 3"/>
          <p:cNvSpPr>
            <a:spLocks noGrp="1" noChangeArrowheads="1"/>
          </p:cNvSpPr>
          <p:nvPr>
            <p:ph idx="1"/>
          </p:nvPr>
        </p:nvSpPr>
        <p:spPr>
          <a:xfrm>
            <a:off x="228600" y="990600"/>
            <a:ext cx="8686800" cy="5715000"/>
          </a:xfrm>
        </p:spPr>
        <p:txBody>
          <a:bodyPr/>
          <a:lstStyle/>
          <a:p>
            <a:pPr marL="446088" indent="-446088">
              <a:lnSpc>
                <a:spcPct val="100000"/>
              </a:lnSpc>
              <a:spcBef>
                <a:spcPts val="300"/>
              </a:spcBef>
              <a:buFont typeface="+mj-lt"/>
              <a:buAutoNum type="arabicPeriod" startAt="12"/>
              <a:tabLst/>
            </a:pPr>
            <a:r>
              <a:rPr lang="en-US" sz="2800" dirty="0" smtClean="0"/>
              <a:t>Write a SQL query to find the names of all employees whose last name contains "</a:t>
            </a:r>
            <a:r>
              <a:rPr lang="en-US" sz="2800" noProof="1" smtClean="0"/>
              <a:t>ei</a:t>
            </a:r>
            <a:r>
              <a:rPr lang="en-US" sz="2800" dirty="0" smtClean="0"/>
              <a:t>".</a:t>
            </a:r>
            <a:endParaRPr lang="bg-BG" sz="2800" dirty="0" smtClean="0"/>
          </a:p>
          <a:p>
            <a:pPr marL="446088" indent="-446088">
              <a:lnSpc>
                <a:spcPct val="100000"/>
              </a:lnSpc>
              <a:spcBef>
                <a:spcPts val="300"/>
              </a:spcBef>
              <a:buFontTx/>
              <a:buAutoNum type="arabicPeriod" startAt="12"/>
              <a:tabLst/>
            </a:pPr>
            <a:r>
              <a:rPr lang="en-US" sz="2800" dirty="0" smtClean="0"/>
              <a:t>Write a SQL query to find the salary of all employees whose salary is in the range [20000…30000].</a:t>
            </a:r>
            <a:endParaRPr lang="bg-BG" sz="2800" dirty="0" smtClean="0"/>
          </a:p>
          <a:p>
            <a:pPr marL="446088" indent="-446088">
              <a:lnSpc>
                <a:spcPct val="100000"/>
              </a:lnSpc>
              <a:spcBef>
                <a:spcPts val="300"/>
              </a:spcBef>
              <a:buFontTx/>
              <a:buAutoNum type="arabicPeriod" startAt="12"/>
              <a:tabLst/>
            </a:pPr>
            <a:r>
              <a:rPr lang="en-US" sz="2800" dirty="0" smtClean="0"/>
              <a:t>Write a SQL query to find the names of all employees whose salary is 25000, 14000, 12500 or 23600.</a:t>
            </a:r>
            <a:endParaRPr lang="bg-BG" sz="2800" dirty="0" smtClean="0"/>
          </a:p>
          <a:p>
            <a:pPr marL="446088" indent="-446088">
              <a:lnSpc>
                <a:spcPct val="100000"/>
              </a:lnSpc>
              <a:spcBef>
                <a:spcPts val="300"/>
              </a:spcBef>
              <a:buFontTx/>
              <a:buAutoNum type="arabicPeriod" startAt="12"/>
              <a:tabLst/>
            </a:pPr>
            <a:r>
              <a:rPr lang="en-US" sz="2800" dirty="0" smtClean="0"/>
              <a:t>Write a SQL query to find all employees that do not have manager.</a:t>
            </a:r>
            <a:endParaRPr lang="bg-BG" sz="2800" dirty="0" smtClean="0"/>
          </a:p>
          <a:p>
            <a:pPr marL="446088" indent="-446088">
              <a:lnSpc>
                <a:spcPct val="100000"/>
              </a:lnSpc>
              <a:spcBef>
                <a:spcPts val="300"/>
              </a:spcBef>
              <a:buFontTx/>
              <a:buAutoNum type="arabicPeriod" startAt="12"/>
              <a:tabLst/>
            </a:pPr>
            <a:r>
              <a:rPr lang="en-US" sz="2800" dirty="0" smtClean="0"/>
              <a:t>Write a SQL query to find all employees that have salary more than 50000. Order them in decreasing order by salary.</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152</a:t>
            </a:fld>
            <a:endParaRPr lang="en-US" dirty="0"/>
          </a:p>
        </p:txBody>
      </p:sp>
    </p:spTree>
    <p:extLst>
      <p:ext uri="{BB962C8B-B14F-4D97-AF65-F5344CB8AC3E}">
        <p14:creationId xmlns:p14="http://schemas.microsoft.com/office/powerpoint/2010/main" val="2807529864"/>
      </p:ext>
    </p:extLst>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p:txBody>
          <a:bodyPr/>
          <a:lstStyle/>
          <a:p>
            <a:r>
              <a:rPr lang="en-US"/>
              <a:t>Exercise (4)</a:t>
            </a:r>
            <a:endParaRPr lang="bg-BG"/>
          </a:p>
        </p:txBody>
      </p:sp>
      <p:sp>
        <p:nvSpPr>
          <p:cNvPr id="552963" name="Rectangle 3"/>
          <p:cNvSpPr>
            <a:spLocks noGrp="1" noChangeArrowheads="1"/>
          </p:cNvSpPr>
          <p:nvPr>
            <p:ph idx="1"/>
          </p:nvPr>
        </p:nvSpPr>
        <p:spPr>
          <a:xfrm>
            <a:off x="228600" y="914400"/>
            <a:ext cx="8686800" cy="5791200"/>
          </a:xfrm>
        </p:spPr>
        <p:txBody>
          <a:bodyPr/>
          <a:lstStyle/>
          <a:p>
            <a:pPr marL="446088" indent="-446088">
              <a:lnSpc>
                <a:spcPct val="100000"/>
              </a:lnSpc>
              <a:spcBef>
                <a:spcPts val="300"/>
              </a:spcBef>
              <a:buFont typeface="+mj-lt"/>
              <a:buAutoNum type="arabicPeriod" startAt="17"/>
              <a:tabLst/>
            </a:pPr>
            <a:r>
              <a:rPr lang="en-US" sz="2800" dirty="0" smtClean="0"/>
              <a:t>Write a SQL query to find the top 5 best paid employees.</a:t>
            </a:r>
          </a:p>
          <a:p>
            <a:pPr marL="446088" indent="-446088">
              <a:lnSpc>
                <a:spcPct val="100000"/>
              </a:lnSpc>
              <a:spcBef>
                <a:spcPts val="300"/>
              </a:spcBef>
              <a:buFontTx/>
              <a:buAutoNum type="arabicPeriod" startAt="17"/>
              <a:tabLst/>
            </a:pPr>
            <a:r>
              <a:rPr lang="en-US" sz="2800" dirty="0" smtClean="0"/>
              <a:t>Write a SQL query to find all employees along with their address. Use inner join with </a:t>
            </a:r>
            <a:r>
              <a:rPr lang="en-US" sz="2800" dirty="0" smtClean="0">
                <a:solidFill>
                  <a:schemeClr val="accent5">
                    <a:lumMod val="20000"/>
                    <a:lumOff val="80000"/>
                  </a:schemeClr>
                </a:solidFill>
                <a:latin typeface="Consolas" pitchFamily="49" charset="0"/>
              </a:rPr>
              <a:t>ON</a:t>
            </a:r>
            <a:r>
              <a:rPr lang="en-US" sz="2800" dirty="0" smtClean="0"/>
              <a:t> clause.</a:t>
            </a:r>
          </a:p>
          <a:p>
            <a:pPr marL="446088" indent="-446088">
              <a:lnSpc>
                <a:spcPts val="3400"/>
              </a:lnSpc>
              <a:spcBef>
                <a:spcPts val="300"/>
              </a:spcBef>
              <a:buFontTx/>
              <a:buAutoNum type="arabicPeriod" startAt="19"/>
              <a:tabLst/>
            </a:pPr>
            <a:r>
              <a:rPr lang="en-US" sz="2800" dirty="0" smtClean="0"/>
              <a:t>Write </a:t>
            </a:r>
            <a:r>
              <a:rPr lang="en-US" sz="2800" dirty="0"/>
              <a:t>a SQL query to find all employees and their address. Use equijoins (conditions in the </a:t>
            </a:r>
            <a:r>
              <a:rPr lang="en-US" sz="2800" dirty="0">
                <a:solidFill>
                  <a:schemeClr val="accent5">
                    <a:lumMod val="20000"/>
                    <a:lumOff val="80000"/>
                  </a:schemeClr>
                </a:solidFill>
                <a:latin typeface="Consolas" pitchFamily="49" charset="0"/>
              </a:rPr>
              <a:t>WHERE</a:t>
            </a:r>
            <a:r>
              <a:rPr lang="en-US" sz="2800" dirty="0"/>
              <a:t> clause).</a:t>
            </a:r>
          </a:p>
          <a:p>
            <a:pPr marL="446088" indent="-446088">
              <a:lnSpc>
                <a:spcPts val="3400"/>
              </a:lnSpc>
              <a:spcBef>
                <a:spcPts val="300"/>
              </a:spcBef>
              <a:buFontTx/>
              <a:buAutoNum type="arabicPeriod" startAt="19"/>
              <a:tabLst/>
            </a:pPr>
            <a:r>
              <a:rPr lang="en-US" sz="2800" dirty="0"/>
              <a:t>Write a SQL query to find all employees along with their manager.</a:t>
            </a:r>
          </a:p>
          <a:p>
            <a:pPr marL="446088" indent="-446088">
              <a:lnSpc>
                <a:spcPts val="3400"/>
              </a:lnSpc>
              <a:spcBef>
                <a:spcPts val="300"/>
              </a:spcBef>
              <a:buFontTx/>
              <a:buAutoNum type="arabicPeriod" startAt="19"/>
              <a:tabLst/>
            </a:pPr>
            <a:r>
              <a:rPr lang="en-US" sz="2800" dirty="0"/>
              <a:t>Write a SQL query to find all employees, along with their manager and their address. Join the 3 tables: </a:t>
            </a:r>
            <a:r>
              <a:rPr lang="en-US" sz="2800" dirty="0" smtClean="0">
                <a:solidFill>
                  <a:schemeClr val="accent5">
                    <a:lumMod val="20000"/>
                    <a:lumOff val="80000"/>
                  </a:schemeClr>
                </a:solidFill>
                <a:latin typeface="Consolas" pitchFamily="49" charset="0"/>
              </a:rPr>
              <a:t>Employees</a:t>
            </a:r>
            <a:r>
              <a:rPr lang="en-US" sz="2800" dirty="0" smtClean="0"/>
              <a:t> </a:t>
            </a:r>
            <a:r>
              <a:rPr lang="en-US" sz="2800" dirty="0" smtClean="0">
                <a:solidFill>
                  <a:schemeClr val="accent5">
                    <a:lumMod val="20000"/>
                    <a:lumOff val="80000"/>
                  </a:schemeClr>
                </a:solidFill>
                <a:latin typeface="Consolas" pitchFamily="49" charset="0"/>
              </a:rPr>
              <a:t>e</a:t>
            </a:r>
            <a:r>
              <a:rPr lang="en-US" sz="2800" dirty="0"/>
              <a:t>, </a:t>
            </a:r>
            <a:r>
              <a:rPr lang="en-US" sz="2800" dirty="0" smtClean="0">
                <a:solidFill>
                  <a:schemeClr val="accent5">
                    <a:lumMod val="20000"/>
                    <a:lumOff val="80000"/>
                  </a:schemeClr>
                </a:solidFill>
                <a:latin typeface="Consolas" pitchFamily="49" charset="0"/>
              </a:rPr>
              <a:t>Employees</a:t>
            </a:r>
            <a:r>
              <a:rPr lang="en-US" sz="2800" dirty="0" smtClean="0"/>
              <a:t> </a:t>
            </a:r>
            <a:r>
              <a:rPr lang="en-US" sz="2800" dirty="0" smtClean="0">
                <a:solidFill>
                  <a:schemeClr val="accent5">
                    <a:lumMod val="20000"/>
                    <a:lumOff val="80000"/>
                  </a:schemeClr>
                </a:solidFill>
                <a:latin typeface="Consolas" pitchFamily="49" charset="0"/>
              </a:rPr>
              <a:t>m</a:t>
            </a:r>
            <a:r>
              <a:rPr lang="en-US" sz="2800" dirty="0" smtClean="0"/>
              <a:t> </a:t>
            </a:r>
            <a:r>
              <a:rPr lang="en-US" sz="2800" dirty="0"/>
              <a:t>and </a:t>
            </a:r>
            <a:r>
              <a:rPr lang="en-US" sz="2800" dirty="0" smtClean="0">
                <a:solidFill>
                  <a:schemeClr val="accent5">
                    <a:lumMod val="20000"/>
                    <a:lumOff val="80000"/>
                  </a:schemeClr>
                </a:solidFill>
                <a:latin typeface="Consolas" pitchFamily="49" charset="0"/>
              </a:rPr>
              <a:t>Addresses</a:t>
            </a:r>
            <a:r>
              <a:rPr lang="en-US" sz="2800" dirty="0" smtClean="0"/>
              <a:t> </a:t>
            </a:r>
            <a:r>
              <a:rPr lang="en-US" sz="2800" dirty="0" smtClean="0">
                <a:solidFill>
                  <a:schemeClr val="accent5">
                    <a:lumMod val="20000"/>
                    <a:lumOff val="80000"/>
                  </a:schemeClr>
                </a:solidFill>
                <a:latin typeface="Consolas" pitchFamily="49" charset="0"/>
              </a:rPr>
              <a:t>a</a:t>
            </a:r>
            <a:r>
              <a:rPr lang="en-US" sz="2800" dirty="0" smtClean="0"/>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153</a:t>
            </a:fld>
            <a:endParaRPr lang="en-US" dirty="0"/>
          </a:p>
        </p:txBody>
      </p:sp>
    </p:spTree>
    <p:extLst>
      <p:ext uri="{BB962C8B-B14F-4D97-AF65-F5344CB8AC3E}">
        <p14:creationId xmlns:p14="http://schemas.microsoft.com/office/powerpoint/2010/main" val="1138487923"/>
      </p:ext>
    </p:extLst>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t>Exercise (5)</a:t>
            </a:r>
            <a:endParaRPr lang="bg-BG"/>
          </a:p>
        </p:txBody>
      </p:sp>
      <p:sp>
        <p:nvSpPr>
          <p:cNvPr id="555011" name="Rectangle 3"/>
          <p:cNvSpPr>
            <a:spLocks noGrp="1" noChangeArrowheads="1"/>
          </p:cNvSpPr>
          <p:nvPr>
            <p:ph idx="1"/>
          </p:nvPr>
        </p:nvSpPr>
        <p:spPr/>
        <p:txBody>
          <a:bodyPr/>
          <a:lstStyle/>
          <a:p>
            <a:pPr marL="446088" indent="-446088">
              <a:buFont typeface="+mj-lt"/>
              <a:buAutoNum type="arabicPeriod" startAt="22"/>
              <a:tabLst/>
            </a:pPr>
            <a:r>
              <a:rPr lang="en-US" sz="2800" dirty="0" smtClean="0"/>
              <a:t>Write a SQL query to find all departments and all region names, country names and city names as a single list. Use </a:t>
            </a:r>
            <a:r>
              <a:rPr lang="en-US" sz="2800" dirty="0" smtClean="0">
                <a:solidFill>
                  <a:schemeClr val="accent5">
                    <a:lumMod val="20000"/>
                    <a:lumOff val="80000"/>
                  </a:schemeClr>
                </a:solidFill>
                <a:latin typeface="Consolas" pitchFamily="49" charset="0"/>
                <a:cs typeface="Consolas" pitchFamily="49" charset="0"/>
              </a:rPr>
              <a:t>UNION</a:t>
            </a:r>
            <a:r>
              <a:rPr lang="en-US" sz="2800" dirty="0" smtClean="0"/>
              <a:t>.</a:t>
            </a:r>
          </a:p>
          <a:p>
            <a:pPr marL="446088" indent="-446088">
              <a:buFont typeface="+mj-lt"/>
              <a:buAutoNum type="arabicPeriod" startAt="22"/>
              <a:tabLst/>
            </a:pPr>
            <a:r>
              <a:rPr lang="en-US" sz="2800" dirty="0" smtClean="0"/>
              <a:t>Write a SQL query to find all the employees and the manager for each of them along with the employees that do not have manager. User right outer join. Rewrite the query to use left outer join.</a:t>
            </a:r>
          </a:p>
          <a:p>
            <a:pPr marL="446088" indent="-446088">
              <a:buFontTx/>
              <a:buAutoNum type="arabicPeriod" startAt="22"/>
              <a:tabLst/>
            </a:pPr>
            <a:r>
              <a:rPr lang="en-US" sz="2800" dirty="0" smtClean="0"/>
              <a:t>Write </a:t>
            </a:r>
            <a:r>
              <a:rPr lang="en-US" sz="2800" dirty="0"/>
              <a:t>a SQL query to find the names of all employees from the departments "Sales" and "Finance" whose hire year is between 1995 and 2000.</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154</a:t>
            </a:fld>
            <a:endParaRPr lang="en-US" dirty="0"/>
          </a:p>
        </p:txBody>
      </p:sp>
    </p:spTree>
    <p:extLst>
      <p:ext uri="{BB962C8B-B14F-4D97-AF65-F5344CB8AC3E}">
        <p14:creationId xmlns:p14="http://schemas.microsoft.com/office/powerpoint/2010/main" val="15219763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 in</a:t>
            </a:r>
            <a:r>
              <a:rPr lang="bg-BG" dirty="0" smtClean="0"/>
              <a:t> </a:t>
            </a:r>
            <a:r>
              <a:rPr lang="en-US" dirty="0" smtClean="0"/>
              <a:t>SQL Server (3)</a:t>
            </a:r>
            <a:endParaRPr lang="en-US" dirty="0"/>
          </a:p>
        </p:txBody>
      </p:sp>
      <p:sp>
        <p:nvSpPr>
          <p:cNvPr id="3" name="Content Placeholder 2"/>
          <p:cNvSpPr>
            <a:spLocks noGrp="1"/>
          </p:cNvSpPr>
          <p:nvPr>
            <p:ph idx="1"/>
          </p:nvPr>
        </p:nvSpPr>
        <p:spPr>
          <a:xfrm>
            <a:off x="228600" y="1066800"/>
            <a:ext cx="8686800" cy="5486400"/>
          </a:xfrm>
        </p:spPr>
        <p:txBody>
          <a:bodyPr/>
          <a:lstStyle/>
          <a:p>
            <a:r>
              <a:rPr lang="en-US" dirty="0" smtClean="0"/>
              <a:t>Other types</a:t>
            </a:r>
            <a:endParaRPr lang="bg-BG" dirty="0" smtClean="0"/>
          </a:p>
          <a:p>
            <a:pPr lvl="1"/>
            <a:r>
              <a:rPr lang="en-US" sz="2800" noProof="1" smtClean="0">
                <a:solidFill>
                  <a:schemeClr val="accent5">
                    <a:lumMod val="20000"/>
                    <a:lumOff val="80000"/>
                  </a:schemeClr>
                </a:solidFill>
                <a:latin typeface="Consolas" pitchFamily="49" charset="0"/>
                <a:cs typeface="Consolas" pitchFamily="49" charset="0"/>
              </a:rPr>
              <a:t>timestamp</a:t>
            </a:r>
            <a:r>
              <a:rPr lang="bg-BG" dirty="0" smtClean="0"/>
              <a:t> </a:t>
            </a:r>
            <a:r>
              <a:rPr lang="en-US" dirty="0" smtClean="0"/>
              <a:t>– automatically generated number whenever a change is made to the data row</a:t>
            </a:r>
          </a:p>
          <a:p>
            <a:pPr lvl="1"/>
            <a:r>
              <a:rPr lang="en-US" noProof="1" smtClean="0">
                <a:solidFill>
                  <a:schemeClr val="accent5">
                    <a:lumMod val="20000"/>
                    <a:lumOff val="80000"/>
                  </a:schemeClr>
                </a:solidFill>
                <a:latin typeface="Consolas" pitchFamily="49" charset="0"/>
                <a:cs typeface="Consolas" pitchFamily="49" charset="0"/>
              </a:rPr>
              <a:t>uniqueidentifier</a:t>
            </a:r>
            <a:r>
              <a:rPr lang="en-US" dirty="0" smtClean="0"/>
              <a:t> – GUID identifier</a:t>
            </a:r>
          </a:p>
          <a:p>
            <a:pPr lvl="1"/>
            <a:r>
              <a:rPr lang="en-US" dirty="0" smtClean="0">
                <a:solidFill>
                  <a:schemeClr val="accent5">
                    <a:lumMod val="20000"/>
                    <a:lumOff val="80000"/>
                  </a:schemeClr>
                </a:solidFill>
                <a:latin typeface="Consolas" pitchFamily="49" charset="0"/>
                <a:cs typeface="Consolas" pitchFamily="49" charset="0"/>
              </a:rPr>
              <a:t>xml</a:t>
            </a:r>
            <a:r>
              <a:rPr lang="en-US" dirty="0" smtClean="0"/>
              <a:t> – data in XML format</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pic>
        <p:nvPicPr>
          <p:cNvPr id="4098" name="Picture 2" descr="C:\downloads\Space Art HD Wallpapers\96 Space Art HD Wallpapers 1920x1080\Space.Art.Wallpaper.1920x1080_094.jpg"/>
          <p:cNvPicPr>
            <a:picLocks noChangeAspect="1" noChangeArrowheads="1"/>
          </p:cNvPicPr>
          <p:nvPr/>
        </p:nvPicPr>
        <p:blipFill>
          <a:blip r:embed="rId2" cstate="screen"/>
          <a:srcRect/>
          <a:stretch>
            <a:fillRect/>
          </a:stretch>
        </p:blipFill>
        <p:spPr bwMode="auto">
          <a:xfrm>
            <a:off x="609600" y="4343400"/>
            <a:ext cx="7924800" cy="2133600"/>
          </a:xfrm>
          <a:prstGeom prst="roundRect">
            <a:avLst>
              <a:gd name="adj" fmla="val 31022"/>
            </a:avLst>
          </a:prstGeom>
          <a:noFill/>
          <a:effectLst>
            <a:softEdge rad="317500"/>
          </a:effectLst>
        </p:spPr>
      </p:pic>
      <p:pic>
        <p:nvPicPr>
          <p:cNvPr id="7" name="Picture 3" descr="C:\Trash\SQL-data-types.png"/>
          <p:cNvPicPr>
            <a:picLocks noChangeAspect="1" noChangeArrowheads="1"/>
          </p:cNvPicPr>
          <p:nvPr/>
        </p:nvPicPr>
        <p:blipFill>
          <a:blip r:embed="rId3" cstate="screen"/>
          <a:stretch>
            <a:fillRect/>
          </a:stretch>
        </p:blipFill>
        <p:spPr bwMode="auto">
          <a:xfrm>
            <a:off x="1219200" y="4495800"/>
            <a:ext cx="2167468" cy="1828800"/>
          </a:xfrm>
          <a:prstGeom prst="roundRect">
            <a:avLst>
              <a:gd name="adj" fmla="val 3624"/>
            </a:avLst>
          </a:prstGeom>
          <a:noFill/>
          <a:ln>
            <a:noFill/>
          </a:ln>
          <a:scene3d>
            <a:camera prst="isometricOffAxis1Right"/>
            <a:lightRig rig="threePt" dir="t"/>
          </a:scene3d>
          <a:sp3d>
            <a:bevelT/>
          </a:sp3d>
        </p:spPr>
      </p:pic>
      <p:pic>
        <p:nvPicPr>
          <p:cNvPr id="8" name="Picture 3" descr="C:\Trash\SQL-data-types.png"/>
          <p:cNvPicPr>
            <a:picLocks noChangeAspect="1" noChangeArrowheads="1"/>
          </p:cNvPicPr>
          <p:nvPr/>
        </p:nvPicPr>
        <p:blipFill>
          <a:blip r:embed="rId3" cstate="screen"/>
          <a:stretch>
            <a:fillRect/>
          </a:stretch>
        </p:blipFill>
        <p:spPr bwMode="auto">
          <a:xfrm>
            <a:off x="5672668" y="4495800"/>
            <a:ext cx="2099732" cy="1828800"/>
          </a:xfrm>
          <a:prstGeom prst="roundRect">
            <a:avLst>
              <a:gd name="adj" fmla="val 3624"/>
            </a:avLst>
          </a:prstGeom>
          <a:noFill/>
          <a:ln>
            <a:noFill/>
          </a:ln>
          <a:scene3d>
            <a:camera prst="isometricOffAxis2Left"/>
            <a:lightRig rig="threePt" dir="t"/>
          </a:scene3d>
          <a:sp3d>
            <a:bevelT/>
          </a:sp3d>
        </p:spPr>
      </p:pic>
      <p:pic>
        <p:nvPicPr>
          <p:cNvPr id="33793" name="Picture 1" descr="C:\Trash\db-diagram.png"/>
          <p:cNvPicPr>
            <a:picLocks noChangeAspect="1" noChangeArrowheads="1"/>
          </p:cNvPicPr>
          <p:nvPr/>
        </p:nvPicPr>
        <p:blipFill>
          <a:blip r:embed="rId4" cstate="print"/>
          <a:srcRect/>
          <a:stretch>
            <a:fillRect/>
          </a:stretch>
        </p:blipFill>
        <p:spPr bwMode="auto">
          <a:xfrm rot="1851075">
            <a:off x="3253117" y="4689141"/>
            <a:ext cx="2574728" cy="1213222"/>
          </a:xfrm>
          <a:prstGeom prst="rect">
            <a:avLst/>
          </a:prstGeom>
          <a:noFill/>
        </p:spPr>
      </p:pic>
    </p:spTree>
    <p:extLst>
      <p:ext uri="{BB962C8B-B14F-4D97-AF65-F5344CB8AC3E}">
        <p14:creationId xmlns:p14="http://schemas.microsoft.com/office/powerpoint/2010/main" val="34560758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Types in</a:t>
            </a:r>
            <a:r>
              <a:rPr lang="bg-BG" dirty="0" smtClean="0"/>
              <a:t> </a:t>
            </a:r>
            <a:r>
              <a:rPr lang="en-US" dirty="0" smtClean="0"/>
              <a:t>SQL Server (4)</a:t>
            </a:r>
            <a:endParaRPr lang="en-US" dirty="0"/>
          </a:p>
        </p:txBody>
      </p:sp>
      <p:sp>
        <p:nvSpPr>
          <p:cNvPr id="3" name="Content Placeholder 2"/>
          <p:cNvSpPr>
            <a:spLocks noGrp="1"/>
          </p:cNvSpPr>
          <p:nvPr>
            <p:ph idx="1"/>
          </p:nvPr>
        </p:nvSpPr>
        <p:spPr>
          <a:xfrm>
            <a:off x="228600" y="1066800"/>
            <a:ext cx="8686800" cy="5486400"/>
          </a:xfrm>
        </p:spPr>
        <p:txBody>
          <a:bodyPr/>
          <a:lstStyle/>
          <a:p>
            <a:pPr>
              <a:lnSpc>
                <a:spcPct val="100000"/>
              </a:lnSpc>
            </a:pPr>
            <a:r>
              <a:rPr lang="en-US" noProof="1" smtClean="0">
                <a:solidFill>
                  <a:schemeClr val="accent5">
                    <a:lumMod val="20000"/>
                    <a:lumOff val="80000"/>
                  </a:schemeClr>
                </a:solidFill>
                <a:latin typeface="Consolas" pitchFamily="49" charset="0"/>
                <a:cs typeface="Consolas" pitchFamily="49" charset="0"/>
              </a:rPr>
              <a:t>Nullable</a:t>
            </a:r>
            <a:r>
              <a:rPr lang="en-US" dirty="0" smtClean="0"/>
              <a:t> and</a:t>
            </a:r>
            <a:r>
              <a:rPr lang="bg-BG" dirty="0" smtClean="0"/>
              <a:t> </a:t>
            </a:r>
            <a:r>
              <a:rPr lang="en-US" noProof="1" smtClean="0">
                <a:solidFill>
                  <a:schemeClr val="accent5">
                    <a:lumMod val="20000"/>
                    <a:lumOff val="80000"/>
                  </a:schemeClr>
                </a:solidFill>
                <a:latin typeface="Consolas" pitchFamily="49" charset="0"/>
                <a:cs typeface="Consolas" pitchFamily="49" charset="0"/>
              </a:rPr>
              <a:t>NOT</a:t>
            </a:r>
            <a:r>
              <a:rPr lang="en-US" noProof="1" smtClean="0">
                <a:solidFill>
                  <a:schemeClr val="accent5">
                    <a:lumMod val="20000"/>
                    <a:lumOff val="80000"/>
                  </a:schemeClr>
                </a:solidFill>
                <a:cs typeface="Consolas" pitchFamily="49" charset="0"/>
              </a:rPr>
              <a:t> </a:t>
            </a:r>
            <a:r>
              <a:rPr lang="en-US" noProof="1" smtClean="0">
                <a:solidFill>
                  <a:schemeClr val="accent5">
                    <a:lumMod val="20000"/>
                    <a:lumOff val="80000"/>
                  </a:schemeClr>
                </a:solidFill>
                <a:latin typeface="Consolas" pitchFamily="49" charset="0"/>
                <a:cs typeface="Consolas" pitchFamily="49" charset="0"/>
              </a:rPr>
              <a:t>NULL</a:t>
            </a:r>
            <a:r>
              <a:rPr lang="en-US" noProof="1" smtClean="0">
                <a:solidFill>
                  <a:schemeClr val="accent5">
                    <a:lumMod val="20000"/>
                    <a:lumOff val="80000"/>
                  </a:schemeClr>
                </a:solidFill>
                <a:cs typeface="Consolas" pitchFamily="49" charset="0"/>
              </a:rPr>
              <a:t> </a:t>
            </a:r>
            <a:r>
              <a:rPr lang="en-US" dirty="0" smtClean="0"/>
              <a:t>types</a:t>
            </a:r>
            <a:endParaRPr lang="bg-BG" dirty="0" smtClean="0"/>
          </a:p>
          <a:p>
            <a:pPr lvl="1">
              <a:lnSpc>
                <a:spcPct val="100000"/>
              </a:lnSpc>
            </a:pPr>
            <a:r>
              <a:rPr lang="en-US" dirty="0" smtClean="0"/>
              <a:t>All types in</a:t>
            </a:r>
            <a:r>
              <a:rPr lang="bg-BG" dirty="0" smtClean="0"/>
              <a:t> </a:t>
            </a:r>
            <a:r>
              <a:rPr lang="en-US" dirty="0" smtClean="0"/>
              <a:t>SQL Server may or may </a:t>
            </a:r>
            <a:br>
              <a:rPr lang="en-US" dirty="0" smtClean="0"/>
            </a:br>
            <a:r>
              <a:rPr lang="en-US" dirty="0" smtClean="0"/>
              <a:t>not allow </a:t>
            </a:r>
            <a:r>
              <a:rPr lang="en-US" dirty="0" smtClean="0">
                <a:solidFill>
                  <a:schemeClr val="accent5">
                    <a:lumMod val="20000"/>
                    <a:lumOff val="80000"/>
                  </a:schemeClr>
                </a:solidFill>
                <a:latin typeface="Consolas" pitchFamily="49" charset="0"/>
                <a:cs typeface="Consolas" pitchFamily="49" charset="0"/>
              </a:rPr>
              <a:t>NULL</a:t>
            </a:r>
            <a:r>
              <a:rPr lang="en-US" dirty="0" smtClean="0"/>
              <a:t> values</a:t>
            </a:r>
            <a:endParaRPr lang="bg-BG" dirty="0" smtClean="0"/>
          </a:p>
          <a:p>
            <a:pPr>
              <a:lnSpc>
                <a:spcPct val="100000"/>
              </a:lnSpc>
            </a:pPr>
            <a:r>
              <a:rPr lang="en-US" noProof="1" smtClean="0">
                <a:solidFill>
                  <a:schemeClr val="accent5">
                    <a:lumMod val="20000"/>
                    <a:lumOff val="80000"/>
                  </a:schemeClr>
                </a:solidFill>
                <a:latin typeface="Consolas" pitchFamily="49" charset="0"/>
                <a:cs typeface="Consolas" pitchFamily="49" charset="0"/>
              </a:rPr>
              <a:t>Primary</a:t>
            </a:r>
            <a:r>
              <a:rPr lang="en-US" noProof="1" smtClean="0">
                <a:solidFill>
                  <a:schemeClr val="accent5">
                    <a:lumMod val="20000"/>
                    <a:lumOff val="80000"/>
                  </a:schemeClr>
                </a:solidFill>
                <a:cs typeface="Consolas" pitchFamily="49" charset="0"/>
              </a:rPr>
              <a:t> </a:t>
            </a:r>
            <a:r>
              <a:rPr lang="en-US" noProof="1" smtClean="0">
                <a:solidFill>
                  <a:schemeClr val="accent5">
                    <a:lumMod val="20000"/>
                    <a:lumOff val="80000"/>
                  </a:schemeClr>
                </a:solidFill>
                <a:latin typeface="Consolas" pitchFamily="49" charset="0"/>
                <a:cs typeface="Consolas" pitchFamily="49" charset="0"/>
              </a:rPr>
              <a:t>key</a:t>
            </a:r>
            <a:r>
              <a:rPr lang="en-US" noProof="1" smtClean="0">
                <a:solidFill>
                  <a:schemeClr val="accent5">
                    <a:lumMod val="20000"/>
                    <a:lumOff val="80000"/>
                  </a:schemeClr>
                </a:solidFill>
                <a:cs typeface="Consolas" pitchFamily="49" charset="0"/>
              </a:rPr>
              <a:t> </a:t>
            </a:r>
            <a:r>
              <a:rPr lang="en-US" dirty="0" smtClean="0"/>
              <a:t>columns</a:t>
            </a:r>
            <a:endParaRPr lang="bg-BG" dirty="0" smtClean="0"/>
          </a:p>
          <a:p>
            <a:pPr lvl="1">
              <a:lnSpc>
                <a:spcPct val="100000"/>
              </a:lnSpc>
            </a:pPr>
            <a:r>
              <a:rPr lang="en-US" dirty="0" smtClean="0"/>
              <a:t>Define the primary key</a:t>
            </a:r>
            <a:endParaRPr lang="bg-BG" dirty="0" smtClean="0"/>
          </a:p>
          <a:p>
            <a:pPr>
              <a:lnSpc>
                <a:spcPct val="100000"/>
              </a:lnSpc>
            </a:pPr>
            <a:r>
              <a:rPr lang="en-US" dirty="0" smtClean="0">
                <a:solidFill>
                  <a:schemeClr val="accent5">
                    <a:lumMod val="20000"/>
                    <a:lumOff val="80000"/>
                  </a:schemeClr>
                </a:solidFill>
                <a:latin typeface="Consolas" pitchFamily="49" charset="0"/>
                <a:cs typeface="Consolas" pitchFamily="49" charset="0"/>
              </a:rPr>
              <a:t>Identity</a:t>
            </a:r>
            <a:r>
              <a:rPr lang="en-US" dirty="0" smtClean="0"/>
              <a:t> columns</a:t>
            </a:r>
            <a:endParaRPr lang="bg-BG" dirty="0" smtClean="0"/>
          </a:p>
          <a:p>
            <a:pPr lvl="1">
              <a:lnSpc>
                <a:spcPct val="100000"/>
              </a:lnSpc>
            </a:pPr>
            <a:r>
              <a:rPr lang="en-US" dirty="0" smtClean="0"/>
              <a:t>Automatically increased values when a new row is inserted </a:t>
            </a:r>
            <a:r>
              <a:rPr lang="bg-BG" dirty="0" smtClean="0"/>
              <a:t>(</a:t>
            </a:r>
            <a:r>
              <a:rPr lang="en-US" dirty="0" smtClean="0"/>
              <a:t>auto-increment values)</a:t>
            </a:r>
            <a:endParaRPr lang="bg-BG" dirty="0" smtClean="0"/>
          </a:p>
          <a:p>
            <a:pPr lvl="1">
              <a:lnSpc>
                <a:spcPct val="100000"/>
              </a:lnSpc>
            </a:pPr>
            <a:r>
              <a:rPr lang="en-US" dirty="0" smtClean="0"/>
              <a:t>Used in combination with</a:t>
            </a:r>
            <a:r>
              <a:rPr lang="bg-BG" dirty="0" smtClean="0"/>
              <a:t> </a:t>
            </a:r>
            <a:r>
              <a:rPr lang="en-US" noProof="1" smtClean="0">
                <a:solidFill>
                  <a:schemeClr val="accent5">
                    <a:lumMod val="20000"/>
                    <a:lumOff val="80000"/>
                  </a:schemeClr>
                </a:solidFill>
                <a:latin typeface="Consolas" pitchFamily="49" charset="0"/>
                <a:cs typeface="Consolas" pitchFamily="49" charset="0"/>
              </a:rPr>
              <a:t>primary</a:t>
            </a:r>
            <a:r>
              <a:rPr lang="en-US" noProof="1" smtClean="0">
                <a:solidFill>
                  <a:schemeClr val="accent5">
                    <a:lumMod val="20000"/>
                    <a:lumOff val="80000"/>
                  </a:schemeClr>
                </a:solidFill>
                <a:cs typeface="Consolas" pitchFamily="49" charset="0"/>
              </a:rPr>
              <a:t> </a:t>
            </a:r>
            <a:r>
              <a:rPr lang="en-US" noProof="1" smtClean="0">
                <a:solidFill>
                  <a:schemeClr val="accent5">
                    <a:lumMod val="20000"/>
                    <a:lumOff val="80000"/>
                  </a:schemeClr>
                </a:solidFill>
                <a:latin typeface="Consolas" pitchFamily="49" charset="0"/>
                <a:cs typeface="Consolas" pitchFamily="49" charset="0"/>
              </a:rPr>
              <a:t>key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pic>
        <p:nvPicPr>
          <p:cNvPr id="32770" name="Picture 2" descr="http://www.claritykit.com/web/Portals/0/images/icon_checkbox-100.jpg"/>
          <p:cNvPicPr>
            <a:picLocks noChangeAspect="1" noChangeArrowheads="1"/>
          </p:cNvPicPr>
          <p:nvPr/>
        </p:nvPicPr>
        <p:blipFill>
          <a:blip r:embed="rId2" cstate="print"/>
          <a:srcRect/>
          <a:stretch>
            <a:fillRect/>
          </a:stretch>
        </p:blipFill>
        <p:spPr bwMode="auto">
          <a:xfrm>
            <a:off x="7505700" y="1181100"/>
            <a:ext cx="1181100" cy="1181100"/>
          </a:xfrm>
          <a:prstGeom prst="roundRect">
            <a:avLst>
              <a:gd name="adj" fmla="val 6232"/>
            </a:avLst>
          </a:prstGeom>
          <a:noFill/>
        </p:spPr>
      </p:pic>
      <p:pic>
        <p:nvPicPr>
          <p:cNvPr id="32772" name="Picture 4" descr="http://www.iconshock.com/img_jpg/REALVISTA/database/jpg/128/primary_key_icon.jpg"/>
          <p:cNvPicPr>
            <a:picLocks noChangeAspect="1" noChangeArrowheads="1"/>
          </p:cNvPicPr>
          <p:nvPr/>
        </p:nvPicPr>
        <p:blipFill>
          <a:blip r:embed="rId3" cstate="print"/>
          <a:srcRect/>
          <a:stretch>
            <a:fillRect/>
          </a:stretch>
        </p:blipFill>
        <p:spPr bwMode="auto">
          <a:xfrm>
            <a:off x="7504043" y="2779643"/>
            <a:ext cx="1182757" cy="1182757"/>
          </a:xfrm>
          <a:prstGeom prst="roundRect">
            <a:avLst>
              <a:gd name="adj" fmla="val 6232"/>
            </a:avLst>
          </a:prstGeom>
          <a:noFill/>
        </p:spPr>
      </p:pic>
    </p:spTree>
    <p:extLst>
      <p:ext uri="{BB962C8B-B14F-4D97-AF65-F5344CB8AC3E}">
        <p14:creationId xmlns:p14="http://schemas.microsoft.com/office/powerpoint/2010/main" val="6813148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219200"/>
            <a:ext cx="8229600" cy="1752600"/>
          </a:xfrm>
        </p:spPr>
        <p:txBody>
          <a:bodyPr/>
          <a:lstStyle/>
          <a:p>
            <a:r>
              <a:rPr lang="en-US" dirty="0" smtClean="0"/>
              <a:t>Database Modeling with</a:t>
            </a:r>
            <a:r>
              <a:rPr lang="bg-BG" dirty="0" smtClean="0"/>
              <a:t> </a:t>
            </a:r>
            <a:r>
              <a:rPr lang="en-US" dirty="0" smtClean="0"/>
              <a:t>SQL Server Management Studio</a:t>
            </a:r>
            <a:endParaRPr lang="en-US" dirty="0"/>
          </a:p>
        </p:txBody>
      </p:sp>
      <p:sp>
        <p:nvSpPr>
          <p:cNvPr id="4" name="Subtitle 2"/>
          <p:cNvSpPr>
            <a:spLocks noGrp="1"/>
          </p:cNvSpPr>
          <p:nvPr>
            <p:ph type="subTitle" idx="1"/>
          </p:nvPr>
        </p:nvSpPr>
        <p:spPr>
          <a:xfrm>
            <a:off x="457200" y="3048000"/>
            <a:ext cx="8229600" cy="569120"/>
          </a:xfrm>
        </p:spPr>
        <p:txBody>
          <a:bodyPr/>
          <a:lstStyle/>
          <a:p>
            <a:pPr>
              <a:lnSpc>
                <a:spcPct val="110000"/>
              </a:lnSpc>
            </a:pPr>
            <a:endParaRPr lang="en-US" dirty="0" smtClean="0"/>
          </a:p>
          <a:p>
            <a:pPr>
              <a:lnSpc>
                <a:spcPct val="110000"/>
              </a:lnSpc>
            </a:pPr>
            <a:endParaRPr lang="en-US" dirty="0" smtClean="0"/>
          </a:p>
          <a:p>
            <a:pPr>
              <a:lnSpc>
                <a:spcPct val="110000"/>
              </a:lnSpc>
            </a:pPr>
            <a:r>
              <a:rPr lang="en-US" dirty="0" smtClean="0"/>
              <a:t>Creating Database</a:t>
            </a:r>
            <a:endParaRPr lang="bg-BG" dirty="0" smtClean="0"/>
          </a:p>
          <a:p>
            <a:pPr>
              <a:lnSpc>
                <a:spcPct val="110000"/>
              </a:lnSpc>
            </a:pPr>
            <a:endParaRPr lang="en-US" dirty="0" smtClean="0"/>
          </a:p>
          <a:p>
            <a:pPr>
              <a:lnSpc>
                <a:spcPct val="110000"/>
              </a:lnSpc>
            </a:pPr>
            <a:endParaRPr lang="en-US" noProof="1" smtClean="0"/>
          </a:p>
        </p:txBody>
      </p:sp>
      <p:pic>
        <p:nvPicPr>
          <p:cNvPr id="5122" name="Picture 2" descr="C:\downloads\Space Art HD Wallpapers\96 Space Art HD Wallpapers 1920x1080\Space.Art.Wallpaper.1920x1080_095.jpg"/>
          <p:cNvPicPr>
            <a:picLocks noChangeAspect="1" noChangeArrowheads="1"/>
          </p:cNvPicPr>
          <p:nvPr/>
        </p:nvPicPr>
        <p:blipFill>
          <a:blip r:embed="rId2" cstate="screen">
            <a:lum contrast="10000"/>
          </a:blip>
          <a:srcRect/>
          <a:stretch>
            <a:fillRect/>
          </a:stretch>
        </p:blipFill>
        <p:spPr bwMode="auto">
          <a:xfrm>
            <a:off x="762000" y="4000500"/>
            <a:ext cx="7620000" cy="2400300"/>
          </a:xfrm>
          <a:prstGeom prst="roundRect">
            <a:avLst>
              <a:gd name="adj" fmla="val 28261"/>
            </a:avLst>
          </a:prstGeom>
          <a:noFill/>
          <a:effectLst>
            <a:softEdge rad="317500"/>
          </a:effectLst>
        </p:spPr>
      </p:pic>
      <p:pic>
        <p:nvPicPr>
          <p:cNvPr id="31746" name="Picture 2" descr="http://theappslab.com/wp-content/uploads/2009/12/Free-Database-Add-icon.png"/>
          <p:cNvPicPr>
            <a:picLocks noChangeAspect="1" noChangeArrowheads="1"/>
          </p:cNvPicPr>
          <p:nvPr/>
        </p:nvPicPr>
        <p:blipFill>
          <a:blip r:embed="rId3" cstate="print"/>
          <a:srcRect/>
          <a:stretch>
            <a:fillRect/>
          </a:stretch>
        </p:blipFill>
        <p:spPr bwMode="auto">
          <a:xfrm rot="297723">
            <a:off x="615326" y="3987176"/>
            <a:ext cx="1980130" cy="1980130"/>
          </a:xfrm>
          <a:prstGeom prst="rect">
            <a:avLst/>
          </a:prstGeom>
          <a:noFill/>
        </p:spPr>
      </p:pic>
      <p:pic>
        <p:nvPicPr>
          <p:cNvPr id="31748" name="Picture 4" descr="http://www.artistsvalley.com/images/icons/Database%20Application%20Icons/Table%20Entry%20Sort%20Ascending/256x256/Table%20Entry%20Sort%20Ascending.jpg"/>
          <p:cNvPicPr>
            <a:picLocks noChangeAspect="1" noChangeArrowheads="1"/>
          </p:cNvPicPr>
          <p:nvPr/>
        </p:nvPicPr>
        <p:blipFill>
          <a:blip r:embed="rId4" cstate="print"/>
          <a:srcRect/>
          <a:stretch>
            <a:fillRect/>
          </a:stretch>
        </p:blipFill>
        <p:spPr bwMode="auto">
          <a:xfrm rot="21164293">
            <a:off x="6686931" y="4115180"/>
            <a:ext cx="1621674" cy="1621674"/>
          </a:xfrm>
          <a:prstGeom prst="roundRect">
            <a:avLst>
              <a:gd name="adj" fmla="val 6550"/>
            </a:avLst>
          </a:prstGeom>
          <a:noFill/>
        </p:spPr>
      </p:pic>
      <p:pic>
        <p:nvPicPr>
          <p:cNvPr id="31750" name="Picture 6" descr="http://www.coxfarms.com/assets/2007PicnicTableIcon2.gif"/>
          <p:cNvPicPr>
            <a:picLocks noChangeAspect="1" noChangeArrowheads="1"/>
          </p:cNvPicPr>
          <p:nvPr/>
        </p:nvPicPr>
        <p:blipFill>
          <a:blip r:embed="rId5" cstate="print"/>
          <a:srcRect/>
          <a:stretch>
            <a:fillRect/>
          </a:stretch>
        </p:blipFill>
        <p:spPr bwMode="auto">
          <a:xfrm>
            <a:off x="3091392" y="4762500"/>
            <a:ext cx="2852208" cy="1714500"/>
          </a:xfrm>
          <a:prstGeom prst="rect">
            <a:avLst/>
          </a:prstGeom>
          <a:noFill/>
        </p:spPr>
      </p:pic>
      <p:pic>
        <p:nvPicPr>
          <p:cNvPr id="9" name="Picture 8" descr="http://www.thesug.org/mossasaurus/Wiki%20Documents/PivotTable_Data.JPG"/>
          <p:cNvPicPr>
            <a:picLocks noChangeAspect="1" noChangeArrowheads="1"/>
          </p:cNvPicPr>
          <p:nvPr/>
        </p:nvPicPr>
        <p:blipFill>
          <a:blip r:embed="rId6" cstate="screen"/>
          <a:stretch>
            <a:fillRect/>
          </a:stretch>
        </p:blipFill>
        <p:spPr bwMode="auto">
          <a:xfrm rot="463791">
            <a:off x="4042032" y="3921060"/>
            <a:ext cx="1742557" cy="1349077"/>
          </a:xfrm>
          <a:prstGeom prst="roundRect">
            <a:avLst>
              <a:gd name="adj" fmla="val 3624"/>
            </a:avLst>
          </a:prstGeom>
          <a:noFill/>
          <a:ln>
            <a:noFill/>
          </a:ln>
          <a:effectLst/>
          <a:scene3d>
            <a:camera prst="isometricTopUp"/>
            <a:lightRig rig="glow" dir="t">
              <a:rot lat="0" lon="0" rev="14100000"/>
            </a:lightRig>
          </a:scene3d>
          <a:sp3d prstMaterial="softEdge">
            <a:bevelT w="127000" prst="artDeco"/>
          </a:sp3d>
        </p:spPr>
      </p:pic>
    </p:spTree>
    <p:extLst>
      <p:ext uri="{BB962C8B-B14F-4D97-AF65-F5344CB8AC3E}">
        <p14:creationId xmlns:p14="http://schemas.microsoft.com/office/powerpoint/2010/main" val="32204608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to</a:t>
            </a:r>
            <a:r>
              <a:rPr lang="bg-BG" dirty="0" smtClean="0"/>
              <a:t> </a:t>
            </a:r>
            <a:r>
              <a:rPr lang="en-US" dirty="0" smtClean="0"/>
              <a:t>SQL Server</a:t>
            </a:r>
            <a:endParaRPr lang="en-US" dirty="0"/>
          </a:p>
        </p:txBody>
      </p:sp>
      <p:sp>
        <p:nvSpPr>
          <p:cNvPr id="3" name="Content Placeholder 2"/>
          <p:cNvSpPr>
            <a:spLocks noGrp="1"/>
          </p:cNvSpPr>
          <p:nvPr>
            <p:ph idx="1"/>
          </p:nvPr>
        </p:nvSpPr>
        <p:spPr>
          <a:xfrm>
            <a:off x="228600" y="1066800"/>
            <a:ext cx="8686800" cy="5486400"/>
          </a:xfrm>
        </p:spPr>
        <p:txBody>
          <a:bodyPr/>
          <a:lstStyle/>
          <a:p>
            <a:r>
              <a:rPr lang="en-US" dirty="0" smtClean="0"/>
              <a:t>When </a:t>
            </a:r>
            <a:r>
              <a:rPr lang="en-US" smtClean="0"/>
              <a:t>starting</a:t>
            </a:r>
            <a:r>
              <a:rPr lang="bg-BG" dirty="0" smtClean="0"/>
              <a:t> </a:t>
            </a:r>
            <a:r>
              <a:rPr lang="en-US" dirty="0" smtClean="0"/>
              <a:t>SSMS a window pops up</a:t>
            </a:r>
            <a:endParaRPr lang="bg-BG" dirty="0" smtClean="0"/>
          </a:p>
          <a:p>
            <a:r>
              <a:rPr lang="en-US" dirty="0" smtClean="0"/>
              <a:t>Usually it is enough to just click the "Connect" button without changing anything</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pic>
        <p:nvPicPr>
          <p:cNvPr id="30721" name="Picture 1"/>
          <p:cNvPicPr>
            <a:picLocks noChangeAspect="1" noChangeArrowheads="1"/>
          </p:cNvPicPr>
          <p:nvPr/>
        </p:nvPicPr>
        <p:blipFill>
          <a:blip r:embed="rId2" cstate="print"/>
          <a:srcRect/>
          <a:stretch>
            <a:fillRect/>
          </a:stretch>
        </p:blipFill>
        <p:spPr bwMode="auto">
          <a:xfrm>
            <a:off x="2531994" y="3185422"/>
            <a:ext cx="4097406" cy="3087482"/>
          </a:xfrm>
          <a:prstGeom prst="roundRect">
            <a:avLst>
              <a:gd name="adj" fmla="val 2115"/>
            </a:avLst>
          </a:prstGeom>
          <a:noFill/>
          <a:ln w="9525">
            <a:noFill/>
            <a:miter lim="800000"/>
            <a:headEnd/>
            <a:tailEnd/>
          </a:ln>
        </p:spPr>
      </p:pic>
    </p:spTree>
    <p:extLst>
      <p:ext uri="{BB962C8B-B14F-4D97-AF65-F5344CB8AC3E}">
        <p14:creationId xmlns:p14="http://schemas.microsoft.com/office/powerpoint/2010/main" val="27244621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pPr marL="542925" indent="-542925">
              <a:lnSpc>
                <a:spcPct val="100000"/>
              </a:lnSpc>
              <a:buFontTx/>
              <a:buAutoNum type="arabicPeriod"/>
            </a:pPr>
            <a:r>
              <a:rPr lang="en-US" dirty="0" smtClean="0"/>
              <a:t>Data Modeling </a:t>
            </a:r>
            <a:r>
              <a:rPr lang="bg-BG" dirty="0" smtClean="0"/>
              <a:t>– </a:t>
            </a:r>
            <a:r>
              <a:rPr lang="en-US" dirty="0" smtClean="0"/>
              <a:t>Principles</a:t>
            </a:r>
          </a:p>
          <a:p>
            <a:pPr marL="542925" indent="-542925">
              <a:lnSpc>
                <a:spcPct val="100000"/>
              </a:lnSpc>
              <a:buFontTx/>
              <a:buAutoNum type="arabicPeriod"/>
            </a:pPr>
            <a:r>
              <a:rPr lang="en-US" dirty="0" smtClean="0"/>
              <a:t>Data Types in</a:t>
            </a:r>
            <a:r>
              <a:rPr lang="bg-BG" dirty="0" smtClean="0"/>
              <a:t> </a:t>
            </a:r>
            <a:r>
              <a:rPr lang="en-US" dirty="0" smtClean="0"/>
              <a:t>SQL Server</a:t>
            </a:r>
          </a:p>
          <a:p>
            <a:pPr marL="542925" indent="-542925">
              <a:lnSpc>
                <a:spcPct val="100000"/>
              </a:lnSpc>
              <a:buFontTx/>
              <a:buAutoNum type="arabicPeriod"/>
            </a:pPr>
            <a:r>
              <a:rPr lang="en-US" dirty="0" smtClean="0"/>
              <a:t>Creating Databases in</a:t>
            </a:r>
            <a:r>
              <a:rPr lang="bg-BG" dirty="0" smtClean="0"/>
              <a:t> </a:t>
            </a:r>
            <a:r>
              <a:rPr lang="en-US" dirty="0" smtClean="0"/>
              <a:t>SQL Server</a:t>
            </a:r>
          </a:p>
          <a:p>
            <a:pPr marL="542925" indent="-542925">
              <a:lnSpc>
                <a:spcPct val="100000"/>
              </a:lnSpc>
              <a:buFontTx/>
              <a:buAutoNum type="arabicPeriod"/>
            </a:pPr>
            <a:r>
              <a:rPr lang="en-US" dirty="0" smtClean="0"/>
              <a:t>Creating Tables</a:t>
            </a:r>
            <a:endParaRPr lang="bg-BG" dirty="0" smtClean="0"/>
          </a:p>
          <a:p>
            <a:pPr marL="542925" indent="-542925">
              <a:lnSpc>
                <a:spcPct val="100000"/>
              </a:lnSpc>
              <a:buFontTx/>
              <a:buAutoNum type="arabicPeriod"/>
            </a:pPr>
            <a:r>
              <a:rPr lang="en-US" dirty="0" smtClean="0"/>
              <a:t>Defining a</a:t>
            </a:r>
            <a:r>
              <a:rPr lang="bg-BG" dirty="0" smtClean="0"/>
              <a:t> </a:t>
            </a:r>
            <a:r>
              <a:rPr lang="en-US" dirty="0" smtClean="0"/>
              <a:t>Primary Key and Identity Columns</a:t>
            </a:r>
          </a:p>
          <a:p>
            <a:pPr marL="542925" indent="-542925">
              <a:lnSpc>
                <a:spcPct val="100000"/>
              </a:lnSpc>
              <a:buFontTx/>
              <a:buAutoNum type="arabicPeriod"/>
            </a:pPr>
            <a:r>
              <a:rPr lang="en-US" dirty="0" smtClean="0"/>
              <a:t>Creating Relationships between the Tables</a:t>
            </a:r>
          </a:p>
          <a:p>
            <a:pPr marL="890588" lvl="1" indent="-542925">
              <a:lnSpc>
                <a:spcPct val="100000"/>
              </a:lnSpc>
            </a:pPr>
            <a:r>
              <a:rPr lang="en-US" dirty="0" smtClean="0"/>
              <a:t>One-to-many, Many-to-many, One-to-one</a:t>
            </a:r>
            <a:endParaRPr lang="bg-BG" dirty="0" smtClean="0"/>
          </a:p>
          <a:p>
            <a:pPr marL="542925" indent="-542925">
              <a:lnSpc>
                <a:spcPct val="100000"/>
              </a:lnSpc>
              <a:buFontTx/>
              <a:buAutoNum type="arabicPeriod"/>
            </a:pPr>
            <a:r>
              <a:rPr lang="en-US" dirty="0" smtClean="0"/>
              <a:t>Naming </a:t>
            </a:r>
            <a:r>
              <a:rPr lang="en-US" dirty="0" smtClean="0"/>
              <a:t>conventions</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9220" name="Picture 4" descr="http://www.isaveyoubargains.com/books-stacked2.png"/>
          <p:cNvPicPr>
            <a:picLocks noChangeAspect="1" noChangeArrowheads="1"/>
          </p:cNvPicPr>
          <p:nvPr/>
        </p:nvPicPr>
        <p:blipFill>
          <a:blip r:embed="rId2" cstate="screen">
            <a:lum contrast="30000"/>
          </a:blip>
          <a:srcRect/>
          <a:stretch>
            <a:fillRect/>
          </a:stretch>
        </p:blipFill>
        <p:spPr bwMode="auto">
          <a:xfrm>
            <a:off x="7010400" y="1219200"/>
            <a:ext cx="1676400" cy="1905000"/>
          </a:xfrm>
          <a:prstGeom prst="roundRect">
            <a:avLst>
              <a:gd name="adj" fmla="val 31058"/>
            </a:avLst>
          </a:prstGeom>
          <a:noFill/>
          <a:effectLst/>
        </p:spPr>
      </p:pic>
      <p:pic>
        <p:nvPicPr>
          <p:cNvPr id="45058" name="Picture 2" descr="http://www.iconspedia.com/uploads/1160917852.png"/>
          <p:cNvPicPr>
            <a:picLocks noChangeAspect="1" noChangeArrowheads="1"/>
          </p:cNvPicPr>
          <p:nvPr/>
        </p:nvPicPr>
        <p:blipFill>
          <a:blip r:embed="rId3" cstate="screen"/>
          <a:srcRect/>
          <a:stretch>
            <a:fillRect/>
          </a:stretch>
        </p:blipFill>
        <p:spPr bwMode="auto">
          <a:xfrm>
            <a:off x="7696200" y="5486400"/>
            <a:ext cx="1066800" cy="1066800"/>
          </a:xfrm>
          <a:prstGeom prst="rect">
            <a:avLst/>
          </a:prstGeom>
          <a:noFill/>
        </p:spPr>
      </p:pic>
    </p:spTree>
    <p:extLst>
      <p:ext uri="{BB962C8B-B14F-4D97-AF65-F5344CB8AC3E}">
        <p14:creationId xmlns:p14="http://schemas.microsoft.com/office/powerpoint/2010/main" val="23696474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a:t>
            </a:r>
            <a:r>
              <a:rPr lang="bg-BG" dirty="0" smtClean="0"/>
              <a:t> </a:t>
            </a:r>
            <a:r>
              <a:rPr lang="en-US" dirty="0" smtClean="0"/>
              <a:t>Object Explorer</a:t>
            </a:r>
            <a:endParaRPr lang="en-US" dirty="0"/>
          </a:p>
        </p:txBody>
      </p:sp>
      <p:sp>
        <p:nvSpPr>
          <p:cNvPr id="3" name="Content Placeholder 2"/>
          <p:cNvSpPr>
            <a:spLocks noGrp="1"/>
          </p:cNvSpPr>
          <p:nvPr>
            <p:ph idx="1"/>
          </p:nvPr>
        </p:nvSpPr>
        <p:spPr>
          <a:xfrm>
            <a:off x="228600" y="1066800"/>
            <a:ext cx="8686800" cy="5486400"/>
          </a:xfrm>
        </p:spPr>
        <p:txBody>
          <a:bodyPr/>
          <a:lstStyle/>
          <a:p>
            <a:pPr>
              <a:spcBef>
                <a:spcPct val="45000"/>
              </a:spcBef>
            </a:pPr>
            <a:r>
              <a:rPr lang="en-US" dirty="0" smtClean="0">
                <a:solidFill>
                  <a:schemeClr val="accent5">
                    <a:lumMod val="20000"/>
                    <a:lumOff val="80000"/>
                  </a:schemeClr>
                </a:solidFill>
              </a:rPr>
              <a:t>Object Explorer </a:t>
            </a:r>
            <a:r>
              <a:rPr lang="en-US" dirty="0" smtClean="0"/>
              <a:t>is the main tool</a:t>
            </a:r>
            <a:r>
              <a:rPr lang="bg-BG" dirty="0" smtClean="0"/>
              <a:t> </a:t>
            </a:r>
            <a:r>
              <a:rPr lang="en-US" dirty="0" smtClean="0"/>
              <a:t>to use when working with the database</a:t>
            </a:r>
            <a:r>
              <a:rPr lang="bg-BG" dirty="0" smtClean="0"/>
              <a:t> </a:t>
            </a:r>
            <a:r>
              <a:rPr lang="en-US" dirty="0" smtClean="0"/>
              <a:t>and its objects</a:t>
            </a:r>
            <a:endParaRPr lang="bg-BG" dirty="0" smtClean="0"/>
          </a:p>
          <a:p>
            <a:pPr>
              <a:spcBef>
                <a:spcPct val="45000"/>
              </a:spcBef>
            </a:pPr>
            <a:r>
              <a:rPr lang="en-US" dirty="0" smtClean="0"/>
              <a:t>Enables us</a:t>
            </a:r>
            <a:r>
              <a:rPr lang="bg-BG" dirty="0" smtClean="0"/>
              <a:t>:</a:t>
            </a:r>
          </a:p>
          <a:p>
            <a:pPr lvl="1"/>
            <a:r>
              <a:rPr lang="en-US" dirty="0" smtClean="0"/>
              <a:t>To create a new database</a:t>
            </a:r>
            <a:endParaRPr lang="bg-BG" dirty="0" smtClean="0"/>
          </a:p>
          <a:p>
            <a:pPr lvl="1"/>
            <a:r>
              <a:rPr lang="en-US" dirty="0" smtClean="0"/>
              <a:t>To create objects in the database</a:t>
            </a:r>
            <a:r>
              <a:rPr lang="bg-BG" dirty="0" smtClean="0"/>
              <a:t> (</a:t>
            </a:r>
            <a:r>
              <a:rPr lang="en-US" dirty="0" smtClean="0"/>
              <a:t>tables</a:t>
            </a:r>
            <a:r>
              <a:rPr lang="bg-BG" dirty="0" smtClean="0"/>
              <a:t>, </a:t>
            </a:r>
            <a:r>
              <a:rPr lang="en-US" dirty="0" smtClean="0"/>
              <a:t>stored procedures</a:t>
            </a:r>
            <a:r>
              <a:rPr lang="bg-BG" dirty="0" smtClean="0"/>
              <a:t>, </a:t>
            </a:r>
            <a:r>
              <a:rPr lang="en-US" dirty="0" smtClean="0"/>
              <a:t>relationships and others</a:t>
            </a:r>
            <a:r>
              <a:rPr lang="bg-BG" dirty="0" smtClean="0"/>
              <a:t>)</a:t>
            </a:r>
          </a:p>
          <a:p>
            <a:pPr lvl="1"/>
            <a:r>
              <a:rPr lang="en-US" dirty="0" smtClean="0"/>
              <a:t>To change the properties of objects</a:t>
            </a:r>
            <a:endParaRPr lang="bg-BG" dirty="0" smtClean="0"/>
          </a:p>
          <a:p>
            <a:pPr lvl="1"/>
            <a:r>
              <a:rPr lang="en-US" dirty="0" smtClean="0"/>
              <a:t>To enter records into the tables</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Tree>
    <p:extLst>
      <p:ext uri="{BB962C8B-B14F-4D97-AF65-F5344CB8AC3E}">
        <p14:creationId xmlns:p14="http://schemas.microsoft.com/office/powerpoint/2010/main" val="1711926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p:txBody>
          <a:bodyPr/>
          <a:lstStyle/>
          <a:p>
            <a:r>
              <a:rPr lang="en-US" dirty="0" smtClean="0"/>
              <a:t>Creating a </a:t>
            </a:r>
            <a:r>
              <a:rPr lang="en-US" smtClean="0"/>
              <a:t>New Database</a:t>
            </a:r>
            <a:endParaRPr lang="en-US" dirty="0"/>
          </a:p>
        </p:txBody>
      </p:sp>
      <p:sp>
        <p:nvSpPr>
          <p:cNvPr id="3" name="Content Placeholder 2"/>
          <p:cNvSpPr>
            <a:spLocks noGrp="1"/>
          </p:cNvSpPr>
          <p:nvPr>
            <p:ph idx="1"/>
          </p:nvPr>
        </p:nvSpPr>
        <p:spPr>
          <a:xfrm>
            <a:off x="228600" y="1066800"/>
            <a:ext cx="8686800" cy="5486400"/>
          </a:xfrm>
        </p:spPr>
        <p:txBody>
          <a:bodyPr/>
          <a:lstStyle/>
          <a:p>
            <a:r>
              <a:rPr lang="en-US" sz="2800" dirty="0" smtClean="0"/>
              <a:t>In</a:t>
            </a:r>
            <a:r>
              <a:rPr lang="bg-BG" sz="2800" dirty="0" smtClean="0"/>
              <a:t> </a:t>
            </a:r>
            <a:r>
              <a:rPr lang="en-US" sz="2800" dirty="0" smtClean="0"/>
              <a:t>Object Explorer we go to the "Databases"</a:t>
            </a:r>
            <a:r>
              <a:rPr lang="bg-BG" sz="2800" dirty="0" smtClean="0"/>
              <a:t> </a:t>
            </a:r>
            <a:r>
              <a:rPr lang="en-US" sz="2800" dirty="0" smtClean="0"/>
              <a:t>and choose</a:t>
            </a:r>
            <a:r>
              <a:rPr lang="bg-BG" sz="2800" dirty="0" smtClean="0"/>
              <a:t> "</a:t>
            </a:r>
            <a:r>
              <a:rPr lang="en-US" sz="2800" dirty="0" smtClean="0"/>
              <a:t>New Database…</a:t>
            </a:r>
            <a:r>
              <a:rPr lang="bg-BG" sz="2800" dirty="0" smtClean="0"/>
              <a:t>"</a:t>
            </a:r>
            <a:r>
              <a:rPr lang="en-US" sz="2800" dirty="0" smtClean="0"/>
              <a:t> from the context menu</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pic>
        <p:nvPicPr>
          <p:cNvPr id="27649" name="Picture 1"/>
          <p:cNvPicPr>
            <a:picLocks noChangeAspect="1" noChangeArrowheads="1"/>
          </p:cNvPicPr>
          <p:nvPr/>
        </p:nvPicPr>
        <p:blipFill>
          <a:blip r:embed="rId2" cstate="print"/>
          <a:srcRect l="272" r="53690" b="66927"/>
          <a:stretch>
            <a:fillRect/>
          </a:stretch>
        </p:blipFill>
        <p:spPr bwMode="auto">
          <a:xfrm>
            <a:off x="1039328" y="2362200"/>
            <a:ext cx="6938818" cy="3987800"/>
          </a:xfrm>
          <a:prstGeom prst="roundRect">
            <a:avLst>
              <a:gd name="adj" fmla="val 1285"/>
            </a:avLst>
          </a:prstGeom>
          <a:noFill/>
          <a:ln w="9525">
            <a:noFill/>
            <a:miter lim="800000"/>
            <a:headEnd/>
            <a:tailEnd/>
          </a:ln>
        </p:spPr>
      </p:pic>
      <p:sp>
        <p:nvSpPr>
          <p:cNvPr id="10" name="Freeform 9"/>
          <p:cNvSpPr/>
          <p:nvPr/>
        </p:nvSpPr>
        <p:spPr>
          <a:xfrm>
            <a:off x="2412791" y="4114800"/>
            <a:ext cx="1625809" cy="318606"/>
          </a:xfrm>
          <a:custGeom>
            <a:avLst/>
            <a:gdLst>
              <a:gd name="connsiteX0" fmla="*/ 1364079 w 1364079"/>
              <a:gd name="connsiteY0" fmla="*/ 82158 h 380886"/>
              <a:gd name="connsiteX1" fmla="*/ 1354139 w 1364079"/>
              <a:gd name="connsiteY1" fmla="*/ 52341 h 380886"/>
              <a:gd name="connsiteX2" fmla="*/ 1324322 w 1364079"/>
              <a:gd name="connsiteY2" fmla="*/ 32463 h 380886"/>
              <a:gd name="connsiteX3" fmla="*/ 1055966 w 1364079"/>
              <a:gd name="connsiteY3" fmla="*/ 2645 h 380886"/>
              <a:gd name="connsiteX4" fmla="*/ 469557 w 1364079"/>
              <a:gd name="connsiteY4" fmla="*/ 12584 h 380886"/>
              <a:gd name="connsiteX5" fmla="*/ 399983 w 1364079"/>
              <a:gd name="connsiteY5" fmla="*/ 22523 h 380886"/>
              <a:gd name="connsiteX6" fmla="*/ 300592 w 1364079"/>
              <a:gd name="connsiteY6" fmla="*/ 32463 h 380886"/>
              <a:gd name="connsiteX7" fmla="*/ 121687 w 1364079"/>
              <a:gd name="connsiteY7" fmla="*/ 42402 h 380886"/>
              <a:gd name="connsiteX8" fmla="*/ 91870 w 1364079"/>
              <a:gd name="connsiteY8" fmla="*/ 52341 h 380886"/>
              <a:gd name="connsiteX9" fmla="*/ 32235 w 1364079"/>
              <a:gd name="connsiteY9" fmla="*/ 82158 h 380886"/>
              <a:gd name="connsiteX10" fmla="*/ 22296 w 1364079"/>
              <a:gd name="connsiteY10" fmla="*/ 121915 h 380886"/>
              <a:gd name="connsiteX11" fmla="*/ 2418 w 1364079"/>
              <a:gd name="connsiteY11" fmla="*/ 151732 h 380886"/>
              <a:gd name="connsiteX12" fmla="*/ 12357 w 1364079"/>
              <a:gd name="connsiteY12" fmla="*/ 231245 h 380886"/>
              <a:gd name="connsiteX13" fmla="*/ 111748 w 1364079"/>
              <a:gd name="connsiteY13" fmla="*/ 310758 h 380886"/>
              <a:gd name="connsiteX14" fmla="*/ 310531 w 1364079"/>
              <a:gd name="connsiteY14" fmla="*/ 340576 h 380886"/>
              <a:gd name="connsiteX15" fmla="*/ 370166 w 1364079"/>
              <a:gd name="connsiteY15" fmla="*/ 350515 h 380886"/>
              <a:gd name="connsiteX16" fmla="*/ 509313 w 1364079"/>
              <a:gd name="connsiteY16" fmla="*/ 380332 h 380886"/>
              <a:gd name="connsiteX17" fmla="*/ 1055966 w 1364079"/>
              <a:gd name="connsiteY17" fmla="*/ 350515 h 380886"/>
              <a:gd name="connsiteX18" fmla="*/ 1105661 w 1364079"/>
              <a:gd name="connsiteY18" fmla="*/ 320697 h 380886"/>
              <a:gd name="connsiteX19" fmla="*/ 1165296 w 1364079"/>
              <a:gd name="connsiteY19" fmla="*/ 300819 h 380886"/>
              <a:gd name="connsiteX20" fmla="*/ 1195113 w 1364079"/>
              <a:gd name="connsiteY20" fmla="*/ 290880 h 380886"/>
              <a:gd name="connsiteX21" fmla="*/ 1224931 w 1364079"/>
              <a:gd name="connsiteY21" fmla="*/ 280941 h 380886"/>
              <a:gd name="connsiteX22" fmla="*/ 1254748 w 1364079"/>
              <a:gd name="connsiteY22" fmla="*/ 271002 h 380886"/>
              <a:gd name="connsiteX23" fmla="*/ 1274626 w 1364079"/>
              <a:gd name="connsiteY23" fmla="*/ 241184 h 380886"/>
              <a:gd name="connsiteX24" fmla="*/ 1254748 w 1364079"/>
              <a:gd name="connsiteY24" fmla="*/ 131854 h 380886"/>
              <a:gd name="connsiteX25" fmla="*/ 1224931 w 1364079"/>
              <a:gd name="connsiteY25" fmla="*/ 111976 h 380886"/>
              <a:gd name="connsiteX26" fmla="*/ 1185174 w 1364079"/>
              <a:gd name="connsiteY26" fmla="*/ 82158 h 380886"/>
              <a:gd name="connsiteX27" fmla="*/ 1036087 w 1364079"/>
              <a:gd name="connsiteY27" fmla="*/ 62280 h 380886"/>
              <a:gd name="connsiteX28" fmla="*/ 668339 w 1364079"/>
              <a:gd name="connsiteY28" fmla="*/ 72219 h 380886"/>
              <a:gd name="connsiteX29" fmla="*/ 618644 w 1364079"/>
              <a:gd name="connsiteY29" fmla="*/ 82158 h 380886"/>
              <a:gd name="connsiteX30" fmla="*/ 588826 w 1364079"/>
              <a:gd name="connsiteY30" fmla="*/ 92097 h 38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64079" h="380886">
                <a:moveTo>
                  <a:pt x="1364079" y="82158"/>
                </a:moveTo>
                <a:cubicBezTo>
                  <a:pt x="1360766" y="72219"/>
                  <a:pt x="1360684" y="60522"/>
                  <a:pt x="1354139" y="52341"/>
                </a:cubicBezTo>
                <a:cubicBezTo>
                  <a:pt x="1346677" y="43013"/>
                  <a:pt x="1335548" y="36545"/>
                  <a:pt x="1324322" y="32463"/>
                </a:cubicBezTo>
                <a:cubicBezTo>
                  <a:pt x="1235051" y="0"/>
                  <a:pt x="1153511" y="7779"/>
                  <a:pt x="1055966" y="2645"/>
                </a:cubicBezTo>
                <a:lnTo>
                  <a:pt x="469557" y="12584"/>
                </a:lnTo>
                <a:cubicBezTo>
                  <a:pt x="446141" y="13294"/>
                  <a:pt x="423249" y="19786"/>
                  <a:pt x="399983" y="22523"/>
                </a:cubicBezTo>
                <a:cubicBezTo>
                  <a:pt x="366915" y="26413"/>
                  <a:pt x="333803" y="30091"/>
                  <a:pt x="300592" y="32463"/>
                </a:cubicBezTo>
                <a:cubicBezTo>
                  <a:pt x="241017" y="36719"/>
                  <a:pt x="181322" y="39089"/>
                  <a:pt x="121687" y="42402"/>
                </a:cubicBezTo>
                <a:cubicBezTo>
                  <a:pt x="111748" y="45715"/>
                  <a:pt x="101241" y="47656"/>
                  <a:pt x="91870" y="52341"/>
                </a:cubicBezTo>
                <a:cubicBezTo>
                  <a:pt x="14801" y="90875"/>
                  <a:pt x="107180" y="57176"/>
                  <a:pt x="32235" y="82158"/>
                </a:cubicBezTo>
                <a:cubicBezTo>
                  <a:pt x="28922" y="95410"/>
                  <a:pt x="27677" y="109359"/>
                  <a:pt x="22296" y="121915"/>
                </a:cubicBezTo>
                <a:cubicBezTo>
                  <a:pt x="17591" y="132894"/>
                  <a:pt x="3499" y="139836"/>
                  <a:pt x="2418" y="151732"/>
                </a:cubicBezTo>
                <a:cubicBezTo>
                  <a:pt x="0" y="178333"/>
                  <a:pt x="1061" y="207040"/>
                  <a:pt x="12357" y="231245"/>
                </a:cubicBezTo>
                <a:cubicBezTo>
                  <a:pt x="48793" y="309323"/>
                  <a:pt x="56709" y="294246"/>
                  <a:pt x="111748" y="310758"/>
                </a:cubicBezTo>
                <a:cubicBezTo>
                  <a:pt x="230629" y="346423"/>
                  <a:pt x="116903" y="326746"/>
                  <a:pt x="310531" y="340576"/>
                </a:cubicBezTo>
                <a:cubicBezTo>
                  <a:pt x="330409" y="343889"/>
                  <a:pt x="350405" y="346563"/>
                  <a:pt x="370166" y="350515"/>
                </a:cubicBezTo>
                <a:cubicBezTo>
                  <a:pt x="416680" y="359818"/>
                  <a:pt x="509313" y="380332"/>
                  <a:pt x="509313" y="380332"/>
                </a:cubicBezTo>
                <a:cubicBezTo>
                  <a:pt x="587463" y="378275"/>
                  <a:pt x="922333" y="380886"/>
                  <a:pt x="1055966" y="350515"/>
                </a:cubicBezTo>
                <a:cubicBezTo>
                  <a:pt x="1074804" y="346234"/>
                  <a:pt x="1088074" y="328691"/>
                  <a:pt x="1105661" y="320697"/>
                </a:cubicBezTo>
                <a:cubicBezTo>
                  <a:pt x="1124736" y="312026"/>
                  <a:pt x="1145418" y="307445"/>
                  <a:pt x="1165296" y="300819"/>
                </a:cubicBezTo>
                <a:lnTo>
                  <a:pt x="1195113" y="290880"/>
                </a:lnTo>
                <a:lnTo>
                  <a:pt x="1224931" y="280941"/>
                </a:lnTo>
                <a:lnTo>
                  <a:pt x="1254748" y="271002"/>
                </a:lnTo>
                <a:cubicBezTo>
                  <a:pt x="1261374" y="261063"/>
                  <a:pt x="1274626" y="253129"/>
                  <a:pt x="1274626" y="241184"/>
                </a:cubicBezTo>
                <a:cubicBezTo>
                  <a:pt x="1274626" y="204143"/>
                  <a:pt x="1268045" y="166426"/>
                  <a:pt x="1254748" y="131854"/>
                </a:cubicBezTo>
                <a:cubicBezTo>
                  <a:pt x="1250460" y="120705"/>
                  <a:pt x="1234651" y="118919"/>
                  <a:pt x="1224931" y="111976"/>
                </a:cubicBezTo>
                <a:cubicBezTo>
                  <a:pt x="1211451" y="102347"/>
                  <a:pt x="1200742" y="87819"/>
                  <a:pt x="1185174" y="82158"/>
                </a:cubicBezTo>
                <a:cubicBezTo>
                  <a:pt x="1177989" y="79545"/>
                  <a:pt x="1037562" y="62464"/>
                  <a:pt x="1036087" y="62280"/>
                </a:cubicBezTo>
                <a:cubicBezTo>
                  <a:pt x="913504" y="65593"/>
                  <a:pt x="790828" y="66386"/>
                  <a:pt x="668339" y="72219"/>
                </a:cubicBezTo>
                <a:cubicBezTo>
                  <a:pt x="651465" y="73023"/>
                  <a:pt x="635033" y="78061"/>
                  <a:pt x="618644" y="82158"/>
                </a:cubicBezTo>
                <a:cubicBezTo>
                  <a:pt x="608480" y="84699"/>
                  <a:pt x="588826" y="92097"/>
                  <a:pt x="588826" y="92097"/>
                </a:cubicBezTo>
              </a:path>
            </a:pathLst>
          </a:custGeom>
          <a:ln w="317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870913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New Database (2)</a:t>
            </a:r>
            <a:endParaRPr lang="en-US" dirty="0"/>
          </a:p>
        </p:txBody>
      </p:sp>
      <p:sp>
        <p:nvSpPr>
          <p:cNvPr id="3" name="Content Placeholder 2"/>
          <p:cNvSpPr>
            <a:spLocks noGrp="1"/>
          </p:cNvSpPr>
          <p:nvPr>
            <p:ph idx="1"/>
          </p:nvPr>
        </p:nvSpPr>
        <p:spPr>
          <a:xfrm>
            <a:off x="228600" y="1066800"/>
            <a:ext cx="8610600" cy="5486400"/>
          </a:xfrm>
        </p:spPr>
        <p:txBody>
          <a:bodyPr/>
          <a:lstStyle/>
          <a:p>
            <a:r>
              <a:rPr lang="en-US" sz="2800" dirty="0" smtClean="0"/>
              <a:t>In the</a:t>
            </a:r>
            <a:r>
              <a:rPr lang="bg-BG" sz="2800" dirty="0" smtClean="0"/>
              <a:t> </a:t>
            </a:r>
            <a:r>
              <a:rPr lang="en-US" sz="2800" dirty="0" smtClean="0"/>
              <a:t>"New Database" window enter the name of the new database and click [OK]</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pic>
        <p:nvPicPr>
          <p:cNvPr id="26628" name="Picture 4" descr="C:\Trash\new-db.png"/>
          <p:cNvPicPr>
            <a:picLocks noChangeAspect="1" noChangeArrowheads="1"/>
          </p:cNvPicPr>
          <p:nvPr/>
        </p:nvPicPr>
        <p:blipFill>
          <a:blip r:embed="rId2" cstate="print"/>
          <a:srcRect/>
          <a:stretch>
            <a:fillRect/>
          </a:stretch>
        </p:blipFill>
        <p:spPr bwMode="auto">
          <a:xfrm>
            <a:off x="1674328" y="2263551"/>
            <a:ext cx="5717072" cy="4140648"/>
          </a:xfrm>
          <a:prstGeom prst="roundRect">
            <a:avLst>
              <a:gd name="adj" fmla="val 1785"/>
            </a:avLst>
          </a:prstGeom>
          <a:noFill/>
        </p:spPr>
      </p:pic>
    </p:spTree>
    <p:extLst>
      <p:ext uri="{BB962C8B-B14F-4D97-AF65-F5344CB8AC3E}">
        <p14:creationId xmlns:p14="http://schemas.microsoft.com/office/powerpoint/2010/main" val="31800317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3" descr="C:\Trash\stored-db-procedure.png"/>
          <p:cNvPicPr>
            <a:picLocks noChangeAspect="1" noChangeArrowheads="1"/>
          </p:cNvPicPr>
          <p:nvPr/>
        </p:nvPicPr>
        <p:blipFill>
          <a:blip r:embed="rId2" cstate="print"/>
          <a:srcRect/>
          <a:stretch>
            <a:fillRect/>
          </a:stretch>
        </p:blipFill>
        <p:spPr bwMode="auto">
          <a:xfrm rot="644091">
            <a:off x="5373687" y="5132192"/>
            <a:ext cx="1233671" cy="1360247"/>
          </a:xfrm>
          <a:prstGeom prst="rect">
            <a:avLst/>
          </a:prstGeom>
          <a:noFill/>
        </p:spPr>
      </p:pic>
      <p:pic>
        <p:nvPicPr>
          <p:cNvPr id="25604" name="Picture 4" descr="C:\Trash\db-diagram-sql-server.png"/>
          <p:cNvPicPr>
            <a:picLocks noChangeAspect="1" noChangeArrowheads="1"/>
          </p:cNvPicPr>
          <p:nvPr/>
        </p:nvPicPr>
        <p:blipFill>
          <a:blip r:embed="rId3" cstate="print"/>
          <a:srcRect/>
          <a:stretch>
            <a:fillRect/>
          </a:stretch>
        </p:blipFill>
        <p:spPr bwMode="auto">
          <a:xfrm rot="15442296">
            <a:off x="2272238" y="1790251"/>
            <a:ext cx="3509496" cy="5124674"/>
          </a:xfrm>
          <a:prstGeom prst="rect">
            <a:avLst/>
          </a:prstGeom>
          <a:noFill/>
          <a:effectLst>
            <a:glow rad="228600">
              <a:schemeClr val="accent4">
                <a:satMod val="175000"/>
                <a:alpha val="40000"/>
              </a:schemeClr>
            </a:glow>
          </a:effectLst>
          <a:scene3d>
            <a:camera prst="perspectiveContrastingRightFacing"/>
            <a:lightRig rig="threePt" dir="t"/>
          </a:scene3d>
        </p:spPr>
      </p:pic>
      <p:sp>
        <p:nvSpPr>
          <p:cNvPr id="2" name="Title 1"/>
          <p:cNvSpPr>
            <a:spLocks noGrp="1"/>
          </p:cNvSpPr>
          <p:nvPr>
            <p:ph type="ctrTitle"/>
          </p:nvPr>
        </p:nvSpPr>
        <p:spPr>
          <a:xfrm>
            <a:off x="457200" y="1143000"/>
            <a:ext cx="8229600" cy="1752600"/>
          </a:xfrm>
        </p:spPr>
        <p:txBody>
          <a:bodyPr/>
          <a:lstStyle/>
          <a:p>
            <a:r>
              <a:rPr lang="en-US" dirty="0" smtClean="0"/>
              <a:t>Database Modeling with</a:t>
            </a:r>
            <a:r>
              <a:rPr lang="bg-BG" dirty="0" smtClean="0"/>
              <a:t> </a:t>
            </a:r>
            <a:r>
              <a:rPr lang="en-US" dirty="0" smtClean="0"/>
              <a:t>SQL Server Management Studio</a:t>
            </a:r>
            <a:endParaRPr lang="en-US" dirty="0"/>
          </a:p>
        </p:txBody>
      </p:sp>
      <p:sp>
        <p:nvSpPr>
          <p:cNvPr id="4" name="Subtitle 2"/>
          <p:cNvSpPr>
            <a:spLocks noGrp="1"/>
          </p:cNvSpPr>
          <p:nvPr>
            <p:ph type="subTitle" idx="1"/>
          </p:nvPr>
        </p:nvSpPr>
        <p:spPr>
          <a:xfrm>
            <a:off x="609600" y="2971800"/>
            <a:ext cx="7772400" cy="569120"/>
          </a:xfrm>
        </p:spPr>
        <p:txBody>
          <a:bodyPr/>
          <a:lstStyle/>
          <a:p>
            <a:pPr>
              <a:lnSpc>
                <a:spcPct val="110000"/>
              </a:lnSpc>
            </a:pPr>
            <a:endParaRPr lang="en-US" dirty="0" smtClean="0"/>
          </a:p>
          <a:p>
            <a:pPr>
              <a:lnSpc>
                <a:spcPct val="110000"/>
              </a:lnSpc>
            </a:pPr>
            <a:endParaRPr lang="en-US" dirty="0" smtClean="0"/>
          </a:p>
          <a:p>
            <a:pPr>
              <a:lnSpc>
                <a:spcPct val="110000"/>
              </a:lnSpc>
            </a:pPr>
            <a:endParaRPr lang="en-US" dirty="0" smtClean="0"/>
          </a:p>
          <a:p>
            <a:pPr>
              <a:lnSpc>
                <a:spcPct val="110000"/>
              </a:lnSpc>
            </a:pPr>
            <a:r>
              <a:rPr lang="en-US" dirty="0" smtClean="0"/>
              <a:t>Creating E/R Diagrams</a:t>
            </a:r>
            <a:endParaRPr lang="bg-BG" dirty="0" smtClean="0"/>
          </a:p>
          <a:p>
            <a:pPr>
              <a:lnSpc>
                <a:spcPct val="110000"/>
              </a:lnSpc>
            </a:pPr>
            <a:endParaRPr lang="bg-BG" dirty="0" smtClean="0"/>
          </a:p>
          <a:p>
            <a:pPr>
              <a:lnSpc>
                <a:spcPct val="110000"/>
              </a:lnSpc>
            </a:pPr>
            <a:endParaRPr lang="en-US" dirty="0" smtClean="0"/>
          </a:p>
          <a:p>
            <a:pPr>
              <a:lnSpc>
                <a:spcPct val="110000"/>
              </a:lnSpc>
            </a:pPr>
            <a:endParaRPr lang="en-US" noProof="1" smtClean="0"/>
          </a:p>
        </p:txBody>
      </p:sp>
    </p:spTree>
    <p:extLst>
      <p:ext uri="{BB962C8B-B14F-4D97-AF65-F5344CB8AC3E}">
        <p14:creationId xmlns:p14="http://schemas.microsoft.com/office/powerpoint/2010/main" val="31660652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E/R diagram</a:t>
            </a:r>
            <a:endParaRPr lang="en-US" dirty="0"/>
          </a:p>
        </p:txBody>
      </p:sp>
      <p:sp>
        <p:nvSpPr>
          <p:cNvPr id="3" name="Content Placeholder 2"/>
          <p:cNvSpPr>
            <a:spLocks noGrp="1"/>
          </p:cNvSpPr>
          <p:nvPr>
            <p:ph idx="1"/>
          </p:nvPr>
        </p:nvSpPr>
        <p:spPr>
          <a:xfrm>
            <a:off x="228600" y="1066800"/>
            <a:ext cx="8686800" cy="5486400"/>
          </a:xfrm>
        </p:spPr>
        <p:txBody>
          <a:bodyPr/>
          <a:lstStyle/>
          <a:p>
            <a:r>
              <a:rPr lang="en-US" sz="3000" dirty="0" smtClean="0"/>
              <a:t>In the</a:t>
            </a:r>
            <a:r>
              <a:rPr lang="bg-BG" sz="3000" dirty="0" smtClean="0"/>
              <a:t> "</a:t>
            </a:r>
            <a:r>
              <a:rPr lang="en-US" sz="3000" dirty="0" smtClean="0"/>
              <a:t>Database Diagrams</a:t>
            </a:r>
            <a:r>
              <a:rPr lang="bg-BG" sz="3000" dirty="0" smtClean="0"/>
              <a:t>"</a:t>
            </a:r>
            <a:r>
              <a:rPr lang="en-US" sz="3000" dirty="0" smtClean="0"/>
              <a:t> menu choose the</a:t>
            </a:r>
            <a:r>
              <a:rPr lang="bg-BG" sz="3000" dirty="0" smtClean="0"/>
              <a:t> "</a:t>
            </a:r>
            <a:r>
              <a:rPr lang="en-US" sz="3000" dirty="0" smtClean="0"/>
              <a:t>New Database Diagram</a:t>
            </a:r>
            <a:r>
              <a:rPr lang="bg-BG" sz="3000" dirty="0" smtClean="0"/>
              <a:t>"</a:t>
            </a:r>
            <a:r>
              <a:rPr lang="en-US" sz="3000" dirty="0" smtClean="0"/>
              <a:t> </a:t>
            </a:r>
          </a:p>
          <a:p>
            <a:endParaRPr lang="en-US" sz="3000" dirty="0" smtClean="0"/>
          </a:p>
          <a:p>
            <a:endParaRPr lang="en-US" sz="3000" dirty="0" smtClean="0"/>
          </a:p>
          <a:p>
            <a:endParaRPr lang="en-US" sz="3000" dirty="0" smtClean="0"/>
          </a:p>
          <a:p>
            <a:endParaRPr lang="en-US" sz="3000" dirty="0" smtClean="0"/>
          </a:p>
          <a:p>
            <a:endParaRPr lang="bg-BG" sz="3000" dirty="0" smtClean="0"/>
          </a:p>
          <a:p>
            <a:r>
              <a:rPr lang="en-US" sz="3000" dirty="0" smtClean="0"/>
              <a:t>We can choose from the existing tables</a:t>
            </a:r>
            <a:r>
              <a:rPr lang="bg-BG" sz="3000" dirty="0" smtClean="0"/>
              <a:t>, </a:t>
            </a:r>
            <a:r>
              <a:rPr lang="en-US" sz="3000" dirty="0" smtClean="0"/>
              <a:t>which we want to add to the diagram</a:t>
            </a:r>
            <a:endParaRPr lang="bg-BG" sz="30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pic>
        <p:nvPicPr>
          <p:cNvPr id="6" name="Picture 4" descr="New-diagram"/>
          <p:cNvPicPr>
            <a:picLocks noChangeAspect="1" noChangeArrowheads="1"/>
          </p:cNvPicPr>
          <p:nvPr/>
        </p:nvPicPr>
        <p:blipFill>
          <a:blip r:embed="rId2" cstate="screen"/>
          <a:srcRect/>
          <a:stretch>
            <a:fillRect/>
          </a:stretch>
        </p:blipFill>
        <p:spPr bwMode="auto">
          <a:xfrm>
            <a:off x="546770" y="2517913"/>
            <a:ext cx="4503229" cy="2506595"/>
          </a:xfrm>
          <a:prstGeom prst="rect">
            <a:avLst/>
          </a:prstGeom>
          <a:noFill/>
          <a:ln w="3175">
            <a:solidFill>
              <a:srgbClr val="000000"/>
            </a:solidFill>
            <a:miter lim="800000"/>
            <a:headEnd/>
            <a:tailEnd/>
          </a:ln>
        </p:spPr>
      </p:pic>
      <p:pic>
        <p:nvPicPr>
          <p:cNvPr id="7" name="Picture 6"/>
          <p:cNvPicPr>
            <a:picLocks noChangeAspect="1" noChangeArrowheads="1"/>
          </p:cNvPicPr>
          <p:nvPr/>
        </p:nvPicPr>
        <p:blipFill>
          <a:blip r:embed="rId3" cstate="screen"/>
          <a:srcRect/>
          <a:stretch>
            <a:fillRect/>
          </a:stretch>
        </p:blipFill>
        <p:spPr bwMode="auto">
          <a:xfrm>
            <a:off x="5315104" y="2514600"/>
            <a:ext cx="3219296" cy="2514600"/>
          </a:xfrm>
          <a:prstGeom prst="rect">
            <a:avLst/>
          </a:prstGeom>
          <a:noFill/>
          <a:ln w="9525" algn="ctr">
            <a:noFill/>
            <a:miter lim="800000"/>
            <a:headEnd/>
            <a:tailEnd/>
          </a:ln>
          <a:effectLst/>
        </p:spPr>
      </p:pic>
    </p:spTree>
    <p:extLst>
      <p:ext uri="{BB962C8B-B14F-4D97-AF65-F5344CB8AC3E}">
        <p14:creationId xmlns:p14="http://schemas.microsoft.com/office/powerpoint/2010/main" val="17311439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p:cNvPicPr>
            <a:picLocks noChangeAspect="1" noChangeArrowheads="1"/>
          </p:cNvPicPr>
          <p:nvPr/>
        </p:nvPicPr>
        <p:blipFill>
          <a:blip r:embed="rId2" cstate="print"/>
          <a:srcRect/>
          <a:stretch>
            <a:fillRect/>
          </a:stretch>
        </p:blipFill>
        <p:spPr bwMode="auto">
          <a:xfrm rot="242924">
            <a:off x="838200" y="4369706"/>
            <a:ext cx="4848225" cy="1466850"/>
          </a:xfrm>
          <a:prstGeom prst="roundRect">
            <a:avLst>
              <a:gd name="adj" fmla="val 3116"/>
            </a:avLst>
          </a:prstGeom>
          <a:noFill/>
          <a:ln w="9525">
            <a:noFill/>
            <a:miter lim="800000"/>
            <a:headEnd/>
            <a:tailEnd/>
          </a:ln>
          <a:scene3d>
            <a:camera prst="perspectiveHeroicExtremeRightFacing"/>
            <a:lightRig rig="threePt" dir="t"/>
          </a:scene3d>
        </p:spPr>
      </p:pic>
      <p:sp>
        <p:nvSpPr>
          <p:cNvPr id="2" name="Title 1"/>
          <p:cNvSpPr>
            <a:spLocks noGrp="1"/>
          </p:cNvSpPr>
          <p:nvPr>
            <p:ph type="ctrTitle"/>
          </p:nvPr>
        </p:nvSpPr>
        <p:spPr>
          <a:xfrm>
            <a:off x="457200" y="1447800"/>
            <a:ext cx="8229600" cy="1600200"/>
          </a:xfrm>
        </p:spPr>
        <p:txBody>
          <a:bodyPr/>
          <a:lstStyle/>
          <a:p>
            <a:r>
              <a:rPr lang="en-US" dirty="0" smtClean="0"/>
              <a:t>Database Modeling with</a:t>
            </a:r>
            <a:r>
              <a:rPr lang="bg-BG" dirty="0" smtClean="0"/>
              <a:t> </a:t>
            </a:r>
            <a:r>
              <a:rPr lang="en-US" dirty="0" smtClean="0"/>
              <a:t>SQL Server Management Studio</a:t>
            </a:r>
            <a:endParaRPr lang="en-US" dirty="0"/>
          </a:p>
        </p:txBody>
      </p:sp>
      <p:sp>
        <p:nvSpPr>
          <p:cNvPr id="4" name="Subtitle 2"/>
          <p:cNvSpPr>
            <a:spLocks noGrp="1"/>
          </p:cNvSpPr>
          <p:nvPr>
            <p:ph type="subTitle" idx="1"/>
          </p:nvPr>
        </p:nvSpPr>
        <p:spPr>
          <a:xfrm>
            <a:off x="457200" y="3200400"/>
            <a:ext cx="8229600" cy="569120"/>
          </a:xfrm>
        </p:spPr>
        <p:txBody>
          <a:bodyPr/>
          <a:lstStyle/>
          <a:p>
            <a:pPr>
              <a:lnSpc>
                <a:spcPct val="110000"/>
              </a:lnSpc>
            </a:pPr>
            <a:endParaRPr lang="en-US" dirty="0" smtClean="0"/>
          </a:p>
          <a:p>
            <a:pPr>
              <a:lnSpc>
                <a:spcPct val="110000"/>
              </a:lnSpc>
            </a:pPr>
            <a:endParaRPr lang="en-US" dirty="0" smtClean="0"/>
          </a:p>
          <a:p>
            <a:pPr>
              <a:lnSpc>
                <a:spcPct val="110000"/>
              </a:lnSpc>
            </a:pPr>
            <a:endParaRPr lang="en-US" dirty="0" smtClean="0"/>
          </a:p>
          <a:p>
            <a:pPr>
              <a:lnSpc>
                <a:spcPct val="110000"/>
              </a:lnSpc>
            </a:pPr>
            <a:r>
              <a:rPr lang="en-US" dirty="0" smtClean="0"/>
              <a:t>Creating Tables</a:t>
            </a:r>
            <a:endParaRPr lang="bg-BG" dirty="0" smtClean="0"/>
          </a:p>
          <a:p>
            <a:pPr>
              <a:lnSpc>
                <a:spcPct val="110000"/>
              </a:lnSpc>
            </a:pPr>
            <a:endParaRPr lang="bg-BG" dirty="0" smtClean="0"/>
          </a:p>
          <a:p>
            <a:pPr>
              <a:lnSpc>
                <a:spcPct val="110000"/>
              </a:lnSpc>
            </a:pPr>
            <a:endParaRPr lang="en-US" dirty="0" smtClean="0"/>
          </a:p>
          <a:p>
            <a:pPr>
              <a:lnSpc>
                <a:spcPct val="110000"/>
              </a:lnSpc>
            </a:pPr>
            <a:endParaRPr lang="en-US" noProof="1" smtClean="0"/>
          </a:p>
        </p:txBody>
      </p:sp>
      <p:pic>
        <p:nvPicPr>
          <p:cNvPr id="23554" name="Picture 2" descr="http://www.artistsvalley.com/images/icons/Database%20Application%20Icons/Table%20Entry%20Insert/256x256/Table%20Entry%20Insert.jpg"/>
          <p:cNvPicPr>
            <a:picLocks noChangeAspect="1" noChangeArrowheads="1"/>
          </p:cNvPicPr>
          <p:nvPr/>
        </p:nvPicPr>
        <p:blipFill>
          <a:blip r:embed="rId3" cstate="print"/>
          <a:srcRect/>
          <a:stretch>
            <a:fillRect/>
          </a:stretch>
        </p:blipFill>
        <p:spPr bwMode="auto">
          <a:xfrm rot="268421">
            <a:off x="6083671" y="3533468"/>
            <a:ext cx="2362200" cy="2362200"/>
          </a:xfrm>
          <a:prstGeom prst="roundRect">
            <a:avLst>
              <a:gd name="adj" fmla="val 6406"/>
            </a:avLst>
          </a:prstGeom>
          <a:noFill/>
          <a:scene3d>
            <a:camera prst="perspectiveHeroicExtremeLeftFacing"/>
            <a:lightRig rig="threePt" dir="t"/>
          </a:scene3d>
        </p:spPr>
      </p:pic>
      <p:pic>
        <p:nvPicPr>
          <p:cNvPr id="23555" name="Picture 3" descr="C:\Trash\DB-barrel.png"/>
          <p:cNvPicPr>
            <a:picLocks noChangeAspect="1" noChangeArrowheads="1"/>
          </p:cNvPicPr>
          <p:nvPr/>
        </p:nvPicPr>
        <p:blipFill>
          <a:blip r:embed="rId4" cstate="print"/>
          <a:srcRect/>
          <a:stretch>
            <a:fillRect/>
          </a:stretch>
        </p:blipFill>
        <p:spPr bwMode="auto">
          <a:xfrm rot="21300609" flipH="1">
            <a:off x="4575703" y="4659180"/>
            <a:ext cx="1938907" cy="1584099"/>
          </a:xfrm>
          <a:prstGeom prst="rect">
            <a:avLst/>
          </a:prstGeom>
          <a:noFill/>
          <a:effectLst>
            <a:softEdge rad="31750"/>
          </a:effectLst>
        </p:spPr>
      </p:pic>
    </p:spTree>
    <p:extLst>
      <p:ext uri="{BB962C8B-B14F-4D97-AF65-F5344CB8AC3E}">
        <p14:creationId xmlns:p14="http://schemas.microsoft.com/office/powerpoint/2010/main" val="33882950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Tables</a:t>
            </a:r>
            <a:endParaRPr lang="en-US" dirty="0"/>
          </a:p>
        </p:txBody>
      </p:sp>
      <p:sp>
        <p:nvSpPr>
          <p:cNvPr id="3" name="Content Placeholder 2"/>
          <p:cNvSpPr>
            <a:spLocks noGrp="1"/>
          </p:cNvSpPr>
          <p:nvPr>
            <p:ph idx="1"/>
          </p:nvPr>
        </p:nvSpPr>
        <p:spPr>
          <a:xfrm>
            <a:off x="228600" y="1066800"/>
            <a:ext cx="8686800" cy="5486400"/>
          </a:xfrm>
        </p:spPr>
        <p:txBody>
          <a:bodyPr/>
          <a:lstStyle/>
          <a:p>
            <a:r>
              <a:rPr lang="en-US" dirty="0" smtClean="0"/>
              <a:t>If the database doesn't show immediately in</a:t>
            </a:r>
            <a:r>
              <a:rPr lang="bg-BG" dirty="0" smtClean="0"/>
              <a:t> </a:t>
            </a:r>
            <a:r>
              <a:rPr lang="en-US" dirty="0" smtClean="0"/>
              <a:t>Object Explorer perform</a:t>
            </a:r>
            <a:r>
              <a:rPr lang="bg-BG" dirty="0" smtClean="0"/>
              <a:t> </a:t>
            </a:r>
            <a:r>
              <a:rPr lang="en-US" dirty="0" smtClean="0"/>
              <a:t>"Refresh" [F</a:t>
            </a:r>
            <a:r>
              <a:rPr lang="en-US" dirty="0" smtClean="0">
                <a:latin typeface="Consolas" pitchFamily="49" charset="0"/>
                <a:cs typeface="Consolas" pitchFamily="49" charset="0"/>
              </a:rPr>
              <a:t>5</a:t>
            </a:r>
            <a:r>
              <a:rPr lang="en-US" dirty="0" smtClean="0"/>
              <a:t>]</a:t>
            </a:r>
            <a:endParaRPr lang="bg-BG" dirty="0" smtClean="0"/>
          </a:p>
          <a:p>
            <a:r>
              <a:rPr lang="en-US" dirty="0" smtClean="0"/>
              <a:t>Creating new table:</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26</a:t>
            </a:fld>
            <a:endParaRPr lang="en-US" dirty="0"/>
          </a:p>
        </p:txBody>
      </p:sp>
      <p:pic>
        <p:nvPicPr>
          <p:cNvPr id="5" name="Picture 6"/>
          <p:cNvPicPr>
            <a:picLocks noChangeAspect="1" noChangeArrowheads="1"/>
          </p:cNvPicPr>
          <p:nvPr/>
        </p:nvPicPr>
        <p:blipFill>
          <a:blip r:embed="rId2" cstate="screen"/>
          <a:srcRect/>
          <a:stretch>
            <a:fillRect/>
          </a:stretch>
        </p:blipFill>
        <p:spPr bwMode="auto">
          <a:xfrm>
            <a:off x="609600" y="3124200"/>
            <a:ext cx="4164586" cy="2438400"/>
          </a:xfrm>
          <a:prstGeom prst="rect">
            <a:avLst/>
          </a:prstGeom>
          <a:noFill/>
          <a:ln w="9525">
            <a:solidFill>
              <a:schemeClr val="tx1"/>
            </a:solidFill>
            <a:miter lim="800000"/>
            <a:headEnd/>
            <a:tailEnd/>
          </a:ln>
          <a:effectLst>
            <a:glow rad="101600">
              <a:schemeClr val="accent4">
                <a:satMod val="175000"/>
                <a:alpha val="40000"/>
              </a:schemeClr>
            </a:glow>
          </a:effectLst>
        </p:spPr>
      </p:pic>
      <p:pic>
        <p:nvPicPr>
          <p:cNvPr id="22530" name="Picture 2"/>
          <p:cNvPicPr>
            <a:picLocks noChangeAspect="1" noChangeArrowheads="1"/>
          </p:cNvPicPr>
          <p:nvPr/>
        </p:nvPicPr>
        <p:blipFill>
          <a:blip r:embed="rId3" cstate="print"/>
          <a:srcRect/>
          <a:stretch>
            <a:fillRect/>
          </a:stretch>
        </p:blipFill>
        <p:spPr bwMode="auto">
          <a:xfrm>
            <a:off x="5314950" y="3124200"/>
            <a:ext cx="3219450" cy="3238500"/>
          </a:xfrm>
          <a:prstGeom prst="rect">
            <a:avLst/>
          </a:prstGeom>
          <a:noFill/>
          <a:ln w="9525">
            <a:solidFill>
              <a:schemeClr val="tx1"/>
            </a:solidFill>
            <a:miter lim="800000"/>
            <a:headEnd/>
            <a:tailEnd/>
          </a:ln>
          <a:effectLst>
            <a:glow rad="101600">
              <a:schemeClr val="accent4">
                <a:satMod val="175000"/>
                <a:alpha val="40000"/>
              </a:schemeClr>
            </a:glow>
          </a:effectLst>
        </p:spPr>
      </p:pic>
    </p:spTree>
    <p:extLst>
      <p:ext uri="{BB962C8B-B14F-4D97-AF65-F5344CB8AC3E}">
        <p14:creationId xmlns:p14="http://schemas.microsoft.com/office/powerpoint/2010/main" val="8826796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Tables (2)</a:t>
            </a:r>
            <a:endParaRPr lang="en-US" dirty="0"/>
          </a:p>
        </p:txBody>
      </p:sp>
      <p:sp>
        <p:nvSpPr>
          <p:cNvPr id="3" name="Content Placeholder 2"/>
          <p:cNvSpPr>
            <a:spLocks noGrp="1"/>
          </p:cNvSpPr>
          <p:nvPr>
            <p:ph idx="1"/>
          </p:nvPr>
        </p:nvSpPr>
        <p:spPr>
          <a:xfrm>
            <a:off x="228600" y="1066800"/>
            <a:ext cx="8686800" cy="5486400"/>
          </a:xfrm>
        </p:spPr>
        <p:txBody>
          <a:bodyPr/>
          <a:lstStyle/>
          <a:p>
            <a:r>
              <a:rPr lang="en-US" dirty="0" smtClean="0"/>
              <a:t>Enter table name  and define the table columns (name </a:t>
            </a:r>
            <a:r>
              <a:rPr lang="en-US" smtClean="0"/>
              <a:t>and type):</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pic>
        <p:nvPicPr>
          <p:cNvPr id="21505" name="Picture 1"/>
          <p:cNvPicPr>
            <a:picLocks noChangeAspect="1" noChangeArrowheads="1"/>
          </p:cNvPicPr>
          <p:nvPr/>
        </p:nvPicPr>
        <p:blipFill>
          <a:blip r:embed="rId2" cstate="print">
            <a:lum bright="-10000" contrast="10000"/>
          </a:blip>
          <a:srcRect/>
          <a:stretch>
            <a:fillRect/>
          </a:stretch>
        </p:blipFill>
        <p:spPr bwMode="auto">
          <a:xfrm>
            <a:off x="628502" y="3981450"/>
            <a:ext cx="7829698" cy="2266950"/>
          </a:xfrm>
          <a:prstGeom prst="rect">
            <a:avLst/>
          </a:prstGeom>
          <a:noFill/>
          <a:ln w="9525">
            <a:noFill/>
            <a:miter lim="800000"/>
            <a:headEnd/>
            <a:tailEnd/>
          </a:ln>
        </p:spPr>
      </p:pic>
      <p:sp>
        <p:nvSpPr>
          <p:cNvPr id="6" name="AutoShape 7"/>
          <p:cNvSpPr>
            <a:spLocks noChangeArrowheads="1"/>
          </p:cNvSpPr>
          <p:nvPr/>
        </p:nvSpPr>
        <p:spPr bwMode="auto">
          <a:xfrm>
            <a:off x="471488" y="2362200"/>
            <a:ext cx="2195512" cy="1379101"/>
          </a:xfrm>
          <a:prstGeom prst="wedgeRoundRectCallout">
            <a:avLst>
              <a:gd name="adj1" fmla="val -188"/>
              <a:gd name="adj2" fmla="val 146860"/>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600" b="1" dirty="0" smtClean="0">
                <a:solidFill>
                  <a:srgbClr val="F7FFE7"/>
                </a:solidFill>
                <a:effectLst>
                  <a:outerShdw blurRad="38100" dist="38100" dir="2700000" algn="tl">
                    <a:srgbClr val="000000">
                      <a:alpha val="43137"/>
                    </a:srgbClr>
                  </a:outerShdw>
                </a:effectLst>
                <a:latin typeface="+mn-lt"/>
                <a:cs typeface="Consolas" pitchFamily="49" charset="0"/>
              </a:rPr>
              <a:t>Enter the name of the column here</a:t>
            </a:r>
            <a:endParaRPr lang="bg-BG" sz="2600" b="1" dirty="0">
              <a:solidFill>
                <a:srgbClr val="F7FFE7"/>
              </a:solidFill>
              <a:effectLst>
                <a:outerShdw blurRad="38100" dist="38100" dir="2700000" algn="tl">
                  <a:srgbClr val="000000">
                    <a:alpha val="43137"/>
                  </a:srgbClr>
                </a:outerShdw>
              </a:effectLst>
              <a:latin typeface="+mn-lt"/>
              <a:cs typeface="Consolas" pitchFamily="49" charset="0"/>
            </a:endParaRPr>
          </a:p>
        </p:txBody>
      </p:sp>
      <p:sp>
        <p:nvSpPr>
          <p:cNvPr id="7" name="AutoShape 8"/>
          <p:cNvSpPr>
            <a:spLocks noChangeArrowheads="1"/>
          </p:cNvSpPr>
          <p:nvPr/>
        </p:nvSpPr>
        <p:spPr bwMode="auto">
          <a:xfrm>
            <a:off x="3048000" y="2362200"/>
            <a:ext cx="2651125" cy="1379101"/>
          </a:xfrm>
          <a:prstGeom prst="wedgeRoundRectCallout">
            <a:avLst>
              <a:gd name="adj1" fmla="val 8794"/>
              <a:gd name="adj2" fmla="val 146875"/>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600" b="1" dirty="0" smtClean="0">
                <a:solidFill>
                  <a:srgbClr val="F7FFE7"/>
                </a:solidFill>
                <a:effectLst>
                  <a:outerShdw blurRad="38100" dist="38100" dir="2700000" algn="tl">
                    <a:srgbClr val="000000">
                      <a:alpha val="43137"/>
                    </a:srgbClr>
                  </a:outerShdw>
                </a:effectLst>
                <a:latin typeface="+mn-lt"/>
                <a:cs typeface="Consolas" pitchFamily="49" charset="0"/>
              </a:rPr>
              <a:t>Choose the </a:t>
            </a:r>
            <a:r>
              <a:rPr lang="en-US" sz="2600" b="1" dirty="0">
                <a:solidFill>
                  <a:srgbClr val="F7FFE7"/>
                </a:solidFill>
                <a:effectLst>
                  <a:outerShdw blurRad="38100" dist="38100" dir="2700000" algn="tl">
                    <a:srgbClr val="000000">
                      <a:alpha val="43137"/>
                    </a:srgbClr>
                  </a:outerShdw>
                </a:effectLst>
                <a:latin typeface="+mn-lt"/>
                <a:cs typeface="Consolas" pitchFamily="49" charset="0"/>
              </a:rPr>
              <a:t>data type of the column here</a:t>
            </a:r>
            <a:endParaRPr lang="bg-BG" sz="2600" b="1" dirty="0">
              <a:solidFill>
                <a:srgbClr val="F7FFE7"/>
              </a:solidFill>
              <a:effectLst>
                <a:outerShdw blurRad="38100" dist="38100" dir="2700000" algn="tl">
                  <a:srgbClr val="000000">
                    <a:alpha val="43137"/>
                  </a:srgbClr>
                </a:outerShdw>
              </a:effectLst>
              <a:latin typeface="+mn-lt"/>
              <a:cs typeface="Consolas" pitchFamily="49" charset="0"/>
            </a:endParaRPr>
          </a:p>
        </p:txBody>
      </p:sp>
      <p:sp>
        <p:nvSpPr>
          <p:cNvPr id="8" name="AutoShape 9"/>
          <p:cNvSpPr>
            <a:spLocks noChangeArrowheads="1"/>
          </p:cNvSpPr>
          <p:nvPr/>
        </p:nvSpPr>
        <p:spPr bwMode="auto">
          <a:xfrm>
            <a:off x="6096000" y="2362200"/>
            <a:ext cx="2593975" cy="1379101"/>
          </a:xfrm>
          <a:prstGeom prst="wedgeRoundRectCallout">
            <a:avLst>
              <a:gd name="adj1" fmla="val 4771"/>
              <a:gd name="adj2" fmla="val 143771"/>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600" b="1" dirty="0" smtClean="0">
                <a:solidFill>
                  <a:srgbClr val="F7FFE7"/>
                </a:solidFill>
                <a:effectLst>
                  <a:outerShdw blurRad="38100" dist="38100" dir="2700000" algn="tl">
                    <a:srgbClr val="000000">
                      <a:alpha val="43137"/>
                    </a:srgbClr>
                  </a:outerShdw>
                </a:effectLst>
                <a:latin typeface="+mn-lt"/>
                <a:cs typeface="Consolas" pitchFamily="49" charset="0"/>
              </a:rPr>
              <a:t>Choose whether NULLs are allowed</a:t>
            </a:r>
            <a:endParaRPr lang="bg-BG" sz="2600" b="1" dirty="0">
              <a:solidFill>
                <a:srgbClr val="F7FFE7"/>
              </a:solidFill>
              <a:effectLst>
                <a:outerShdw blurRad="38100" dist="38100" dir="2700000" algn="tl">
                  <a:srgbClr val="000000">
                    <a:alpha val="43137"/>
                  </a:srgbClr>
                </a:outerShdw>
              </a:effectLst>
              <a:latin typeface="+mn-lt"/>
              <a:cs typeface="Consolas" pitchFamily="49" charset="0"/>
            </a:endParaRPr>
          </a:p>
        </p:txBody>
      </p:sp>
    </p:spTree>
    <p:extLst>
      <p:ext uri="{BB962C8B-B14F-4D97-AF65-F5344CB8AC3E}">
        <p14:creationId xmlns:p14="http://schemas.microsoft.com/office/powerpoint/2010/main" val="270302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Tables (3)</a:t>
            </a:r>
            <a:endParaRPr lang="en-US" dirty="0"/>
          </a:p>
        </p:txBody>
      </p:sp>
      <p:sp>
        <p:nvSpPr>
          <p:cNvPr id="3" name="Content Placeholder 2"/>
          <p:cNvSpPr>
            <a:spLocks noGrp="1"/>
          </p:cNvSpPr>
          <p:nvPr>
            <p:ph idx="1"/>
          </p:nvPr>
        </p:nvSpPr>
        <p:spPr>
          <a:xfrm>
            <a:off x="228600" y="1066800"/>
            <a:ext cx="8686800" cy="5486400"/>
          </a:xfrm>
        </p:spPr>
        <p:txBody>
          <a:bodyPr/>
          <a:lstStyle/>
          <a:p>
            <a:pPr>
              <a:spcBef>
                <a:spcPct val="45000"/>
              </a:spcBef>
            </a:pPr>
            <a:r>
              <a:rPr lang="en-US" dirty="0" smtClean="0"/>
              <a:t>Defining a primary key</a:t>
            </a:r>
            <a:r>
              <a:rPr lang="bg-BG" dirty="0" smtClean="0"/>
              <a:t> </a:t>
            </a:r>
          </a:p>
          <a:p>
            <a:pPr>
              <a:spcBef>
                <a:spcPct val="45000"/>
              </a:spcBef>
            </a:pP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pic>
        <p:nvPicPr>
          <p:cNvPr id="20481" name="Picture 1"/>
          <p:cNvPicPr>
            <a:picLocks noChangeAspect="1" noChangeArrowheads="1"/>
          </p:cNvPicPr>
          <p:nvPr/>
        </p:nvPicPr>
        <p:blipFill>
          <a:blip r:embed="rId2" cstate="print"/>
          <a:srcRect/>
          <a:stretch>
            <a:fillRect/>
          </a:stretch>
        </p:blipFill>
        <p:spPr bwMode="auto">
          <a:xfrm>
            <a:off x="3532554" y="2819400"/>
            <a:ext cx="5001846" cy="3483428"/>
          </a:xfrm>
          <a:prstGeom prst="roundRect">
            <a:avLst>
              <a:gd name="adj" fmla="val 689"/>
            </a:avLst>
          </a:prstGeom>
          <a:noFill/>
          <a:ln w="9525">
            <a:noFill/>
            <a:miter lim="800000"/>
            <a:headEnd/>
            <a:tailEnd/>
          </a:ln>
        </p:spPr>
      </p:pic>
      <p:sp>
        <p:nvSpPr>
          <p:cNvPr id="6" name="AutoShape 5"/>
          <p:cNvSpPr>
            <a:spLocks noChangeArrowheads="1"/>
          </p:cNvSpPr>
          <p:nvPr/>
        </p:nvSpPr>
        <p:spPr bwMode="auto">
          <a:xfrm>
            <a:off x="457200" y="1828800"/>
            <a:ext cx="3733800" cy="1379101"/>
          </a:xfrm>
          <a:prstGeom prst="wedgeRoundRectCallout">
            <a:avLst>
              <a:gd name="adj1" fmla="val 34824"/>
              <a:gd name="adj2" fmla="val 70100"/>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600" b="1" dirty="0">
                <a:solidFill>
                  <a:srgbClr val="F7FFE7"/>
                </a:solidFill>
                <a:effectLst>
                  <a:outerShdw blurRad="38100" dist="38100" dir="2700000" algn="tl">
                    <a:srgbClr val="000000">
                      <a:alpha val="43137"/>
                    </a:srgbClr>
                  </a:outerShdw>
                </a:effectLst>
                <a:latin typeface="+mn-lt"/>
                <a:cs typeface="Consolas" pitchFamily="49" charset="0"/>
              </a:rPr>
              <a:t>Right click </a:t>
            </a:r>
            <a:r>
              <a:rPr lang="en-US" sz="2600" b="1" dirty="0" smtClean="0">
                <a:solidFill>
                  <a:srgbClr val="F7FFE7"/>
                </a:solidFill>
                <a:effectLst>
                  <a:outerShdw blurRad="38100" dist="38100" dir="2700000" algn="tl">
                    <a:srgbClr val="000000">
                      <a:alpha val="43137"/>
                    </a:srgbClr>
                  </a:outerShdw>
                </a:effectLst>
                <a:latin typeface="+mn-lt"/>
                <a:cs typeface="Consolas" pitchFamily="49" charset="0"/>
              </a:rPr>
              <a:t>on the column start and select "Set Primary Key"</a:t>
            </a:r>
            <a:endParaRPr lang="bg-BG" sz="2600" b="1" dirty="0">
              <a:solidFill>
                <a:srgbClr val="F7FFE7"/>
              </a:solidFill>
              <a:effectLst>
                <a:outerShdw blurRad="38100" dist="38100" dir="2700000" algn="tl">
                  <a:srgbClr val="000000">
                    <a:alpha val="43137"/>
                  </a:srgbClr>
                </a:outerShdw>
              </a:effectLst>
              <a:latin typeface="+mn-lt"/>
              <a:cs typeface="Consolas" pitchFamily="49" charset="0"/>
            </a:endParaRPr>
          </a:p>
        </p:txBody>
      </p:sp>
    </p:spTree>
    <p:extLst>
      <p:ext uri="{BB962C8B-B14F-4D97-AF65-F5344CB8AC3E}">
        <p14:creationId xmlns:p14="http://schemas.microsoft.com/office/powerpoint/2010/main" val="34989123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Tables (4)</a:t>
            </a:r>
            <a:endParaRPr lang="en-US" dirty="0"/>
          </a:p>
        </p:txBody>
      </p:sp>
      <p:sp>
        <p:nvSpPr>
          <p:cNvPr id="3" name="Content Placeholder 2"/>
          <p:cNvSpPr>
            <a:spLocks noGrp="1"/>
          </p:cNvSpPr>
          <p:nvPr>
            <p:ph idx="1"/>
          </p:nvPr>
        </p:nvSpPr>
        <p:spPr>
          <a:xfrm>
            <a:off x="228600" y="1066800"/>
            <a:ext cx="8686800" cy="5486400"/>
          </a:xfrm>
        </p:spPr>
        <p:txBody>
          <a:bodyPr/>
          <a:lstStyle/>
          <a:p>
            <a:r>
              <a:rPr lang="en-US" dirty="0" smtClean="0"/>
              <a:t>Defining an</a:t>
            </a:r>
            <a:r>
              <a:rPr lang="bg-BG" dirty="0" smtClean="0"/>
              <a:t> </a:t>
            </a:r>
            <a:r>
              <a:rPr lang="en-US" dirty="0" smtClean="0"/>
              <a:t>identity columns</a:t>
            </a:r>
          </a:p>
          <a:p>
            <a:pPr lvl="1"/>
            <a:r>
              <a:rPr lang="en-US" dirty="0" smtClean="0">
                <a:solidFill>
                  <a:schemeClr val="accent5">
                    <a:lumMod val="20000"/>
                    <a:lumOff val="80000"/>
                  </a:schemeClr>
                </a:solidFill>
              </a:rPr>
              <a:t>Identity</a:t>
            </a:r>
            <a:r>
              <a:rPr lang="en-US" dirty="0" smtClean="0"/>
              <a:t> means that the values in a certain column</a:t>
            </a:r>
            <a:r>
              <a:rPr lang="bg-BG" dirty="0" smtClean="0"/>
              <a:t> </a:t>
            </a:r>
            <a:r>
              <a:rPr lang="en-US" dirty="0" smtClean="0"/>
              <a:t>are auto generated</a:t>
            </a:r>
            <a:r>
              <a:rPr lang="bg-BG" dirty="0" smtClean="0"/>
              <a:t> </a:t>
            </a:r>
            <a:r>
              <a:rPr lang="en-US" dirty="0" smtClean="0"/>
              <a:t>(for </a:t>
            </a:r>
            <a:r>
              <a:rPr lang="en-US" sz="2800" noProof="1" smtClean="0">
                <a:solidFill>
                  <a:schemeClr val="accent5">
                    <a:lumMod val="20000"/>
                    <a:lumOff val="80000"/>
                  </a:schemeClr>
                </a:solidFill>
                <a:latin typeface="Consolas" pitchFamily="49" charset="0"/>
                <a:cs typeface="Consolas" pitchFamily="49" charset="0"/>
              </a:rPr>
              <a:t>int</a:t>
            </a:r>
            <a:r>
              <a:rPr lang="bg-BG" dirty="0" smtClean="0"/>
              <a:t> </a:t>
            </a:r>
            <a:r>
              <a:rPr lang="en-US" dirty="0" smtClean="0"/>
              <a:t>columns</a:t>
            </a:r>
            <a:r>
              <a:rPr lang="bg-BG" dirty="0" smtClean="0"/>
              <a:t>)</a:t>
            </a:r>
          </a:p>
          <a:p>
            <a:pPr lvl="1"/>
            <a:r>
              <a:rPr lang="en-US" dirty="0" smtClean="0"/>
              <a:t>These values cannot be assigned manually</a:t>
            </a:r>
          </a:p>
          <a:p>
            <a:pPr lvl="1"/>
            <a:r>
              <a:rPr lang="en-US" dirty="0" smtClean="0">
                <a:solidFill>
                  <a:schemeClr val="accent5">
                    <a:lumMod val="20000"/>
                    <a:lumOff val="80000"/>
                  </a:schemeClr>
                </a:solidFill>
              </a:rPr>
              <a:t>Identity Seed </a:t>
            </a:r>
            <a:r>
              <a:rPr lang="en-US" dirty="0" smtClean="0"/>
              <a:t>– the starting number from which the values in the column begin to increase</a:t>
            </a:r>
            <a:r>
              <a:rPr lang="bg-BG" dirty="0" smtClean="0"/>
              <a:t>.</a:t>
            </a:r>
          </a:p>
          <a:p>
            <a:pPr lvl="1"/>
            <a:r>
              <a:rPr lang="en-US" dirty="0" smtClean="0">
                <a:solidFill>
                  <a:schemeClr val="accent5">
                    <a:lumMod val="20000"/>
                    <a:lumOff val="80000"/>
                  </a:schemeClr>
                </a:solidFill>
              </a:rPr>
              <a:t>Identity</a:t>
            </a:r>
            <a:r>
              <a:rPr lang="bg-BG" dirty="0" smtClean="0">
                <a:solidFill>
                  <a:schemeClr val="accent5">
                    <a:lumMod val="20000"/>
                    <a:lumOff val="80000"/>
                  </a:schemeClr>
                </a:solidFill>
              </a:rPr>
              <a:t> </a:t>
            </a:r>
            <a:r>
              <a:rPr lang="en-US" dirty="0" smtClean="0">
                <a:solidFill>
                  <a:schemeClr val="accent5">
                    <a:lumMod val="20000"/>
                    <a:lumOff val="80000"/>
                  </a:schemeClr>
                </a:solidFill>
              </a:rPr>
              <a:t>Increment </a:t>
            </a:r>
            <a:r>
              <a:rPr lang="en-US" dirty="0" smtClean="0"/>
              <a:t>– by how much each consecutive value is increased</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Tree>
    <p:extLst>
      <p:ext uri="{BB962C8B-B14F-4D97-AF65-F5344CB8AC3E}">
        <p14:creationId xmlns:p14="http://schemas.microsoft.com/office/powerpoint/2010/main" val="2228678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r>
              <a:rPr lang="en-US" dirty="0" smtClean="0"/>
              <a:t>Table of </a:t>
            </a:r>
            <a:r>
              <a:rPr lang="en-US" dirty="0" smtClean="0"/>
              <a:t>Contents (2) </a:t>
            </a:r>
            <a:endParaRPr lang="bg-BG" dirty="0"/>
          </a:p>
        </p:txBody>
      </p:sp>
      <p:sp>
        <p:nvSpPr>
          <p:cNvPr id="463875" name="Rectangle 3"/>
          <p:cNvSpPr>
            <a:spLocks noGrp="1" noChangeArrowheads="1"/>
          </p:cNvSpPr>
          <p:nvPr>
            <p:ph idx="1"/>
          </p:nvPr>
        </p:nvSpPr>
        <p:spPr/>
        <p:txBody>
          <a:bodyPr/>
          <a:lstStyle/>
          <a:p>
            <a:pPr marL="542925" indent="-542925">
              <a:buFont typeface="+mj-lt"/>
              <a:buAutoNum type="arabicPeriod" startAt="8"/>
              <a:tabLst/>
            </a:pPr>
            <a:r>
              <a:rPr lang="en-US" dirty="0"/>
              <a:t>Nested SELECT Statements</a:t>
            </a:r>
          </a:p>
          <a:p>
            <a:pPr marL="542925" indent="-542925">
              <a:buFont typeface="+mj-lt"/>
              <a:buAutoNum type="arabicPeriod" startAt="8"/>
              <a:tabLst/>
            </a:pPr>
            <a:r>
              <a:rPr lang="en-US" dirty="0"/>
              <a:t>Aggregating Data</a:t>
            </a:r>
          </a:p>
          <a:p>
            <a:pPr marL="722313" lvl="1" indent="349250">
              <a:spcBef>
                <a:spcPct val="35000"/>
              </a:spcBef>
            </a:pPr>
            <a:r>
              <a:rPr lang="en-US" dirty="0"/>
              <a:t>Group Functions and </a:t>
            </a:r>
            <a:r>
              <a:rPr lang="en-US" dirty="0">
                <a:solidFill>
                  <a:schemeClr val="accent5">
                    <a:lumMod val="20000"/>
                    <a:lumOff val="80000"/>
                  </a:schemeClr>
                </a:solidFill>
                <a:latin typeface="Consolas" pitchFamily="49" charset="0"/>
              </a:rPr>
              <a:t>GROUP</a:t>
            </a:r>
            <a:r>
              <a:rPr lang="en-US" dirty="0">
                <a:solidFill>
                  <a:schemeClr val="accent5">
                    <a:lumMod val="20000"/>
                    <a:lumOff val="80000"/>
                  </a:schemeClr>
                </a:solidFill>
              </a:rPr>
              <a:t> </a:t>
            </a:r>
            <a:r>
              <a:rPr lang="en-US" dirty="0">
                <a:solidFill>
                  <a:schemeClr val="accent5">
                    <a:lumMod val="20000"/>
                    <a:lumOff val="80000"/>
                  </a:schemeClr>
                </a:solidFill>
                <a:latin typeface="Consolas" pitchFamily="49" charset="0"/>
              </a:rPr>
              <a:t>BY</a:t>
            </a:r>
          </a:p>
          <a:p>
            <a:pPr marL="542925" indent="-542925">
              <a:buFont typeface="+mj-lt"/>
              <a:buAutoNum type="arabicPeriod" startAt="8"/>
              <a:tabLst/>
            </a:pPr>
            <a:r>
              <a:rPr lang="en-US" dirty="0"/>
              <a:t>Microsoft SQL Server Functions</a:t>
            </a:r>
          </a:p>
          <a:p>
            <a:pPr marL="542925" indent="-542925">
              <a:buFont typeface="+mj-lt"/>
              <a:buAutoNum type="arabicPeriod" startAt="8"/>
              <a:tabLst/>
            </a:pPr>
            <a:r>
              <a:rPr lang="en-US" dirty="0"/>
              <a:t>SQL Server Data Types</a:t>
            </a:r>
          </a:p>
          <a:p>
            <a:pPr marL="542925" indent="-542925">
              <a:buFont typeface="+mj-lt"/>
              <a:buAutoNum type="arabicPeriod" startAt="8"/>
              <a:tabLst/>
            </a:pPr>
            <a:r>
              <a:rPr lang="en-US" dirty="0"/>
              <a:t>Data Definition Language (DDL)</a:t>
            </a:r>
          </a:p>
          <a:p>
            <a:pPr marL="542925" indent="-542925">
              <a:buFont typeface="+mj-lt"/>
              <a:buAutoNum type="arabicPeriod" startAt="8"/>
              <a:tabLst/>
            </a:pPr>
            <a:r>
              <a:rPr lang="en-US" dirty="0"/>
              <a:t>Creating Tables in MS SQL Server</a:t>
            </a:r>
          </a:p>
          <a:p>
            <a:pPr marL="542925" indent="-542925">
              <a:buFont typeface="+mj-lt"/>
              <a:buAutoNum type="arabicPeriod" startAt="8"/>
              <a:tabLst/>
            </a:pPr>
            <a:r>
              <a:rPr lang="en-US" dirty="0"/>
              <a:t>Naming Conventions</a:t>
            </a:r>
            <a:endParaRPr lang="en-US" dirty="0">
              <a:latin typeface="Courier New" pitchFamily="49" charset="0"/>
            </a:endParaRPr>
          </a:p>
        </p:txBody>
      </p:sp>
      <p:sp>
        <p:nvSpPr>
          <p:cNvPr id="5"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pic>
        <p:nvPicPr>
          <p:cNvPr id="6" name="Picture 5" descr="http://www.iconspedia.com/uploads/1160917852.png"/>
          <p:cNvPicPr>
            <a:picLocks noChangeAspect="1" noChangeArrowheads="1"/>
          </p:cNvPicPr>
          <p:nvPr/>
        </p:nvPicPr>
        <p:blipFill>
          <a:blip r:embed="rId3" cstate="screen">
            <a:lum bright="-20000"/>
            <a:extLst>
              <a:ext uri="{28A0092B-C50C-407E-A947-70E740481C1C}">
                <a14:useLocalDpi xmlns:a14="http://schemas.microsoft.com/office/drawing/2010/main" val="0"/>
              </a:ext>
            </a:extLst>
          </a:blip>
          <a:srcRect/>
          <a:stretch>
            <a:fillRect/>
          </a:stretch>
        </p:blipFill>
        <p:spPr bwMode="auto">
          <a:xfrm rot="16890928">
            <a:off x="7797353" y="5014421"/>
            <a:ext cx="956040" cy="956040"/>
          </a:xfrm>
          <a:prstGeom prst="rect">
            <a:avLst/>
          </a:prstGeom>
          <a:noFill/>
        </p:spPr>
      </p:pic>
      <p:pic>
        <p:nvPicPr>
          <p:cNvPr id="7" name="Picture 3" descr="C:\Trash\db-diagram.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16845902">
            <a:off x="6221328" y="4221777"/>
            <a:ext cx="2952552" cy="1613316"/>
          </a:xfrm>
          <a:prstGeom prst="rect">
            <a:avLst/>
          </a:prstGeom>
          <a:noFill/>
        </p:spPr>
      </p:pic>
      <p:pic>
        <p:nvPicPr>
          <p:cNvPr id="8" name="Picture 2" descr="http://www.pornosecurity.org/images/SQL_logo.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152618">
            <a:off x="7119874" y="1285137"/>
            <a:ext cx="1530592" cy="1533449"/>
          </a:xfrm>
          <a:prstGeom prst="roundRect">
            <a:avLst>
              <a:gd name="adj" fmla="val 12052"/>
            </a:avLst>
          </a:prstGeom>
          <a:noFill/>
          <a:ln>
            <a:solidFill>
              <a:schemeClr val="bg1">
                <a:lumMod val="65000"/>
                <a:lumOff val="35000"/>
              </a:schemeClr>
            </a:solidFill>
          </a:ln>
        </p:spPr>
      </p:pic>
    </p:spTree>
    <p:extLst>
      <p:ext uri="{BB962C8B-B14F-4D97-AF65-F5344CB8AC3E}">
        <p14:creationId xmlns:p14="http://schemas.microsoft.com/office/powerpoint/2010/main" val="2764459423"/>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Tables (5)</a:t>
            </a:r>
            <a:endParaRPr lang="en-US" dirty="0"/>
          </a:p>
        </p:txBody>
      </p:sp>
      <p:sp>
        <p:nvSpPr>
          <p:cNvPr id="3" name="Content Placeholder 2"/>
          <p:cNvSpPr>
            <a:spLocks noGrp="1"/>
          </p:cNvSpPr>
          <p:nvPr>
            <p:ph idx="1"/>
          </p:nvPr>
        </p:nvSpPr>
        <p:spPr>
          <a:xfrm>
            <a:off x="228600" y="1066800"/>
            <a:ext cx="8686800" cy="5486400"/>
          </a:xfrm>
        </p:spPr>
        <p:txBody>
          <a:bodyPr/>
          <a:lstStyle/>
          <a:p>
            <a:r>
              <a:rPr lang="en-US" dirty="0" smtClean="0"/>
              <a:t>Setting an</a:t>
            </a:r>
            <a:r>
              <a:rPr lang="bg-BG" dirty="0" smtClean="0"/>
              <a:t> </a:t>
            </a:r>
            <a:r>
              <a:rPr lang="en-US" dirty="0" smtClean="0"/>
              <a:t>identity</a:t>
            </a:r>
            <a:r>
              <a:rPr lang="bg-BG" dirty="0" smtClean="0"/>
              <a:t> </a:t>
            </a:r>
            <a:r>
              <a:rPr lang="en-US" dirty="0" smtClean="0"/>
              <a:t>through the</a:t>
            </a:r>
            <a:r>
              <a:rPr lang="bg-BG" dirty="0" smtClean="0"/>
              <a:t> </a:t>
            </a:r>
            <a:r>
              <a:rPr lang="en-US" dirty="0" smtClean="0"/>
              <a:t>"Column Properties" window</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pic>
        <p:nvPicPr>
          <p:cNvPr id="5" name="Picture 4"/>
          <p:cNvPicPr>
            <a:picLocks noChangeAspect="1" noChangeArrowheads="1"/>
          </p:cNvPicPr>
          <p:nvPr/>
        </p:nvPicPr>
        <p:blipFill>
          <a:blip r:embed="rId2" cstate="screen"/>
          <a:srcRect/>
          <a:stretch>
            <a:fillRect/>
          </a:stretch>
        </p:blipFill>
        <p:spPr bwMode="auto">
          <a:xfrm>
            <a:off x="1764886" y="2428875"/>
            <a:ext cx="5616575" cy="3895725"/>
          </a:xfrm>
          <a:prstGeom prst="roundRect">
            <a:avLst>
              <a:gd name="adj" fmla="val 1359"/>
            </a:avLst>
          </a:prstGeom>
          <a:noFill/>
          <a:ln w="9525">
            <a:solidFill>
              <a:schemeClr val="accent5">
                <a:lumMod val="20000"/>
                <a:lumOff val="80000"/>
              </a:schemeClr>
            </a:solidFill>
            <a:miter lim="800000"/>
            <a:headEnd/>
            <a:tailEnd/>
          </a:ln>
        </p:spPr>
      </p:pic>
    </p:spTree>
    <p:extLst>
      <p:ext uri="{BB962C8B-B14F-4D97-AF65-F5344CB8AC3E}">
        <p14:creationId xmlns:p14="http://schemas.microsoft.com/office/powerpoint/2010/main" val="4244724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Tables (6)</a:t>
            </a:r>
            <a:endParaRPr lang="en-US" dirty="0"/>
          </a:p>
        </p:txBody>
      </p:sp>
      <p:sp>
        <p:nvSpPr>
          <p:cNvPr id="3" name="Content Placeholder 2"/>
          <p:cNvSpPr>
            <a:spLocks noGrp="1"/>
          </p:cNvSpPr>
          <p:nvPr>
            <p:ph idx="1"/>
          </p:nvPr>
        </p:nvSpPr>
        <p:spPr>
          <a:xfrm>
            <a:off x="228600" y="1066800"/>
            <a:ext cx="5029200" cy="5486400"/>
          </a:xfrm>
        </p:spPr>
        <p:txBody>
          <a:bodyPr/>
          <a:lstStyle/>
          <a:p>
            <a:r>
              <a:rPr lang="en-US" sz="3000" dirty="0" smtClean="0"/>
              <a:t>It is a good practice to</a:t>
            </a:r>
            <a:r>
              <a:rPr lang="bg-BG" sz="3000" dirty="0" smtClean="0"/>
              <a:t> </a:t>
            </a:r>
            <a:r>
              <a:rPr lang="en-US" sz="3000" dirty="0" smtClean="0"/>
              <a:t>set the name of the table at the time it is created</a:t>
            </a:r>
          </a:p>
          <a:p>
            <a:pPr lvl="1"/>
            <a:r>
              <a:rPr lang="en-US" sz="2600" dirty="0" smtClean="0"/>
              <a:t>Use the</a:t>
            </a:r>
            <a:r>
              <a:rPr lang="bg-BG" sz="2600" dirty="0" smtClean="0"/>
              <a:t> </a:t>
            </a:r>
            <a:r>
              <a:rPr lang="en-US" sz="2600" dirty="0" smtClean="0"/>
              <a:t>"Properties" window</a:t>
            </a:r>
          </a:p>
          <a:p>
            <a:pPr lvl="1"/>
            <a:r>
              <a:rPr lang="en-US" sz="2800" dirty="0" smtClean="0"/>
              <a:t>If it's not visible use</a:t>
            </a:r>
            <a:r>
              <a:rPr lang="bg-BG" sz="2800" dirty="0" smtClean="0"/>
              <a:t> </a:t>
            </a:r>
            <a:r>
              <a:rPr lang="en-US" sz="2800" dirty="0" smtClean="0"/>
              <a:t>"View" </a:t>
            </a:r>
            <a:r>
              <a:rPr lang="en-US" sz="2800" dirty="0" smtClean="0">
                <a:sym typeface="Wingdings" pitchFamily="2" charset="2"/>
              </a:rPr>
              <a:t> </a:t>
            </a:r>
            <a:r>
              <a:rPr lang="en-US" sz="2800" dirty="0" smtClean="0"/>
              <a:t>"Properties Window" or press [F4]</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pic>
        <p:nvPicPr>
          <p:cNvPr id="5" name="Picture 5"/>
          <p:cNvPicPr>
            <a:picLocks noChangeAspect="1" noChangeArrowheads="1"/>
          </p:cNvPicPr>
          <p:nvPr/>
        </p:nvPicPr>
        <p:blipFill>
          <a:blip r:embed="rId2" cstate="screen"/>
          <a:srcRect/>
          <a:stretch>
            <a:fillRect/>
          </a:stretch>
        </p:blipFill>
        <p:spPr bwMode="auto">
          <a:xfrm>
            <a:off x="5410200" y="1295400"/>
            <a:ext cx="3200400" cy="4298789"/>
          </a:xfrm>
          <a:prstGeom prst="rect">
            <a:avLst/>
          </a:prstGeom>
          <a:noFill/>
          <a:ln w="9525">
            <a:solidFill>
              <a:schemeClr val="accent5">
                <a:lumMod val="20000"/>
                <a:lumOff val="80000"/>
              </a:schemeClr>
            </a:solidFill>
            <a:miter lim="800000"/>
            <a:headEnd/>
            <a:tailEnd/>
          </a:ln>
        </p:spPr>
      </p:pic>
      <p:sp>
        <p:nvSpPr>
          <p:cNvPr id="6" name="AutoShape 5"/>
          <p:cNvSpPr>
            <a:spLocks noChangeArrowheads="1"/>
          </p:cNvSpPr>
          <p:nvPr/>
        </p:nvSpPr>
        <p:spPr bwMode="auto">
          <a:xfrm>
            <a:off x="7315200" y="990600"/>
            <a:ext cx="1219200" cy="953453"/>
          </a:xfrm>
          <a:prstGeom prst="wedgeRoundRectCallout">
            <a:avLst>
              <a:gd name="adj1" fmla="val -9800"/>
              <a:gd name="adj2" fmla="val 115002"/>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Tablename</a:t>
            </a:r>
            <a:endParaRPr lang="en-US" sz="2600" b="1" noProof="1">
              <a:solidFill>
                <a:srgbClr val="F7FFE7"/>
              </a:solidFill>
              <a:effectLst>
                <a:outerShdw blurRad="38100" dist="38100" dir="2700000" algn="tl">
                  <a:srgbClr val="000000">
                    <a:alpha val="43137"/>
                  </a:srgbClr>
                </a:outerShdw>
              </a:effectLst>
              <a:latin typeface="+mn-lt"/>
              <a:cs typeface="Consolas" pitchFamily="49" charset="0"/>
            </a:endParaRPr>
          </a:p>
        </p:txBody>
      </p:sp>
      <p:sp>
        <p:nvSpPr>
          <p:cNvPr id="9" name="Freeform 8"/>
          <p:cNvSpPr/>
          <p:nvPr/>
        </p:nvSpPr>
        <p:spPr>
          <a:xfrm>
            <a:off x="7261653" y="2362200"/>
            <a:ext cx="891748" cy="351183"/>
          </a:xfrm>
          <a:custGeom>
            <a:avLst/>
            <a:gdLst>
              <a:gd name="connsiteX0" fmla="*/ 765851 w 765851"/>
              <a:gd name="connsiteY0" fmla="*/ 104669 h 313391"/>
              <a:gd name="connsiteX1" fmla="*/ 736034 w 765851"/>
              <a:gd name="connsiteY1" fmla="*/ 84791 h 313391"/>
              <a:gd name="connsiteX2" fmla="*/ 70112 w 765851"/>
              <a:gd name="connsiteY2" fmla="*/ 74851 h 313391"/>
              <a:gd name="connsiteX3" fmla="*/ 40295 w 765851"/>
              <a:gd name="connsiteY3" fmla="*/ 84791 h 313391"/>
              <a:gd name="connsiteX4" fmla="*/ 10477 w 765851"/>
              <a:gd name="connsiteY4" fmla="*/ 144425 h 313391"/>
              <a:gd name="connsiteX5" fmla="*/ 538 w 765851"/>
              <a:gd name="connsiteY5" fmla="*/ 174243 h 313391"/>
              <a:gd name="connsiteX6" fmla="*/ 10477 w 765851"/>
              <a:gd name="connsiteY6" fmla="*/ 243817 h 313391"/>
              <a:gd name="connsiteX7" fmla="*/ 40295 w 765851"/>
              <a:gd name="connsiteY7" fmla="*/ 253756 h 313391"/>
              <a:gd name="connsiteX8" fmla="*/ 109869 w 765851"/>
              <a:gd name="connsiteY8" fmla="*/ 293512 h 313391"/>
              <a:gd name="connsiteX9" fmla="*/ 209260 w 765851"/>
              <a:gd name="connsiteY9" fmla="*/ 313391 h 313391"/>
              <a:gd name="connsiteX10" fmla="*/ 686338 w 765851"/>
              <a:gd name="connsiteY10" fmla="*/ 303451 h 313391"/>
              <a:gd name="connsiteX11" fmla="*/ 716156 w 765851"/>
              <a:gd name="connsiteY11" fmla="*/ 293512 h 313391"/>
              <a:gd name="connsiteX12" fmla="*/ 736034 w 765851"/>
              <a:gd name="connsiteY12" fmla="*/ 233878 h 313391"/>
              <a:gd name="connsiteX13" fmla="*/ 726095 w 765851"/>
              <a:gd name="connsiteY13" fmla="*/ 164304 h 313391"/>
              <a:gd name="connsiteX14" fmla="*/ 696277 w 765851"/>
              <a:gd name="connsiteY14" fmla="*/ 144425 h 313391"/>
              <a:gd name="connsiteX15" fmla="*/ 537251 w 765851"/>
              <a:gd name="connsiteY15" fmla="*/ 134486 h 313391"/>
              <a:gd name="connsiteX16" fmla="*/ 229138 w 765851"/>
              <a:gd name="connsiteY16" fmla="*/ 104669 h 313391"/>
              <a:gd name="connsiteX17" fmla="*/ 139686 w 765851"/>
              <a:gd name="connsiteY17" fmla="*/ 74851 h 313391"/>
              <a:gd name="connsiteX18" fmla="*/ 109869 w 765851"/>
              <a:gd name="connsiteY18" fmla="*/ 64912 h 313391"/>
              <a:gd name="connsiteX19" fmla="*/ 50234 w 765851"/>
              <a:gd name="connsiteY19" fmla="*/ 45034 h 3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5851" h="313391">
                <a:moveTo>
                  <a:pt x="765851" y="104669"/>
                </a:moveTo>
                <a:cubicBezTo>
                  <a:pt x="755912" y="98043"/>
                  <a:pt x="746950" y="89642"/>
                  <a:pt x="736034" y="84791"/>
                </a:cubicBezTo>
                <a:cubicBezTo>
                  <a:pt x="545256" y="0"/>
                  <a:pt x="112723" y="74152"/>
                  <a:pt x="70112" y="74851"/>
                </a:cubicBezTo>
                <a:cubicBezTo>
                  <a:pt x="60173" y="78164"/>
                  <a:pt x="49279" y="79401"/>
                  <a:pt x="40295" y="84791"/>
                </a:cubicBezTo>
                <a:cubicBezTo>
                  <a:pt x="13386" y="100937"/>
                  <a:pt x="18856" y="115098"/>
                  <a:pt x="10477" y="144425"/>
                </a:cubicBezTo>
                <a:cubicBezTo>
                  <a:pt x="7599" y="154499"/>
                  <a:pt x="3851" y="164304"/>
                  <a:pt x="538" y="174243"/>
                </a:cubicBezTo>
                <a:cubicBezTo>
                  <a:pt x="3851" y="197434"/>
                  <a:pt x="0" y="222864"/>
                  <a:pt x="10477" y="243817"/>
                </a:cubicBezTo>
                <a:cubicBezTo>
                  <a:pt x="15162" y="253188"/>
                  <a:pt x="30924" y="249071"/>
                  <a:pt x="40295" y="253756"/>
                </a:cubicBezTo>
                <a:cubicBezTo>
                  <a:pt x="97973" y="282595"/>
                  <a:pt x="40161" y="267372"/>
                  <a:pt x="109869" y="293512"/>
                </a:cubicBezTo>
                <a:cubicBezTo>
                  <a:pt x="133590" y="302407"/>
                  <a:pt x="188652" y="309956"/>
                  <a:pt x="209260" y="313391"/>
                </a:cubicBezTo>
                <a:lnTo>
                  <a:pt x="686338" y="303451"/>
                </a:lnTo>
                <a:cubicBezTo>
                  <a:pt x="696807" y="303040"/>
                  <a:pt x="710066" y="302037"/>
                  <a:pt x="716156" y="293512"/>
                </a:cubicBezTo>
                <a:cubicBezTo>
                  <a:pt x="728335" y="276462"/>
                  <a:pt x="736034" y="233878"/>
                  <a:pt x="736034" y="233878"/>
                </a:cubicBezTo>
                <a:cubicBezTo>
                  <a:pt x="732721" y="210687"/>
                  <a:pt x="735610" y="185712"/>
                  <a:pt x="726095" y="164304"/>
                </a:cubicBezTo>
                <a:cubicBezTo>
                  <a:pt x="721243" y="153388"/>
                  <a:pt x="708076" y="146288"/>
                  <a:pt x="696277" y="144425"/>
                </a:cubicBezTo>
                <a:cubicBezTo>
                  <a:pt x="643815" y="136141"/>
                  <a:pt x="590260" y="137799"/>
                  <a:pt x="537251" y="134486"/>
                </a:cubicBezTo>
                <a:cubicBezTo>
                  <a:pt x="355805" y="104245"/>
                  <a:pt x="458231" y="116726"/>
                  <a:pt x="229138" y="104669"/>
                </a:cubicBezTo>
                <a:lnTo>
                  <a:pt x="139686" y="74851"/>
                </a:lnTo>
                <a:cubicBezTo>
                  <a:pt x="129747" y="71538"/>
                  <a:pt x="118586" y="70723"/>
                  <a:pt x="109869" y="64912"/>
                </a:cubicBezTo>
                <a:cubicBezTo>
                  <a:pt x="71781" y="39521"/>
                  <a:pt x="91996" y="45034"/>
                  <a:pt x="50234" y="45034"/>
                </a:cubicBezTo>
              </a:path>
            </a:pathLst>
          </a:custGeom>
          <a:ln w="317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ysClr val="windowText" lastClr="000000"/>
              </a:solidFill>
            </a:endParaRPr>
          </a:p>
        </p:txBody>
      </p:sp>
    </p:spTree>
    <p:extLst>
      <p:ext uri="{BB962C8B-B14F-4D97-AF65-F5344CB8AC3E}">
        <p14:creationId xmlns:p14="http://schemas.microsoft.com/office/powerpoint/2010/main" val="10280152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Tables (7)</a:t>
            </a:r>
            <a:endParaRPr lang="en-US" dirty="0"/>
          </a:p>
        </p:txBody>
      </p:sp>
      <p:sp>
        <p:nvSpPr>
          <p:cNvPr id="3" name="Content Placeholder 2"/>
          <p:cNvSpPr>
            <a:spLocks noGrp="1"/>
          </p:cNvSpPr>
          <p:nvPr>
            <p:ph idx="1"/>
          </p:nvPr>
        </p:nvSpPr>
        <p:spPr>
          <a:xfrm>
            <a:off x="228600" y="1066800"/>
            <a:ext cx="8686800" cy="5486400"/>
          </a:xfrm>
        </p:spPr>
        <p:txBody>
          <a:bodyPr/>
          <a:lstStyle/>
          <a:p>
            <a:r>
              <a:rPr lang="en-US" sz="3000" dirty="0" smtClean="0"/>
              <a:t>When closing the window for the table</a:t>
            </a:r>
            <a:r>
              <a:rPr lang="bg-BG" sz="3000" dirty="0" smtClean="0"/>
              <a:t>, </a:t>
            </a:r>
            <a:r>
              <a:rPr lang="en-US" sz="3000" dirty="0" smtClean="0"/>
              <a:t>SSMS asks whether to save the table</a:t>
            </a:r>
            <a:endParaRPr lang="bg-BG" sz="3000" dirty="0" smtClean="0"/>
          </a:p>
          <a:p>
            <a:pPr lvl="1"/>
            <a:r>
              <a:rPr lang="en-US" sz="2800" dirty="0" smtClean="0"/>
              <a:t>You can do it manually by choosing</a:t>
            </a:r>
            <a:r>
              <a:rPr lang="bg-BG" sz="2800" dirty="0" smtClean="0"/>
              <a:t> </a:t>
            </a:r>
            <a:r>
              <a:rPr lang="en-US" sz="2800" dirty="0" smtClean="0"/>
              <a:t>“Save Table” from the</a:t>
            </a:r>
            <a:r>
              <a:rPr lang="bg-BG" sz="2800" dirty="0" smtClean="0"/>
              <a:t> </a:t>
            </a:r>
            <a:r>
              <a:rPr lang="en-US" sz="2800" dirty="0" smtClean="0"/>
              <a:t>“File” menu or by pressing</a:t>
            </a:r>
            <a:r>
              <a:rPr lang="bg-BG" sz="2800" dirty="0" smtClean="0"/>
              <a:t> </a:t>
            </a:r>
            <a:r>
              <a:rPr lang="en-US" sz="2800" dirty="0" smtClean="0"/>
              <a:t>Ctrl + S</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pic>
        <p:nvPicPr>
          <p:cNvPr id="5" name="Picture 5"/>
          <p:cNvPicPr>
            <a:picLocks noChangeAspect="1" noChangeArrowheads="1"/>
          </p:cNvPicPr>
          <p:nvPr/>
        </p:nvPicPr>
        <p:blipFill>
          <a:blip r:embed="rId2" cstate="screen"/>
          <a:srcRect/>
          <a:stretch>
            <a:fillRect/>
          </a:stretch>
        </p:blipFill>
        <p:spPr bwMode="auto">
          <a:xfrm>
            <a:off x="2554356" y="3429000"/>
            <a:ext cx="4038600" cy="2898168"/>
          </a:xfrm>
          <a:prstGeom prst="rect">
            <a:avLst/>
          </a:prstGeom>
          <a:noFill/>
          <a:ln w="9525" algn="ctr">
            <a:noFill/>
            <a:miter lim="800000"/>
            <a:headEnd/>
            <a:tailEnd/>
          </a:ln>
          <a:effectLst/>
        </p:spPr>
      </p:pic>
    </p:spTree>
    <p:extLst>
      <p:ext uri="{BB962C8B-B14F-4D97-AF65-F5344CB8AC3E}">
        <p14:creationId xmlns:p14="http://schemas.microsoft.com/office/powerpoint/2010/main" val="240472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147760"/>
            <a:ext cx="8229600" cy="1671640"/>
          </a:xfrm>
        </p:spPr>
        <p:txBody>
          <a:bodyPr/>
          <a:lstStyle/>
          <a:p>
            <a:r>
              <a:rPr lang="en-US" dirty="0" smtClean="0"/>
              <a:t>Database Modeling with</a:t>
            </a:r>
            <a:r>
              <a:rPr lang="bg-BG" dirty="0" smtClean="0"/>
              <a:t> </a:t>
            </a:r>
            <a:r>
              <a:rPr lang="en-US" dirty="0" smtClean="0"/>
              <a:t>SQL Server Management Studio</a:t>
            </a:r>
            <a:endParaRPr lang="en-US" dirty="0"/>
          </a:p>
        </p:txBody>
      </p:sp>
      <p:sp>
        <p:nvSpPr>
          <p:cNvPr id="4" name="Subtitle 2"/>
          <p:cNvSpPr>
            <a:spLocks noGrp="1"/>
          </p:cNvSpPr>
          <p:nvPr>
            <p:ph type="subTitle" idx="1"/>
          </p:nvPr>
        </p:nvSpPr>
        <p:spPr>
          <a:xfrm>
            <a:off x="533400" y="2936080"/>
            <a:ext cx="8077200" cy="569120"/>
          </a:xfrm>
        </p:spPr>
        <p:txBody>
          <a:bodyPr/>
          <a:lstStyle/>
          <a:p>
            <a:pPr>
              <a:lnSpc>
                <a:spcPct val="110000"/>
              </a:lnSpc>
            </a:pPr>
            <a:r>
              <a:rPr lang="en-US" dirty="0" smtClean="0"/>
              <a:t>Creating Relationships between Tables</a:t>
            </a:r>
            <a:endParaRPr lang="en-US" noProof="1" smtClean="0"/>
          </a:p>
        </p:txBody>
      </p:sp>
      <p:pic>
        <p:nvPicPr>
          <p:cNvPr id="15362" name="Picture 2" descr="http://www.allfacebook.com/images/pro-relationship.gif"/>
          <p:cNvPicPr>
            <a:picLocks noChangeAspect="1" noChangeArrowheads="1"/>
          </p:cNvPicPr>
          <p:nvPr/>
        </p:nvPicPr>
        <p:blipFill>
          <a:blip r:embed="rId2" cstate="print"/>
          <a:srcRect/>
          <a:stretch>
            <a:fillRect/>
          </a:stretch>
        </p:blipFill>
        <p:spPr bwMode="auto">
          <a:xfrm>
            <a:off x="2133600" y="3962400"/>
            <a:ext cx="3848100" cy="2295525"/>
          </a:xfrm>
          <a:prstGeom prst="roundRect">
            <a:avLst>
              <a:gd name="adj" fmla="val 8783"/>
            </a:avLst>
          </a:prstGeom>
          <a:noFill/>
        </p:spPr>
      </p:pic>
      <p:pic>
        <p:nvPicPr>
          <p:cNvPr id="15364" name="Picture 4" descr="http://dryicons.com/images/icon_sets/aesthetica/png/128x128/database.png"/>
          <p:cNvPicPr>
            <a:picLocks noChangeAspect="1" noChangeArrowheads="1"/>
          </p:cNvPicPr>
          <p:nvPr/>
        </p:nvPicPr>
        <p:blipFill>
          <a:blip r:embed="rId3" cstate="print"/>
          <a:srcRect/>
          <a:stretch>
            <a:fillRect/>
          </a:stretch>
        </p:blipFill>
        <p:spPr bwMode="auto">
          <a:xfrm>
            <a:off x="914400" y="4648200"/>
            <a:ext cx="2057400" cy="1752600"/>
          </a:xfrm>
          <a:prstGeom prst="rect">
            <a:avLst/>
          </a:prstGeom>
          <a:noFill/>
        </p:spPr>
      </p:pic>
      <p:pic>
        <p:nvPicPr>
          <p:cNvPr id="7" name="Picture 6" descr="http://www.thesug.org/mossasaurus/Wiki%20Documents/PivotTable_Data.JPG"/>
          <p:cNvPicPr>
            <a:picLocks noChangeAspect="1" noChangeArrowheads="1"/>
          </p:cNvPicPr>
          <p:nvPr/>
        </p:nvPicPr>
        <p:blipFill>
          <a:blip r:embed="rId4" cstate="screen"/>
          <a:stretch>
            <a:fillRect/>
          </a:stretch>
        </p:blipFill>
        <p:spPr bwMode="auto">
          <a:xfrm>
            <a:off x="5146675" y="3733800"/>
            <a:ext cx="2854325" cy="2209800"/>
          </a:xfrm>
          <a:prstGeom prst="roundRect">
            <a:avLst>
              <a:gd name="adj" fmla="val 3624"/>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Tree>
    <p:extLst>
      <p:ext uri="{BB962C8B-B14F-4D97-AF65-F5344CB8AC3E}">
        <p14:creationId xmlns:p14="http://schemas.microsoft.com/office/powerpoint/2010/main" val="5087138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To create one-to-many</a:t>
            </a:r>
            <a:r>
              <a:rPr lang="bg-BG" dirty="0" smtClean="0"/>
              <a:t> </a:t>
            </a:r>
            <a:r>
              <a:rPr lang="en-US" dirty="0" smtClean="0"/>
              <a:t>relationship drag the foreign key column onto the other table</a:t>
            </a:r>
          </a:p>
          <a:p>
            <a:pPr lvl="1"/>
            <a:r>
              <a:rPr lang="en-US" dirty="0" smtClean="0"/>
              <a:t>Drag from the child table to the</a:t>
            </a:r>
            <a:r>
              <a:rPr lang="bg-BG" dirty="0" smtClean="0"/>
              <a:t> </a:t>
            </a:r>
            <a:r>
              <a:rPr lang="en-US" dirty="0" smtClean="0"/>
              <a:t>parent table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pic>
        <p:nvPicPr>
          <p:cNvPr id="14339" name="Picture 3"/>
          <p:cNvPicPr>
            <a:picLocks noChangeAspect="1" noChangeArrowheads="1"/>
          </p:cNvPicPr>
          <p:nvPr/>
        </p:nvPicPr>
        <p:blipFill>
          <a:blip r:embed="rId2" cstate="print"/>
          <a:srcRect/>
          <a:stretch>
            <a:fillRect/>
          </a:stretch>
        </p:blipFill>
        <p:spPr bwMode="auto">
          <a:xfrm>
            <a:off x="884206" y="2786501"/>
            <a:ext cx="7308914" cy="1675524"/>
          </a:xfrm>
          <a:prstGeom prst="roundRect">
            <a:avLst>
              <a:gd name="adj" fmla="val 3676"/>
            </a:avLst>
          </a:prstGeom>
          <a:solidFill>
            <a:schemeClr val="tx2">
              <a:lumMod val="20000"/>
              <a:lumOff val="80000"/>
            </a:schemeClr>
          </a:solidFill>
        </p:spPr>
      </p:pic>
      <p:pic>
        <p:nvPicPr>
          <p:cNvPr id="14337" name="Picture 1"/>
          <p:cNvPicPr>
            <a:picLocks noChangeAspect="1" noChangeArrowheads="1"/>
          </p:cNvPicPr>
          <p:nvPr/>
        </p:nvPicPr>
        <p:blipFill>
          <a:blip r:embed="rId3" cstate="print"/>
          <a:srcRect/>
          <a:stretch>
            <a:fillRect/>
          </a:stretch>
        </p:blipFill>
        <p:spPr bwMode="auto">
          <a:xfrm>
            <a:off x="2111238" y="4322672"/>
            <a:ext cx="4822962" cy="2146482"/>
          </a:xfrm>
          <a:prstGeom prst="roundRect">
            <a:avLst>
              <a:gd name="adj" fmla="val 2926"/>
            </a:avLst>
          </a:prstGeom>
          <a:noFill/>
          <a:ln w="9525">
            <a:noFill/>
            <a:miter lim="800000"/>
            <a:headEnd/>
            <a:tailEnd/>
          </a:ln>
        </p:spPr>
      </p:pic>
    </p:spTree>
    <p:extLst>
      <p:ext uri="{BB962C8B-B14F-4D97-AF65-F5344CB8AC3E}">
        <p14:creationId xmlns:p14="http://schemas.microsoft.com/office/powerpoint/2010/main" val="38318047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Self-Relationships</a:t>
            </a:r>
            <a:endParaRPr lang="en-US" dirty="0"/>
          </a:p>
        </p:txBody>
      </p:sp>
      <p:sp>
        <p:nvSpPr>
          <p:cNvPr id="3" name="Content Placeholder 2"/>
          <p:cNvSpPr>
            <a:spLocks noGrp="1"/>
          </p:cNvSpPr>
          <p:nvPr>
            <p:ph idx="1"/>
          </p:nvPr>
        </p:nvSpPr>
        <p:spPr>
          <a:xfrm>
            <a:off x="228600" y="1066800"/>
            <a:ext cx="8686800" cy="5486400"/>
          </a:xfrm>
        </p:spPr>
        <p:txBody>
          <a:bodyPr/>
          <a:lstStyle/>
          <a:p>
            <a:r>
              <a:rPr lang="en-US" dirty="0" smtClean="0"/>
              <a:t>Self-relationship can be created by dragging a foreign key onto the same table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35</a:t>
            </a:fld>
            <a:endParaRPr lang="en-US" dirty="0"/>
          </a:p>
        </p:txBody>
      </p:sp>
      <p:pic>
        <p:nvPicPr>
          <p:cNvPr id="6" name="Picture 4" descr="Self-relationship"/>
          <p:cNvPicPr>
            <a:picLocks noChangeAspect="1" noChangeArrowheads="1"/>
          </p:cNvPicPr>
          <p:nvPr/>
        </p:nvPicPr>
        <p:blipFill>
          <a:blip r:embed="rId2" cstate="screen"/>
          <a:srcRect/>
          <a:stretch>
            <a:fillRect/>
          </a:stretch>
        </p:blipFill>
        <p:spPr bwMode="auto">
          <a:xfrm>
            <a:off x="611188" y="2362200"/>
            <a:ext cx="7896225" cy="4019550"/>
          </a:xfrm>
          <a:prstGeom prst="roundRect">
            <a:avLst>
              <a:gd name="adj" fmla="val 1178"/>
            </a:avLst>
          </a:prstGeom>
          <a:solidFill>
            <a:schemeClr val="tx2">
              <a:lumMod val="20000"/>
              <a:lumOff val="80000"/>
            </a:schemeClr>
          </a:solidFill>
        </p:spPr>
      </p:pic>
    </p:spTree>
    <p:extLst>
      <p:ext uri="{BB962C8B-B14F-4D97-AF65-F5344CB8AC3E}">
        <p14:creationId xmlns:p14="http://schemas.microsoft.com/office/powerpoint/2010/main" val="12560876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143000"/>
            <a:ext cx="8229600" cy="1752600"/>
          </a:xfrm>
        </p:spPr>
        <p:txBody>
          <a:bodyPr/>
          <a:lstStyle/>
          <a:p>
            <a:r>
              <a:rPr lang="en-US" dirty="0" smtClean="0"/>
              <a:t>Database Modeling with</a:t>
            </a:r>
            <a:r>
              <a:rPr lang="bg-BG" dirty="0" smtClean="0"/>
              <a:t> </a:t>
            </a:r>
            <a:r>
              <a:rPr lang="en-US" dirty="0" smtClean="0"/>
              <a:t>SQL Server Management Studio</a:t>
            </a:r>
            <a:endParaRPr lang="en-US" dirty="0"/>
          </a:p>
        </p:txBody>
      </p:sp>
      <p:sp>
        <p:nvSpPr>
          <p:cNvPr id="4" name="Subtitle 2"/>
          <p:cNvSpPr>
            <a:spLocks noGrp="1"/>
          </p:cNvSpPr>
          <p:nvPr>
            <p:ph type="subTitle" idx="1"/>
          </p:nvPr>
        </p:nvSpPr>
        <p:spPr>
          <a:xfrm>
            <a:off x="381000" y="2971800"/>
            <a:ext cx="8229600" cy="569120"/>
          </a:xfrm>
        </p:spPr>
        <p:txBody>
          <a:bodyPr/>
          <a:lstStyle/>
          <a:p>
            <a:pPr>
              <a:lnSpc>
                <a:spcPct val="110000"/>
              </a:lnSpc>
            </a:pPr>
            <a:r>
              <a:rPr lang="en-US" dirty="0" smtClean="0"/>
              <a:t>Naming Conventions</a:t>
            </a:r>
            <a:endParaRPr lang="en-US" noProof="1" smtClean="0"/>
          </a:p>
        </p:txBody>
      </p:sp>
      <p:pic>
        <p:nvPicPr>
          <p:cNvPr id="36866" name="Picture 2" descr="C:\downloads\Space Art HD Wallpapers\96 Space Art HD Wallpapers 1920x1080\HUBBLE\Nebulae\hs-2007-16-h-large_web[1].jpg"/>
          <p:cNvPicPr>
            <a:picLocks noChangeAspect="1" noChangeArrowheads="1"/>
          </p:cNvPicPr>
          <p:nvPr/>
        </p:nvPicPr>
        <p:blipFill>
          <a:blip r:embed="rId2" cstate="screen"/>
          <a:srcRect/>
          <a:stretch>
            <a:fillRect/>
          </a:stretch>
        </p:blipFill>
        <p:spPr bwMode="auto">
          <a:xfrm rot="300846">
            <a:off x="3187034" y="4307462"/>
            <a:ext cx="3127406" cy="2113112"/>
          </a:xfrm>
          <a:prstGeom prst="roundRect">
            <a:avLst>
              <a:gd name="adj" fmla="val 29593"/>
            </a:avLst>
          </a:prstGeom>
          <a:noFill/>
          <a:ln w="31750">
            <a:solidFill>
              <a:schemeClr val="accent5">
                <a:lumMod val="20000"/>
                <a:lumOff val="80000"/>
              </a:schemeClr>
            </a:solidFill>
          </a:ln>
          <a:effectLst>
            <a:softEdge rad="127000"/>
          </a:effectLst>
        </p:spPr>
      </p:pic>
      <p:pic>
        <p:nvPicPr>
          <p:cNvPr id="11268" name="Picture 4" descr="http://www.iconarchive.com/icons/deleket/sleek-xp-basic/256/Document-Write-icon.png"/>
          <p:cNvPicPr>
            <a:picLocks noChangeAspect="1" noChangeArrowheads="1"/>
          </p:cNvPicPr>
          <p:nvPr/>
        </p:nvPicPr>
        <p:blipFill>
          <a:blip r:embed="rId3" cstate="print"/>
          <a:srcRect/>
          <a:stretch>
            <a:fillRect/>
          </a:stretch>
        </p:blipFill>
        <p:spPr bwMode="auto">
          <a:xfrm rot="20885811">
            <a:off x="5598118" y="3346734"/>
            <a:ext cx="2408948" cy="2408948"/>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pic>
        <p:nvPicPr>
          <p:cNvPr id="11269" name="Picture 5" descr="C:\Trash\db-diagram.png"/>
          <p:cNvPicPr>
            <a:picLocks noChangeAspect="1" noChangeArrowheads="1"/>
          </p:cNvPicPr>
          <p:nvPr/>
        </p:nvPicPr>
        <p:blipFill>
          <a:blip r:embed="rId4" cstate="print"/>
          <a:srcRect/>
          <a:stretch>
            <a:fillRect/>
          </a:stretch>
        </p:blipFill>
        <p:spPr bwMode="auto">
          <a:xfrm rot="1246702">
            <a:off x="3576085" y="4687065"/>
            <a:ext cx="2590916" cy="1220851"/>
          </a:xfrm>
          <a:prstGeom prst="rect">
            <a:avLst/>
          </a:prstGeom>
          <a:noFill/>
        </p:spPr>
      </p:pic>
      <p:pic>
        <p:nvPicPr>
          <p:cNvPr id="6" name="Picture 5" descr="http://www.thesug.org/mossasaurus/Wiki%20Documents/PivotTable_Data.JPG"/>
          <p:cNvPicPr>
            <a:picLocks noChangeAspect="1" noChangeArrowheads="1"/>
          </p:cNvPicPr>
          <p:nvPr/>
        </p:nvPicPr>
        <p:blipFill>
          <a:blip r:embed="rId5" cstate="screen"/>
          <a:stretch>
            <a:fillRect/>
          </a:stretch>
        </p:blipFill>
        <p:spPr bwMode="auto">
          <a:xfrm rot="314823">
            <a:off x="1079895" y="3478258"/>
            <a:ext cx="2854325" cy="2413539"/>
          </a:xfrm>
          <a:prstGeom prst="roundRect">
            <a:avLst>
              <a:gd name="adj" fmla="val 3624"/>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spTree>
    <p:extLst>
      <p:ext uri="{BB962C8B-B14F-4D97-AF65-F5344CB8AC3E}">
        <p14:creationId xmlns:p14="http://schemas.microsoft.com/office/powerpoint/2010/main" val="36793985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Conventions</a:t>
            </a:r>
            <a:endParaRPr lang="en-US" dirty="0"/>
          </a:p>
        </p:txBody>
      </p:sp>
      <p:sp>
        <p:nvSpPr>
          <p:cNvPr id="3" name="Content Placeholder 2"/>
          <p:cNvSpPr>
            <a:spLocks noGrp="1"/>
          </p:cNvSpPr>
          <p:nvPr>
            <p:ph idx="1"/>
          </p:nvPr>
        </p:nvSpPr>
        <p:spPr>
          <a:xfrm>
            <a:off x="228600" y="990600"/>
            <a:ext cx="8686800" cy="5562600"/>
          </a:xfrm>
        </p:spPr>
        <p:txBody>
          <a:bodyPr/>
          <a:lstStyle/>
          <a:p>
            <a:pPr>
              <a:lnSpc>
                <a:spcPct val="100000"/>
              </a:lnSpc>
            </a:pPr>
            <a:r>
              <a:rPr lang="en-US" dirty="0" smtClean="0"/>
              <a:t>Tables</a:t>
            </a:r>
            <a:endParaRPr lang="bg-BG" dirty="0" smtClean="0"/>
          </a:p>
          <a:p>
            <a:pPr lvl="1">
              <a:lnSpc>
                <a:spcPct val="100000"/>
              </a:lnSpc>
            </a:pPr>
            <a:r>
              <a:rPr lang="en-US" dirty="0" smtClean="0"/>
              <a:t>Each word is capitalized </a:t>
            </a:r>
            <a:r>
              <a:rPr lang="bg-BG" dirty="0" smtClean="0"/>
              <a:t>(</a:t>
            </a:r>
            <a:r>
              <a:rPr lang="en-US" dirty="0" smtClean="0"/>
              <a:t>Pascal Case)</a:t>
            </a:r>
            <a:endParaRPr lang="bg-BG" dirty="0" smtClean="0"/>
          </a:p>
          <a:p>
            <a:pPr lvl="1">
              <a:lnSpc>
                <a:spcPct val="100000"/>
              </a:lnSpc>
            </a:pPr>
            <a:r>
              <a:rPr lang="en-US" dirty="0" smtClean="0"/>
              <a:t>In English</a:t>
            </a:r>
            <a:r>
              <a:rPr lang="bg-BG" dirty="0" smtClean="0"/>
              <a:t>, </a:t>
            </a:r>
            <a:r>
              <a:rPr lang="en-US" dirty="0" smtClean="0"/>
              <a:t>plural</a:t>
            </a:r>
            <a:endParaRPr lang="bg-BG" dirty="0" smtClean="0"/>
          </a:p>
          <a:p>
            <a:pPr lvl="1">
              <a:lnSpc>
                <a:spcPct val="100000"/>
              </a:lnSpc>
            </a:pPr>
            <a:r>
              <a:rPr lang="en-US" dirty="0" smtClean="0"/>
              <a:t>Examples</a:t>
            </a:r>
            <a:r>
              <a:rPr lang="bg-BG" dirty="0" smtClean="0"/>
              <a:t>: </a:t>
            </a:r>
            <a:r>
              <a:rPr lang="en-US" dirty="0" smtClean="0">
                <a:solidFill>
                  <a:schemeClr val="accent5">
                    <a:lumMod val="20000"/>
                    <a:lumOff val="80000"/>
                  </a:schemeClr>
                </a:solidFill>
                <a:latin typeface="Consolas" pitchFamily="49" charset="0"/>
                <a:cs typeface="Consolas" pitchFamily="49" charset="0"/>
              </a:rPr>
              <a:t>Users</a:t>
            </a:r>
            <a:r>
              <a:rPr lang="en-US" dirty="0" smtClean="0"/>
              <a:t>, </a:t>
            </a:r>
            <a:r>
              <a:rPr lang="en-US" noProof="1" smtClean="0">
                <a:solidFill>
                  <a:schemeClr val="accent5">
                    <a:lumMod val="20000"/>
                    <a:lumOff val="80000"/>
                  </a:schemeClr>
                </a:solidFill>
                <a:latin typeface="Consolas" pitchFamily="49" charset="0"/>
                <a:cs typeface="Consolas" pitchFamily="49" charset="0"/>
              </a:rPr>
              <a:t>PhotoAlbums</a:t>
            </a:r>
            <a:r>
              <a:rPr lang="en-US" dirty="0" smtClean="0"/>
              <a:t>, </a:t>
            </a:r>
            <a:r>
              <a:rPr lang="en-US" dirty="0" smtClean="0">
                <a:solidFill>
                  <a:schemeClr val="accent5">
                    <a:lumMod val="20000"/>
                    <a:lumOff val="80000"/>
                  </a:schemeClr>
                </a:solidFill>
                <a:latin typeface="Consolas" pitchFamily="49" charset="0"/>
                <a:cs typeface="Consolas" pitchFamily="49" charset="0"/>
              </a:rPr>
              <a:t>Countries</a:t>
            </a:r>
          </a:p>
          <a:p>
            <a:pPr>
              <a:lnSpc>
                <a:spcPct val="100000"/>
              </a:lnSpc>
            </a:pPr>
            <a:r>
              <a:rPr lang="en-US" dirty="0" smtClean="0"/>
              <a:t>Columns</a:t>
            </a:r>
            <a:endParaRPr lang="bg-BG" dirty="0" smtClean="0"/>
          </a:p>
          <a:p>
            <a:pPr lvl="1">
              <a:lnSpc>
                <a:spcPct val="100000"/>
              </a:lnSpc>
            </a:pPr>
            <a:r>
              <a:rPr lang="en-US" dirty="0" smtClean="0"/>
              <a:t>In English</a:t>
            </a:r>
            <a:r>
              <a:rPr lang="bg-BG" dirty="0" smtClean="0"/>
              <a:t>, singular</a:t>
            </a:r>
            <a:endParaRPr lang="en-US" dirty="0" smtClean="0"/>
          </a:p>
          <a:p>
            <a:pPr lvl="1">
              <a:lnSpc>
                <a:spcPct val="100000"/>
              </a:lnSpc>
            </a:pPr>
            <a:r>
              <a:rPr lang="en-US" dirty="0" smtClean="0"/>
              <a:t>Each word is capitalized </a:t>
            </a:r>
            <a:r>
              <a:rPr lang="bg-BG" dirty="0" smtClean="0"/>
              <a:t>(</a:t>
            </a:r>
            <a:r>
              <a:rPr lang="en-US" dirty="0" smtClean="0"/>
              <a:t>Pascal Case)</a:t>
            </a:r>
            <a:endParaRPr lang="bg-BG" dirty="0" smtClean="0"/>
          </a:p>
          <a:p>
            <a:pPr lvl="1">
              <a:lnSpc>
                <a:spcPct val="100000"/>
              </a:lnSpc>
            </a:pPr>
            <a:r>
              <a:rPr lang="en-US" dirty="0" smtClean="0"/>
              <a:t>Avoid reserved words</a:t>
            </a:r>
            <a:r>
              <a:rPr lang="bg-BG" dirty="0" smtClean="0"/>
              <a:t> (</a:t>
            </a:r>
            <a:r>
              <a:rPr lang="en-US" dirty="0" smtClean="0"/>
              <a:t>e.g</a:t>
            </a:r>
            <a:r>
              <a:rPr lang="bg-BG" dirty="0" smtClean="0"/>
              <a:t>. </a:t>
            </a:r>
            <a:r>
              <a:rPr lang="en-US" sz="2800" noProof="1" smtClean="0">
                <a:solidFill>
                  <a:schemeClr val="accent5">
                    <a:lumMod val="20000"/>
                    <a:lumOff val="80000"/>
                  </a:schemeClr>
                </a:solidFill>
                <a:latin typeface="Consolas" pitchFamily="49" charset="0"/>
                <a:cs typeface="Consolas" pitchFamily="49" charset="0"/>
              </a:rPr>
              <a:t>key</a:t>
            </a:r>
            <a:r>
              <a:rPr lang="en-US" dirty="0" smtClean="0"/>
              <a:t>, </a:t>
            </a:r>
            <a:r>
              <a:rPr lang="en-US" noProof="1" smtClean="0">
                <a:solidFill>
                  <a:schemeClr val="accent5">
                    <a:lumMod val="20000"/>
                    <a:lumOff val="80000"/>
                  </a:schemeClr>
                </a:solidFill>
                <a:latin typeface="Consolas" pitchFamily="49" charset="0"/>
                <a:cs typeface="Consolas" pitchFamily="49" charset="0"/>
              </a:rPr>
              <a:t>int</a:t>
            </a:r>
            <a:r>
              <a:rPr lang="en-US" dirty="0" smtClean="0"/>
              <a:t>, </a:t>
            </a:r>
            <a:r>
              <a:rPr lang="en-US" noProof="1" smtClean="0">
                <a:solidFill>
                  <a:schemeClr val="accent5">
                    <a:lumMod val="20000"/>
                    <a:lumOff val="80000"/>
                  </a:schemeClr>
                </a:solidFill>
                <a:latin typeface="Consolas" pitchFamily="49" charset="0"/>
                <a:cs typeface="Consolas" pitchFamily="49" charset="0"/>
              </a:rPr>
              <a:t>date</a:t>
            </a:r>
            <a:r>
              <a:rPr lang="en-US" dirty="0" smtClean="0"/>
              <a:t>)</a:t>
            </a:r>
          </a:p>
          <a:p>
            <a:pPr lvl="1">
              <a:lnSpc>
                <a:spcPct val="100000"/>
              </a:lnSpc>
            </a:pPr>
            <a:r>
              <a:rPr lang="en-US" dirty="0" smtClean="0"/>
              <a:t>Examples</a:t>
            </a:r>
            <a:r>
              <a:rPr lang="bg-BG" dirty="0" smtClean="0"/>
              <a:t>:</a:t>
            </a:r>
            <a:r>
              <a:rPr lang="en-US" dirty="0" smtClean="0"/>
              <a:t> </a:t>
            </a:r>
            <a:r>
              <a:rPr lang="en-US" dirty="0" smtClean="0">
                <a:solidFill>
                  <a:schemeClr val="accent5">
                    <a:lumMod val="20000"/>
                    <a:lumOff val="80000"/>
                  </a:schemeClr>
                </a:solidFill>
                <a:latin typeface="Consolas" pitchFamily="49" charset="0"/>
                <a:cs typeface="Consolas" pitchFamily="49" charset="0"/>
              </a:rPr>
              <a:t>FirstName</a:t>
            </a:r>
            <a:r>
              <a:rPr lang="en-US" dirty="0" smtClean="0"/>
              <a:t>, </a:t>
            </a:r>
            <a:r>
              <a:rPr lang="en-US" noProof="1" smtClean="0">
                <a:solidFill>
                  <a:schemeClr val="accent5">
                    <a:lumMod val="20000"/>
                    <a:lumOff val="80000"/>
                  </a:schemeClr>
                </a:solidFill>
                <a:latin typeface="Consolas" pitchFamily="49" charset="0"/>
                <a:cs typeface="Consolas" pitchFamily="49" charset="0"/>
              </a:rPr>
              <a:t>OrderDate</a:t>
            </a:r>
            <a:r>
              <a:rPr lang="en-US" dirty="0" smtClean="0"/>
              <a:t>, </a:t>
            </a:r>
            <a:r>
              <a:rPr lang="en-US" dirty="0" smtClean="0">
                <a:solidFill>
                  <a:schemeClr val="accent5">
                    <a:lumMod val="20000"/>
                    <a:lumOff val="80000"/>
                  </a:schemeClr>
                </a:solidFill>
                <a:latin typeface="Consolas" pitchFamily="49" charset="0"/>
                <a:cs typeface="Consolas" pitchFamily="49" charset="0"/>
              </a:rPr>
              <a:t>Price</a:t>
            </a:r>
            <a:endParaRPr lang="en-US" dirty="0">
              <a:solidFill>
                <a:schemeClr val="accent5">
                  <a:lumMod val="20000"/>
                  <a:lumOff val="80000"/>
                </a:schemeClr>
              </a:solidFill>
              <a:latin typeface="Consolas" pitchFamily="49" charset="0"/>
              <a:cs typeface="Consolas" pitchFamily="49" charset="0"/>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Tree>
    <p:extLst>
      <p:ext uri="{BB962C8B-B14F-4D97-AF65-F5344CB8AC3E}">
        <p14:creationId xmlns:p14="http://schemas.microsoft.com/office/powerpoint/2010/main" val="27590712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Conventions (2)</a:t>
            </a:r>
            <a:endParaRPr lang="en-US" dirty="0"/>
          </a:p>
        </p:txBody>
      </p:sp>
      <p:sp>
        <p:nvSpPr>
          <p:cNvPr id="3" name="Content Placeholder 2"/>
          <p:cNvSpPr>
            <a:spLocks noGrp="1"/>
          </p:cNvSpPr>
          <p:nvPr>
            <p:ph idx="1"/>
          </p:nvPr>
        </p:nvSpPr>
        <p:spPr>
          <a:xfrm>
            <a:off x="228600" y="1066800"/>
            <a:ext cx="8686800" cy="5486400"/>
          </a:xfrm>
        </p:spPr>
        <p:txBody>
          <a:bodyPr/>
          <a:lstStyle/>
          <a:p>
            <a:pPr>
              <a:lnSpc>
                <a:spcPct val="100000"/>
              </a:lnSpc>
            </a:pPr>
            <a:r>
              <a:rPr lang="en-US" noProof="1" smtClean="0"/>
              <a:t>Primary key</a:t>
            </a:r>
          </a:p>
          <a:p>
            <a:pPr lvl="1">
              <a:lnSpc>
                <a:spcPct val="100000"/>
              </a:lnSpc>
            </a:pPr>
            <a:r>
              <a:rPr lang="en-US" noProof="1" smtClean="0"/>
              <a:t>Use "</a:t>
            </a:r>
            <a:r>
              <a:rPr lang="en-US" noProof="1" smtClean="0">
                <a:solidFill>
                  <a:schemeClr val="accent5">
                    <a:lumMod val="20000"/>
                    <a:lumOff val="80000"/>
                  </a:schemeClr>
                </a:solidFill>
                <a:latin typeface="Consolas" pitchFamily="49" charset="0"/>
                <a:cs typeface="Consolas" pitchFamily="49" charset="0"/>
              </a:rPr>
              <a:t>Id</a:t>
            </a:r>
            <a:r>
              <a:rPr lang="en-US" noProof="1" smtClean="0"/>
              <a:t>" or </a:t>
            </a:r>
            <a:r>
              <a:rPr lang="en-US" noProof="1" smtClean="0">
                <a:solidFill>
                  <a:schemeClr val="accent5">
                    <a:lumMod val="20000"/>
                    <a:lumOff val="80000"/>
                  </a:schemeClr>
                </a:solidFill>
                <a:latin typeface="Consolas" pitchFamily="49" charset="0"/>
                <a:cs typeface="Consolas" pitchFamily="49" charset="0"/>
              </a:rPr>
              <a:t>name_of_the_table</a:t>
            </a:r>
            <a:r>
              <a:rPr lang="en-US" noProof="1" smtClean="0"/>
              <a:t> + "</a:t>
            </a:r>
            <a:r>
              <a:rPr lang="en-US" noProof="1" smtClean="0">
                <a:solidFill>
                  <a:schemeClr val="accent5">
                    <a:lumMod val="20000"/>
                    <a:lumOff val="80000"/>
                  </a:schemeClr>
                </a:solidFill>
                <a:latin typeface="Consolas" pitchFamily="49" charset="0"/>
                <a:cs typeface="Consolas" pitchFamily="49" charset="0"/>
              </a:rPr>
              <a:t>Id</a:t>
            </a:r>
            <a:r>
              <a:rPr lang="en-US" noProof="1" smtClean="0"/>
              <a:t>"</a:t>
            </a:r>
          </a:p>
          <a:p>
            <a:pPr lvl="1">
              <a:lnSpc>
                <a:spcPct val="100000"/>
              </a:lnSpc>
            </a:pPr>
            <a:r>
              <a:rPr lang="en-US" noProof="1" smtClean="0"/>
              <a:t>Example: in the </a:t>
            </a:r>
            <a:r>
              <a:rPr lang="en-US" noProof="1" smtClean="0">
                <a:solidFill>
                  <a:schemeClr val="accent5">
                    <a:lumMod val="20000"/>
                    <a:lumOff val="80000"/>
                  </a:schemeClr>
                </a:solidFill>
                <a:latin typeface="Consolas" pitchFamily="49" charset="0"/>
                <a:cs typeface="Consolas" pitchFamily="49" charset="0"/>
              </a:rPr>
              <a:t>Users</a:t>
            </a:r>
            <a:r>
              <a:rPr lang="en-US" noProof="1" smtClean="0"/>
              <a:t> table the PK column should be called </a:t>
            </a:r>
            <a:r>
              <a:rPr lang="en-US" noProof="1" smtClean="0">
                <a:solidFill>
                  <a:schemeClr val="accent5">
                    <a:lumMod val="20000"/>
                    <a:lumOff val="80000"/>
                  </a:schemeClr>
                </a:solidFill>
                <a:latin typeface="Consolas" pitchFamily="49" charset="0"/>
                <a:cs typeface="Consolas" pitchFamily="49" charset="0"/>
              </a:rPr>
              <a:t>Id</a:t>
            </a:r>
            <a:r>
              <a:rPr lang="en-US" noProof="1" smtClean="0"/>
              <a:t> or </a:t>
            </a:r>
            <a:r>
              <a:rPr lang="en-US" noProof="1" smtClean="0">
                <a:solidFill>
                  <a:schemeClr val="accent5">
                    <a:lumMod val="20000"/>
                    <a:lumOff val="80000"/>
                  </a:schemeClr>
                </a:solidFill>
                <a:latin typeface="Consolas" pitchFamily="49" charset="0"/>
                <a:cs typeface="Consolas" pitchFamily="49" charset="0"/>
              </a:rPr>
              <a:t>UserId</a:t>
            </a:r>
          </a:p>
          <a:p>
            <a:pPr>
              <a:lnSpc>
                <a:spcPct val="100000"/>
              </a:lnSpc>
            </a:pPr>
            <a:r>
              <a:rPr lang="en-US" noProof="1" smtClean="0"/>
              <a:t>Foreign key</a:t>
            </a:r>
          </a:p>
          <a:p>
            <a:pPr lvl="1">
              <a:lnSpc>
                <a:spcPct val="100000"/>
              </a:lnSpc>
            </a:pPr>
            <a:r>
              <a:rPr lang="en-US" noProof="1" smtClean="0"/>
              <a:t>Use the name of the referenced table + "</a:t>
            </a:r>
            <a:r>
              <a:rPr lang="en-US" noProof="1" smtClean="0">
                <a:solidFill>
                  <a:schemeClr val="accent5">
                    <a:lumMod val="20000"/>
                    <a:lumOff val="80000"/>
                  </a:schemeClr>
                </a:solidFill>
                <a:latin typeface="Consolas" pitchFamily="49" charset="0"/>
                <a:cs typeface="Consolas" pitchFamily="49" charset="0"/>
              </a:rPr>
              <a:t>Id</a:t>
            </a:r>
            <a:r>
              <a:rPr lang="en-US" noProof="1" smtClean="0"/>
              <a:t>"</a:t>
            </a:r>
          </a:p>
          <a:p>
            <a:pPr lvl="1">
              <a:lnSpc>
                <a:spcPct val="100000"/>
              </a:lnSpc>
            </a:pPr>
            <a:r>
              <a:rPr lang="en-US" noProof="1" smtClean="0"/>
              <a:t>Example: in the </a:t>
            </a:r>
            <a:r>
              <a:rPr lang="en-US" sz="2800" noProof="1" smtClean="0">
                <a:solidFill>
                  <a:schemeClr val="accent5">
                    <a:lumMod val="20000"/>
                    <a:lumOff val="80000"/>
                  </a:schemeClr>
                </a:solidFill>
                <a:latin typeface="Consolas" pitchFamily="49" charset="0"/>
                <a:cs typeface="Consolas" pitchFamily="49" charset="0"/>
              </a:rPr>
              <a:t>Users</a:t>
            </a:r>
            <a:r>
              <a:rPr lang="en-US" noProof="1" smtClean="0"/>
              <a:t> table the foreign key column that references the </a:t>
            </a:r>
            <a:r>
              <a:rPr lang="en-US" sz="2800" noProof="1" smtClean="0">
                <a:solidFill>
                  <a:schemeClr val="accent5">
                    <a:lumMod val="20000"/>
                    <a:lumOff val="80000"/>
                  </a:schemeClr>
                </a:solidFill>
                <a:latin typeface="Consolas" pitchFamily="49" charset="0"/>
                <a:cs typeface="Consolas" pitchFamily="49" charset="0"/>
              </a:rPr>
              <a:t>Groups</a:t>
            </a:r>
            <a:r>
              <a:rPr lang="en-US" noProof="1" smtClean="0"/>
              <a:t> table should be named </a:t>
            </a:r>
            <a:r>
              <a:rPr lang="en-US" sz="2800" noProof="1" smtClean="0">
                <a:solidFill>
                  <a:schemeClr val="accent5">
                    <a:lumMod val="20000"/>
                    <a:lumOff val="80000"/>
                  </a:schemeClr>
                </a:solidFill>
                <a:latin typeface="Consolas" pitchFamily="49" charset="0"/>
                <a:cs typeface="Consolas" pitchFamily="49" charset="0"/>
              </a:rPr>
              <a:t>GroupId</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spTree>
    <p:extLst>
      <p:ext uri="{BB962C8B-B14F-4D97-AF65-F5344CB8AC3E}">
        <p14:creationId xmlns:p14="http://schemas.microsoft.com/office/powerpoint/2010/main" val="41730702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Conventions (3)</a:t>
            </a:r>
            <a:endParaRPr lang="en-US" dirty="0"/>
          </a:p>
        </p:txBody>
      </p:sp>
      <p:sp>
        <p:nvSpPr>
          <p:cNvPr id="3" name="Content Placeholder 2"/>
          <p:cNvSpPr>
            <a:spLocks noGrp="1"/>
          </p:cNvSpPr>
          <p:nvPr>
            <p:ph idx="1"/>
          </p:nvPr>
        </p:nvSpPr>
        <p:spPr>
          <a:xfrm>
            <a:off x="228600" y="1066800"/>
            <a:ext cx="8686800" cy="5486400"/>
          </a:xfrm>
        </p:spPr>
        <p:txBody>
          <a:bodyPr/>
          <a:lstStyle/>
          <a:p>
            <a:pPr>
              <a:lnSpc>
                <a:spcPct val="100000"/>
              </a:lnSpc>
              <a:spcBef>
                <a:spcPct val="45000"/>
              </a:spcBef>
            </a:pPr>
            <a:r>
              <a:rPr lang="en-US" dirty="0" smtClean="0"/>
              <a:t>Relationship names (constraints)</a:t>
            </a:r>
          </a:p>
          <a:p>
            <a:pPr lvl="1">
              <a:lnSpc>
                <a:spcPct val="100000"/>
              </a:lnSpc>
              <a:spcBef>
                <a:spcPct val="45000"/>
              </a:spcBef>
            </a:pPr>
            <a:r>
              <a:rPr lang="en-US" dirty="0" smtClean="0"/>
              <a:t>In English, Pascal Case</a:t>
            </a:r>
          </a:p>
          <a:p>
            <a:pPr lvl="1">
              <a:lnSpc>
                <a:spcPct val="100000"/>
              </a:lnSpc>
              <a:spcBef>
                <a:spcPct val="45000"/>
              </a:spcBef>
            </a:pPr>
            <a:r>
              <a:rPr lang="en-US" dirty="0" smtClean="0"/>
              <a:t>"</a:t>
            </a:r>
            <a:r>
              <a:rPr lang="en-US" noProof="1" smtClean="0">
                <a:solidFill>
                  <a:schemeClr val="accent5">
                    <a:lumMod val="20000"/>
                    <a:lumOff val="80000"/>
                  </a:schemeClr>
                </a:solidFill>
                <a:latin typeface="Consolas" pitchFamily="49" charset="0"/>
                <a:cs typeface="Consolas" pitchFamily="49" charset="0"/>
              </a:rPr>
              <a:t>FK_</a:t>
            </a:r>
            <a:r>
              <a:rPr lang="en-US" dirty="0" smtClean="0"/>
              <a:t>" + </a:t>
            </a:r>
            <a:r>
              <a:rPr lang="en-US" dirty="0">
                <a:solidFill>
                  <a:schemeClr val="accent5">
                    <a:lumMod val="20000"/>
                    <a:lumOff val="80000"/>
                  </a:schemeClr>
                </a:solidFill>
                <a:latin typeface="Consolas" pitchFamily="49" charset="0"/>
                <a:cs typeface="Consolas" pitchFamily="49" charset="0"/>
              </a:rPr>
              <a:t>first_</a:t>
            </a:r>
            <a:r>
              <a:rPr lang="en-US" noProof="1">
                <a:solidFill>
                  <a:schemeClr val="accent5">
                    <a:lumMod val="20000"/>
                    <a:lumOff val="80000"/>
                  </a:schemeClr>
                </a:solidFill>
                <a:latin typeface="Consolas" pitchFamily="49" charset="0"/>
                <a:cs typeface="Consolas" pitchFamily="49" charset="0"/>
              </a:rPr>
              <a:t>tab</a:t>
            </a:r>
            <a:r>
              <a:rPr lang="en-US" noProof="1" smtClean="0">
                <a:solidFill>
                  <a:schemeClr val="accent5">
                    <a:lumMod val="20000"/>
                    <a:lumOff val="80000"/>
                  </a:schemeClr>
                </a:solidFill>
                <a:latin typeface="Consolas" pitchFamily="49" charset="0"/>
                <a:cs typeface="Consolas" pitchFamily="49" charset="0"/>
              </a:rPr>
              <a:t>le</a:t>
            </a:r>
            <a:r>
              <a:rPr lang="bg-BG" dirty="0" smtClean="0"/>
              <a:t> + </a:t>
            </a:r>
            <a:r>
              <a:rPr lang="en-US" dirty="0" smtClean="0"/>
              <a:t>"</a:t>
            </a:r>
            <a:r>
              <a:rPr lang="en-US" noProof="1" smtClean="0">
                <a:solidFill>
                  <a:schemeClr val="accent5">
                    <a:lumMod val="20000"/>
                    <a:lumOff val="80000"/>
                  </a:schemeClr>
                </a:solidFill>
                <a:latin typeface="Consolas" pitchFamily="49" charset="0"/>
                <a:cs typeface="Consolas" pitchFamily="49" charset="0"/>
              </a:rPr>
              <a:t>_</a:t>
            </a:r>
            <a:r>
              <a:rPr lang="en-US" dirty="0" smtClean="0"/>
              <a:t>" + </a:t>
            </a:r>
            <a:r>
              <a:rPr lang="en-US" dirty="0">
                <a:solidFill>
                  <a:schemeClr val="accent5">
                    <a:lumMod val="20000"/>
                    <a:lumOff val="80000"/>
                  </a:schemeClr>
                </a:solidFill>
                <a:latin typeface="Consolas" pitchFamily="49" charset="0"/>
                <a:cs typeface="Consolas" pitchFamily="49" charset="0"/>
              </a:rPr>
              <a:t>second_</a:t>
            </a:r>
            <a:r>
              <a:rPr lang="en-US" noProof="1" smtClean="0">
                <a:solidFill>
                  <a:schemeClr val="accent5">
                    <a:lumMod val="20000"/>
                    <a:lumOff val="80000"/>
                  </a:schemeClr>
                </a:solidFill>
                <a:latin typeface="Consolas" pitchFamily="49" charset="0"/>
                <a:cs typeface="Consolas" pitchFamily="49" charset="0"/>
              </a:rPr>
              <a:t>table</a:t>
            </a:r>
          </a:p>
          <a:p>
            <a:pPr lvl="1">
              <a:lnSpc>
                <a:spcPct val="100000"/>
              </a:lnSpc>
              <a:spcBef>
                <a:spcPct val="45000"/>
              </a:spcBef>
            </a:pPr>
            <a:r>
              <a:rPr lang="en-US" dirty="0" smtClean="0"/>
              <a:t>For example</a:t>
            </a:r>
            <a:r>
              <a:rPr lang="bg-BG" dirty="0" smtClean="0"/>
              <a:t>: </a:t>
            </a:r>
            <a:r>
              <a:rPr lang="en-US" noProof="1" smtClean="0">
                <a:solidFill>
                  <a:schemeClr val="accent5">
                    <a:lumMod val="20000"/>
                    <a:lumOff val="80000"/>
                  </a:schemeClr>
                </a:solidFill>
                <a:latin typeface="Consolas" pitchFamily="49" charset="0"/>
                <a:cs typeface="Consolas" pitchFamily="49" charset="0"/>
              </a:rPr>
              <a:t>FK_Users_Groups</a:t>
            </a:r>
          </a:p>
          <a:p>
            <a:pPr>
              <a:lnSpc>
                <a:spcPct val="100000"/>
              </a:lnSpc>
              <a:spcBef>
                <a:spcPct val="45000"/>
              </a:spcBef>
            </a:pPr>
            <a:r>
              <a:rPr lang="en-US" dirty="0" smtClean="0"/>
              <a:t>Index names</a:t>
            </a:r>
            <a:endParaRPr lang="bg-BG" dirty="0" smtClean="0"/>
          </a:p>
          <a:p>
            <a:pPr lvl="1">
              <a:lnSpc>
                <a:spcPct val="100000"/>
              </a:lnSpc>
              <a:spcBef>
                <a:spcPct val="45000"/>
              </a:spcBef>
            </a:pPr>
            <a:r>
              <a:rPr lang="en-US" dirty="0" smtClean="0"/>
              <a:t>"</a:t>
            </a:r>
            <a:r>
              <a:rPr lang="en-US" noProof="1" smtClean="0">
                <a:solidFill>
                  <a:schemeClr val="accent5">
                    <a:lumMod val="20000"/>
                    <a:lumOff val="80000"/>
                  </a:schemeClr>
                </a:solidFill>
                <a:latin typeface="Consolas" pitchFamily="49" charset="0"/>
                <a:cs typeface="Consolas" pitchFamily="49" charset="0"/>
              </a:rPr>
              <a:t>IX_</a:t>
            </a:r>
            <a:r>
              <a:rPr lang="en-US" dirty="0" smtClean="0">
                <a:latin typeface="Courier New" pitchFamily="49" charset="0"/>
              </a:rPr>
              <a:t>"</a:t>
            </a:r>
            <a:r>
              <a:rPr lang="en-US" dirty="0" smtClean="0"/>
              <a:t> + </a:t>
            </a:r>
            <a:r>
              <a:rPr lang="en-US" noProof="1" smtClean="0">
                <a:solidFill>
                  <a:schemeClr val="accent5">
                    <a:lumMod val="20000"/>
                    <a:lumOff val="80000"/>
                  </a:schemeClr>
                </a:solidFill>
                <a:latin typeface="Consolas" pitchFamily="49" charset="0"/>
                <a:cs typeface="Consolas" pitchFamily="49" charset="0"/>
              </a:rPr>
              <a:t>table</a:t>
            </a:r>
            <a:r>
              <a:rPr lang="bg-BG" dirty="0" smtClean="0"/>
              <a:t> + </a:t>
            </a:r>
            <a:r>
              <a:rPr lang="en-US" noProof="1" smtClean="0">
                <a:solidFill>
                  <a:schemeClr val="accent5">
                    <a:lumMod val="20000"/>
                    <a:lumOff val="80000"/>
                  </a:schemeClr>
                </a:solidFill>
                <a:latin typeface="Consolas" pitchFamily="49" charset="0"/>
                <a:cs typeface="Consolas" pitchFamily="49" charset="0"/>
              </a:rPr>
              <a:t>column</a:t>
            </a:r>
            <a:endParaRPr lang="bg-BG" noProof="1" smtClean="0">
              <a:solidFill>
                <a:schemeClr val="accent5">
                  <a:lumMod val="20000"/>
                  <a:lumOff val="80000"/>
                </a:schemeClr>
              </a:solidFill>
              <a:latin typeface="Consolas" pitchFamily="49" charset="0"/>
              <a:cs typeface="Consolas" pitchFamily="49" charset="0"/>
            </a:endParaRPr>
          </a:p>
          <a:p>
            <a:pPr lvl="1">
              <a:lnSpc>
                <a:spcPct val="100000"/>
              </a:lnSpc>
              <a:spcBef>
                <a:spcPct val="45000"/>
              </a:spcBef>
            </a:pPr>
            <a:r>
              <a:rPr lang="en-US" dirty="0" smtClean="0"/>
              <a:t>For example</a:t>
            </a:r>
            <a:r>
              <a:rPr lang="bg-BG" dirty="0" smtClean="0"/>
              <a:t>: </a:t>
            </a:r>
            <a:r>
              <a:rPr lang="en-US" noProof="1" smtClean="0">
                <a:solidFill>
                  <a:schemeClr val="accent5">
                    <a:lumMod val="20000"/>
                    <a:lumOff val="80000"/>
                  </a:schemeClr>
                </a:solidFill>
                <a:latin typeface="Consolas" pitchFamily="49" charset="0"/>
                <a:cs typeface="Consolas" pitchFamily="49" charset="0"/>
              </a:rPr>
              <a:t>IX_Users_UserName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spTree>
    <p:extLst>
      <p:ext uri="{BB962C8B-B14F-4D97-AF65-F5344CB8AC3E}">
        <p14:creationId xmlns:p14="http://schemas.microsoft.com/office/powerpoint/2010/main" val="41163200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http://www.foundshit.com/pictures/sculpture/books-sculpture-08.jpg"/>
          <p:cNvPicPr>
            <a:picLocks noChangeAspect="1" noChangeArrowheads="1"/>
          </p:cNvPicPr>
          <p:nvPr/>
        </p:nvPicPr>
        <p:blipFill>
          <a:blip r:embed="rId2" cstate="screen"/>
          <a:srcRect/>
          <a:stretch>
            <a:fillRect/>
          </a:stretch>
        </p:blipFill>
        <p:spPr bwMode="auto">
          <a:xfrm>
            <a:off x="6701589" y="1295400"/>
            <a:ext cx="1985211" cy="2514600"/>
          </a:xfrm>
          <a:prstGeom prst="roundRect">
            <a:avLst>
              <a:gd name="adj" fmla="val 4272"/>
            </a:avLst>
          </a:prstGeom>
          <a:solidFill>
            <a:srgbClr val="FFFFFF">
              <a:shade val="85000"/>
            </a:srgbClr>
          </a:solidFill>
          <a:ln w="3175">
            <a:solidFill>
              <a:schemeClr val="accent4">
                <a:lumMod val="50000"/>
                <a:alpha val="50000"/>
              </a:schemeClr>
            </a:solidFill>
          </a:ln>
          <a:effectLst>
            <a:reflection blurRad="12700" stA="38000" endPos="28000" dist="5000" dir="5400000" sy="-100000" algn="bl" rotWithShape="0"/>
          </a:effectLst>
        </p:spPr>
      </p:pic>
      <p:sp>
        <p:nvSpPr>
          <p:cNvPr id="462850" name="Rectangle 2"/>
          <p:cNvSpPr>
            <a:spLocks noGrp="1" noChangeArrowheads="1"/>
          </p:cNvSpPr>
          <p:nvPr>
            <p:ph type="title"/>
          </p:nvPr>
        </p:nvSpPr>
        <p:spPr/>
        <p:txBody>
          <a:bodyPr/>
          <a:lstStyle/>
          <a:p>
            <a:r>
              <a:rPr lang="en-US" dirty="0" smtClean="0"/>
              <a:t>Table of </a:t>
            </a:r>
            <a:r>
              <a:rPr lang="en-US" dirty="0" smtClean="0"/>
              <a:t>Contents (3) </a:t>
            </a:r>
            <a:endParaRPr lang="bg-BG" dirty="0"/>
          </a:p>
        </p:txBody>
      </p:sp>
      <p:sp>
        <p:nvSpPr>
          <p:cNvPr id="462851" name="Rectangle 3"/>
          <p:cNvSpPr>
            <a:spLocks noGrp="1" noChangeArrowheads="1"/>
          </p:cNvSpPr>
          <p:nvPr>
            <p:ph idx="1"/>
          </p:nvPr>
        </p:nvSpPr>
        <p:spPr>
          <a:xfrm>
            <a:off x="228600" y="1066800"/>
            <a:ext cx="7162800" cy="5638800"/>
          </a:xfrm>
        </p:spPr>
        <p:txBody>
          <a:bodyPr/>
          <a:lstStyle/>
          <a:p>
            <a:pPr marL="542925" indent="-542925">
              <a:buFont typeface="+mj-lt"/>
              <a:buAutoNum type="arabicPeriod" startAt="15"/>
            </a:pPr>
            <a:r>
              <a:rPr lang="en-US" dirty="0"/>
              <a:t>SQL and T-SQL Languages</a:t>
            </a:r>
          </a:p>
          <a:p>
            <a:pPr marL="542925" indent="-542925">
              <a:buFont typeface="+mj-lt"/>
              <a:buAutoNum type="arabicPeriod" startAt="15"/>
            </a:pPr>
            <a:r>
              <a:rPr lang="en-US" dirty="0"/>
              <a:t>The </a:t>
            </a:r>
            <a:r>
              <a:rPr lang="en-US" dirty="0" smtClean="0"/>
              <a:t>Telerik Academy </a:t>
            </a:r>
            <a:r>
              <a:rPr lang="en-US" dirty="0"/>
              <a:t>Database Schema</a:t>
            </a:r>
          </a:p>
          <a:p>
            <a:pPr marL="542925" indent="-542925">
              <a:buFont typeface="+mj-lt"/>
              <a:buAutoNum type="arabicPeriod" startAt="15"/>
            </a:pPr>
            <a:r>
              <a:rPr lang="en-US" dirty="0"/>
              <a:t>Introducing the </a:t>
            </a:r>
            <a:r>
              <a:rPr lang="en-US" dirty="0">
                <a:solidFill>
                  <a:schemeClr val="accent5">
                    <a:lumMod val="20000"/>
                    <a:lumOff val="80000"/>
                  </a:schemeClr>
                </a:solidFill>
                <a:latin typeface="Consolas" pitchFamily="49" charset="0"/>
              </a:rPr>
              <a:t>SELECT</a:t>
            </a:r>
            <a:r>
              <a:rPr lang="en-US" dirty="0"/>
              <a:t> SQL Statement</a:t>
            </a:r>
          </a:p>
          <a:p>
            <a:pPr marL="722313" lvl="1" indent="349250"/>
            <a:r>
              <a:rPr lang="en-US" dirty="0"/>
              <a:t>Allowed Operators</a:t>
            </a:r>
          </a:p>
          <a:p>
            <a:pPr marL="722313" lvl="1" indent="349250"/>
            <a:r>
              <a:rPr lang="en-US" dirty="0"/>
              <a:t>The </a:t>
            </a:r>
            <a:r>
              <a:rPr lang="en-US" dirty="0">
                <a:solidFill>
                  <a:schemeClr val="accent5">
                    <a:lumMod val="20000"/>
                    <a:lumOff val="80000"/>
                  </a:schemeClr>
                </a:solidFill>
                <a:latin typeface="Consolas" pitchFamily="49" charset="0"/>
              </a:rPr>
              <a:t>WHERE</a:t>
            </a:r>
            <a:r>
              <a:rPr lang="en-US" dirty="0"/>
              <a:t> Clause</a:t>
            </a:r>
          </a:p>
          <a:p>
            <a:pPr marL="722313" lvl="1" indent="349250"/>
            <a:r>
              <a:rPr lang="en-US" dirty="0"/>
              <a:t>Sorting with </a:t>
            </a:r>
            <a:r>
              <a:rPr lang="en-US" dirty="0">
                <a:solidFill>
                  <a:schemeClr val="accent5">
                    <a:lumMod val="20000"/>
                    <a:lumOff val="80000"/>
                  </a:schemeClr>
                </a:solidFill>
                <a:latin typeface="Consolas" pitchFamily="49" charset="0"/>
              </a:rPr>
              <a:t>ORDER</a:t>
            </a:r>
            <a:r>
              <a:rPr lang="en-US" dirty="0">
                <a:solidFill>
                  <a:schemeClr val="accent5">
                    <a:lumMod val="20000"/>
                    <a:lumOff val="80000"/>
                  </a:schemeClr>
                </a:solidFill>
              </a:rPr>
              <a:t> </a:t>
            </a:r>
            <a:r>
              <a:rPr lang="en-US" dirty="0">
                <a:solidFill>
                  <a:schemeClr val="accent5">
                    <a:lumMod val="20000"/>
                    <a:lumOff val="80000"/>
                  </a:schemeClr>
                </a:solidFill>
                <a:latin typeface="Consolas" pitchFamily="49" charset="0"/>
              </a:rPr>
              <a:t>BY</a:t>
            </a:r>
          </a:p>
          <a:p>
            <a:pPr marL="722313" lvl="1" indent="349250"/>
            <a:r>
              <a:rPr lang="en-US" dirty="0"/>
              <a:t>Selecting Data From Multiple Tables</a:t>
            </a:r>
          </a:p>
        </p:txBody>
      </p:sp>
      <p:sp>
        <p:nvSpPr>
          <p:cNvPr id="5"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Tree>
    <p:extLst>
      <p:ext uri="{BB962C8B-B14F-4D97-AF65-F5344CB8AC3E}">
        <p14:creationId xmlns:p14="http://schemas.microsoft.com/office/powerpoint/2010/main" val="24018967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Conventions (4)</a:t>
            </a:r>
            <a:endParaRPr lang="en-US" dirty="0"/>
          </a:p>
        </p:txBody>
      </p:sp>
      <p:sp>
        <p:nvSpPr>
          <p:cNvPr id="3" name="Content Placeholder 2"/>
          <p:cNvSpPr>
            <a:spLocks noGrp="1"/>
          </p:cNvSpPr>
          <p:nvPr>
            <p:ph idx="1"/>
          </p:nvPr>
        </p:nvSpPr>
        <p:spPr>
          <a:xfrm>
            <a:off x="228600" y="838200"/>
            <a:ext cx="8686800" cy="5791200"/>
          </a:xfrm>
        </p:spPr>
        <p:txBody>
          <a:bodyPr/>
          <a:lstStyle/>
          <a:p>
            <a:pPr>
              <a:lnSpc>
                <a:spcPct val="100000"/>
              </a:lnSpc>
            </a:pPr>
            <a:r>
              <a:rPr lang="en-US" noProof="1" smtClean="0"/>
              <a:t>Unique key constraints names</a:t>
            </a:r>
          </a:p>
          <a:p>
            <a:pPr lvl="1">
              <a:lnSpc>
                <a:spcPct val="100000"/>
              </a:lnSpc>
            </a:pPr>
            <a:r>
              <a:rPr lang="en-US" noProof="1" smtClean="0"/>
              <a:t>"</a:t>
            </a:r>
            <a:r>
              <a:rPr lang="en-US" noProof="1" smtClean="0">
                <a:solidFill>
                  <a:schemeClr val="accent5">
                    <a:lumMod val="20000"/>
                    <a:lumOff val="80000"/>
                  </a:schemeClr>
                </a:solidFill>
                <a:latin typeface="Consolas" pitchFamily="49" charset="0"/>
                <a:cs typeface="Consolas" pitchFamily="49" charset="0"/>
              </a:rPr>
              <a:t>UK_</a:t>
            </a:r>
            <a:r>
              <a:rPr lang="en-US" noProof="1" smtClean="0"/>
              <a:t>" + </a:t>
            </a:r>
            <a:r>
              <a:rPr lang="en-US" noProof="1" smtClean="0">
                <a:solidFill>
                  <a:schemeClr val="accent5">
                    <a:lumMod val="20000"/>
                    <a:lumOff val="80000"/>
                  </a:schemeClr>
                </a:solidFill>
                <a:latin typeface="Consolas" pitchFamily="49" charset="0"/>
                <a:cs typeface="Consolas" pitchFamily="49" charset="0"/>
              </a:rPr>
              <a:t>table</a:t>
            </a:r>
            <a:r>
              <a:rPr lang="en-US" noProof="1" smtClean="0"/>
              <a:t> + </a:t>
            </a:r>
            <a:r>
              <a:rPr lang="en-US" noProof="1" smtClean="0">
                <a:solidFill>
                  <a:schemeClr val="accent5">
                    <a:lumMod val="20000"/>
                    <a:lumOff val="80000"/>
                  </a:schemeClr>
                </a:solidFill>
                <a:latin typeface="Consolas" pitchFamily="49" charset="0"/>
                <a:cs typeface="Consolas" pitchFamily="49" charset="0"/>
              </a:rPr>
              <a:t>column</a:t>
            </a:r>
          </a:p>
          <a:p>
            <a:pPr lvl="1">
              <a:lnSpc>
                <a:spcPct val="100000"/>
              </a:lnSpc>
            </a:pPr>
            <a:r>
              <a:rPr lang="en-US" noProof="1" smtClean="0"/>
              <a:t>For instance: </a:t>
            </a:r>
            <a:r>
              <a:rPr lang="en-US" noProof="1" smtClean="0">
                <a:solidFill>
                  <a:schemeClr val="accent5">
                    <a:lumMod val="20000"/>
                    <a:lumOff val="80000"/>
                  </a:schemeClr>
                </a:solidFill>
                <a:latin typeface="Consolas" pitchFamily="49" charset="0"/>
                <a:cs typeface="Consolas" pitchFamily="49" charset="0"/>
              </a:rPr>
              <a:t>UK_Users_UserName</a:t>
            </a:r>
          </a:p>
          <a:p>
            <a:pPr>
              <a:lnSpc>
                <a:spcPct val="100000"/>
              </a:lnSpc>
              <a:spcBef>
                <a:spcPct val="35000"/>
              </a:spcBef>
            </a:pPr>
            <a:r>
              <a:rPr lang="en-US" noProof="1" smtClean="0"/>
              <a:t>Views names</a:t>
            </a:r>
          </a:p>
          <a:p>
            <a:pPr lvl="1">
              <a:lnSpc>
                <a:spcPct val="100000"/>
              </a:lnSpc>
            </a:pPr>
            <a:r>
              <a:rPr lang="en-US" noProof="1" smtClean="0">
                <a:solidFill>
                  <a:schemeClr val="accent5">
                    <a:lumMod val="20000"/>
                    <a:lumOff val="80000"/>
                  </a:schemeClr>
                </a:solidFill>
                <a:latin typeface="Consolas" pitchFamily="49" charset="0"/>
                <a:cs typeface="Consolas" pitchFamily="49" charset="0"/>
              </a:rPr>
              <a:t>V_ </a:t>
            </a:r>
            <a:r>
              <a:rPr lang="en-US" noProof="1" smtClean="0"/>
              <a:t>+ </a:t>
            </a:r>
            <a:r>
              <a:rPr lang="en-US" noProof="1" smtClean="0">
                <a:solidFill>
                  <a:schemeClr val="accent5">
                    <a:lumMod val="20000"/>
                    <a:lumOff val="80000"/>
                  </a:schemeClr>
                </a:solidFill>
                <a:latin typeface="Consolas" pitchFamily="49" charset="0"/>
                <a:cs typeface="Consolas" pitchFamily="49" charset="0"/>
              </a:rPr>
              <a:t>name</a:t>
            </a:r>
          </a:p>
          <a:p>
            <a:pPr lvl="1">
              <a:lnSpc>
                <a:spcPct val="100000"/>
              </a:lnSpc>
            </a:pPr>
            <a:r>
              <a:rPr lang="en-US" noProof="1" smtClean="0"/>
              <a:t>Example: </a:t>
            </a:r>
            <a:r>
              <a:rPr lang="en-US" noProof="1" smtClean="0">
                <a:solidFill>
                  <a:schemeClr val="accent5">
                    <a:lumMod val="20000"/>
                    <a:lumOff val="80000"/>
                  </a:schemeClr>
                </a:solidFill>
                <a:latin typeface="Consolas" pitchFamily="49" charset="0"/>
                <a:cs typeface="Consolas" pitchFamily="49" charset="0"/>
              </a:rPr>
              <a:t>V_BGCompanies</a:t>
            </a:r>
          </a:p>
          <a:p>
            <a:pPr>
              <a:lnSpc>
                <a:spcPct val="100000"/>
              </a:lnSpc>
              <a:spcBef>
                <a:spcPct val="35000"/>
              </a:spcBef>
            </a:pPr>
            <a:r>
              <a:rPr lang="en-US" noProof="1" smtClean="0"/>
              <a:t>Stored procedures names</a:t>
            </a:r>
          </a:p>
          <a:p>
            <a:pPr lvl="1">
              <a:lnSpc>
                <a:spcPct val="100000"/>
              </a:lnSpc>
            </a:pPr>
            <a:r>
              <a:rPr lang="en-US" noProof="1" smtClean="0">
                <a:solidFill>
                  <a:schemeClr val="accent5">
                    <a:lumMod val="20000"/>
                    <a:lumOff val="80000"/>
                  </a:schemeClr>
                </a:solidFill>
                <a:latin typeface="Consolas" pitchFamily="49" charset="0"/>
                <a:cs typeface="Consolas" pitchFamily="49" charset="0"/>
              </a:rPr>
              <a:t>usp_ </a:t>
            </a:r>
            <a:r>
              <a:rPr lang="en-US" noProof="1" smtClean="0"/>
              <a:t>+ </a:t>
            </a:r>
            <a:r>
              <a:rPr lang="en-US" noProof="1" smtClean="0">
                <a:solidFill>
                  <a:schemeClr val="accent5">
                    <a:lumMod val="20000"/>
                    <a:lumOff val="80000"/>
                  </a:schemeClr>
                </a:solidFill>
                <a:latin typeface="Consolas" pitchFamily="49" charset="0"/>
                <a:cs typeface="Consolas" pitchFamily="49" charset="0"/>
              </a:rPr>
              <a:t>name</a:t>
            </a:r>
          </a:p>
          <a:p>
            <a:pPr lvl="1">
              <a:lnSpc>
                <a:spcPct val="100000"/>
              </a:lnSpc>
            </a:pPr>
            <a:r>
              <a:rPr lang="en-US" noProof="1" smtClean="0"/>
              <a:t>Example: </a:t>
            </a:r>
            <a:r>
              <a:rPr lang="en-US" noProof="1" smtClean="0">
                <a:solidFill>
                  <a:schemeClr val="accent5">
                    <a:lumMod val="20000"/>
                    <a:lumOff val="80000"/>
                  </a:schemeClr>
                </a:solidFill>
                <a:latin typeface="Consolas" pitchFamily="49" charset="0"/>
                <a:cs typeface="Consolas" pitchFamily="49" charset="0"/>
              </a:rPr>
              <a:t>usp_InsertCustomer(@name)</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Tree>
    <p:extLst>
      <p:ext uri="{BB962C8B-B14F-4D97-AF65-F5344CB8AC3E}">
        <p14:creationId xmlns:p14="http://schemas.microsoft.com/office/powerpoint/2010/main" val="25717899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419600"/>
            <a:ext cx="7696200" cy="1219200"/>
          </a:xfrm>
        </p:spPr>
        <p:txBody>
          <a:bodyPr/>
          <a:lstStyle/>
          <a:p>
            <a:pPr algn="ctr">
              <a:lnSpc>
                <a:spcPts val="4800"/>
              </a:lnSpc>
            </a:pPr>
            <a:r>
              <a:rPr lang="en-US" dirty="0" smtClean="0"/>
              <a:t>Database Modeling with</a:t>
            </a:r>
            <a:r>
              <a:rPr lang="bg-BG" dirty="0" smtClean="0"/>
              <a:t> </a:t>
            </a:r>
            <a:r>
              <a:rPr lang="en-US" dirty="0" smtClean="0"/>
              <a:t>SQL Server Management Studio</a:t>
            </a:r>
            <a:endParaRPr lang="en-US" dirty="0"/>
          </a:p>
        </p:txBody>
      </p:sp>
      <p:sp>
        <p:nvSpPr>
          <p:cNvPr id="3" name="Content Placeholder 2"/>
          <p:cNvSpPr>
            <a:spLocks noGrp="1"/>
          </p:cNvSpPr>
          <p:nvPr>
            <p:ph idx="1"/>
          </p:nvPr>
        </p:nvSpPr>
        <p:spPr>
          <a:xfrm>
            <a:off x="2971800" y="5791200"/>
            <a:ext cx="3276600" cy="609600"/>
          </a:xfrm>
        </p:spPr>
        <p:txBody>
          <a:bodyPr/>
          <a:lstStyle/>
          <a:p>
            <a:pPr marL="0" lvl="1" indent="0" algn="ctr">
              <a:buNone/>
            </a:pPr>
            <a:r>
              <a:rPr lang="en-US" dirty="0" smtClean="0"/>
              <a:t>Live Demo</a:t>
            </a:r>
            <a:endParaRPr lang="en-US" dirty="0"/>
          </a:p>
        </p:txBody>
      </p:sp>
      <p:pic>
        <p:nvPicPr>
          <p:cNvPr id="5" name="Picture 6" descr="http://www.artistsvalley.com/vector/images/vector-database-icons-ai-preview-002.jpg"/>
          <p:cNvPicPr>
            <a:picLocks noChangeAspect="1" noChangeArrowheads="1"/>
          </p:cNvPicPr>
          <p:nvPr/>
        </p:nvPicPr>
        <p:blipFill>
          <a:blip r:embed="rId2" cstate="screen"/>
          <a:srcRect/>
          <a:stretch>
            <a:fillRect/>
          </a:stretch>
        </p:blipFill>
        <p:spPr bwMode="auto">
          <a:xfrm>
            <a:off x="2956254" y="1222672"/>
            <a:ext cx="3911406" cy="2607602"/>
          </a:xfrm>
          <a:prstGeom prst="roundRect">
            <a:avLst>
              <a:gd name="adj" fmla="val 2250"/>
            </a:avLst>
          </a:prstGeom>
          <a:noFill/>
        </p:spPr>
      </p:pic>
      <p:pic>
        <p:nvPicPr>
          <p:cNvPr id="6" name="Picture 4" descr="C:\Trash\db-diagram-sql-server.png"/>
          <p:cNvPicPr>
            <a:picLocks noChangeAspect="1" noChangeArrowheads="1"/>
          </p:cNvPicPr>
          <p:nvPr/>
        </p:nvPicPr>
        <p:blipFill>
          <a:blip r:embed="rId3" cstate="print"/>
          <a:stretch>
            <a:fillRect/>
          </a:stretch>
        </p:blipFill>
        <p:spPr bwMode="auto">
          <a:xfrm>
            <a:off x="1228860" y="855758"/>
            <a:ext cx="3855786" cy="2801842"/>
          </a:xfrm>
          <a:prstGeom prst="rect">
            <a:avLst/>
          </a:prstGeom>
          <a:ln>
            <a:noFill/>
          </a:ln>
          <a:effectLst>
            <a:outerShdw blurRad="292100" dist="139700" dir="2700000" algn="tl" rotWithShape="0">
              <a:srgbClr val="333333">
                <a:alpha val="65000"/>
              </a:srgbClr>
            </a:outerShdw>
          </a:effectLst>
        </p:spPr>
      </p:pic>
      <p:pic>
        <p:nvPicPr>
          <p:cNvPr id="9" name="Picture 3"/>
          <p:cNvPicPr>
            <a:picLocks noChangeAspect="1" noChangeArrowheads="1"/>
          </p:cNvPicPr>
          <p:nvPr/>
        </p:nvPicPr>
        <p:blipFill>
          <a:blip r:embed="rId4" cstate="print"/>
          <a:srcRect/>
          <a:stretch>
            <a:fillRect/>
          </a:stretch>
        </p:blipFill>
        <p:spPr bwMode="auto">
          <a:xfrm rot="21000963">
            <a:off x="983183" y="2885181"/>
            <a:ext cx="7308914" cy="1675524"/>
          </a:xfrm>
          <a:prstGeom prst="roundRect">
            <a:avLst>
              <a:gd name="adj" fmla="val 3676"/>
            </a:avLst>
          </a:prstGeom>
          <a:solidFill>
            <a:schemeClr val="tx2">
              <a:lumMod val="20000"/>
              <a:lumOff val="80000"/>
            </a:schemeClr>
          </a:solidFill>
          <a:ln w="28575">
            <a:solidFill>
              <a:schemeClr val="accent5">
                <a:lumMod val="75000"/>
              </a:schemeClr>
            </a:solidFill>
          </a:ln>
          <a:scene3d>
            <a:camera prst="isometricOffAxis2Top"/>
            <a:lightRig rig="threePt" dir="t"/>
          </a:scene3d>
        </p:spPr>
      </p:pic>
      <p:pic>
        <p:nvPicPr>
          <p:cNvPr id="6146" name="Picture 2" descr="http://dryicons.com/files/previews/simplistica_preview.jpg"/>
          <p:cNvPicPr>
            <a:picLocks noChangeAspect="1" noChangeArrowheads="1"/>
          </p:cNvPicPr>
          <p:nvPr/>
        </p:nvPicPr>
        <p:blipFill>
          <a:blip r:embed="rId5" cstate="print"/>
          <a:srcRect l="83560" t="20003" b="62468"/>
          <a:stretch>
            <a:fillRect/>
          </a:stretch>
        </p:blipFill>
        <p:spPr bwMode="auto">
          <a:xfrm rot="260946">
            <a:off x="6472786" y="897105"/>
            <a:ext cx="1618287" cy="1705219"/>
          </a:xfrm>
          <a:prstGeom prst="roundRect">
            <a:avLst>
              <a:gd name="adj" fmla="val 8165"/>
            </a:avLst>
          </a:prstGeom>
          <a:noFill/>
          <a:ln>
            <a:solidFill>
              <a:schemeClr val="accent5">
                <a:lumMod val="75000"/>
              </a:schemeClr>
            </a:solidFill>
          </a:ln>
          <a:effectLst>
            <a:outerShdw blurRad="114300" dist="63500" sx="110000" sy="110000" algn="tl" rotWithShape="0">
              <a:prstClr val="black">
                <a:alpha val="30000"/>
              </a:prstClr>
            </a:outerShdw>
          </a:effectLst>
        </p:spPr>
      </p:pic>
    </p:spTree>
    <p:extLst>
      <p:ext uri="{BB962C8B-B14F-4D97-AF65-F5344CB8AC3E}">
        <p14:creationId xmlns:p14="http://schemas.microsoft.com/office/powerpoint/2010/main" val="17195158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ctrTitle"/>
          </p:nvPr>
        </p:nvSpPr>
        <p:spPr>
          <a:xfrm>
            <a:off x="4495800" y="1524000"/>
            <a:ext cx="3962400" cy="2362202"/>
          </a:xfrm>
        </p:spPr>
        <p:txBody>
          <a:bodyPr/>
          <a:lstStyle/>
          <a:p>
            <a:r>
              <a:rPr lang="en-US" dirty="0"/>
              <a:t>Relational </a:t>
            </a:r>
            <a:r>
              <a:rPr lang="en-US" dirty="0" smtClean="0"/>
              <a:t>Databases and SQL</a:t>
            </a:r>
            <a:endParaRPr lang="en-US" dirty="0"/>
          </a:p>
        </p:txBody>
      </p:sp>
      <p:sp>
        <p:nvSpPr>
          <p:cNvPr id="4" name="Subtitle 3"/>
          <p:cNvSpPr>
            <a:spLocks noGrp="1"/>
          </p:cNvSpPr>
          <p:nvPr>
            <p:ph type="subTitle" idx="1"/>
          </p:nvPr>
        </p:nvSpPr>
        <p:spPr>
          <a:xfrm>
            <a:off x="4495800" y="4038600"/>
            <a:ext cx="3962400" cy="569120"/>
          </a:xfrm>
        </p:spPr>
        <p:txBody>
          <a:bodyPr/>
          <a:lstStyle/>
          <a:p>
            <a:r>
              <a:rPr dirty="0" smtClean="0"/>
              <a:t>The SQL Execution Model</a:t>
            </a:r>
            <a:endParaRPr lang="bg-BG" dirty="0"/>
          </a:p>
        </p:txBody>
      </p:sp>
      <p:pic>
        <p:nvPicPr>
          <p:cNvPr id="94210" name="Picture 2" descr="http://www.blog.iqmatrix.com/wp-content/uploads/2008/04/relationships-traits.jpg"/>
          <p:cNvPicPr>
            <a:picLocks noChangeAspect="1" noChangeArrowheads="1"/>
          </p:cNvPicPr>
          <p:nvPr/>
        </p:nvPicPr>
        <p:blipFill>
          <a:blip r:embed="rId2" cstate="screen"/>
          <a:srcRect/>
          <a:stretch>
            <a:fillRect/>
          </a:stretch>
        </p:blipFill>
        <p:spPr bwMode="auto">
          <a:xfrm>
            <a:off x="762000" y="1439674"/>
            <a:ext cx="3581400" cy="4275326"/>
          </a:xfrm>
          <a:prstGeom prst="roundRect">
            <a:avLst>
              <a:gd name="adj" fmla="val 2305"/>
            </a:avLst>
          </a:prstGeom>
          <a:ln>
            <a:noFill/>
          </a:ln>
          <a:effectLst/>
          <a:scene3d>
            <a:camera prst="perspectiveContrastingLeftFacing">
              <a:rot lat="300000" lon="19800000" rev="0"/>
            </a:camera>
            <a:lightRig rig="threePt" dir="t">
              <a:rot lat="0" lon="0" rev="2700000"/>
            </a:lightRig>
          </a:scene3d>
          <a:sp3d>
            <a:bevelT w="63500" h="50800"/>
          </a:sp3d>
        </p:spPr>
      </p:pic>
      <p:pic>
        <p:nvPicPr>
          <p:cNvPr id="2" name="Picture 2" descr="http://simplyeasy.files.wordpress.com/2008/08/sql-logo.png"/>
          <p:cNvPicPr>
            <a:picLocks noChangeAspect="1" noChangeArrowheads="1"/>
          </p:cNvPicPr>
          <p:nvPr/>
        </p:nvPicPr>
        <p:blipFill>
          <a:blip r:embed="rId3" cstate="screen"/>
          <a:srcRect/>
          <a:stretch>
            <a:fillRect/>
          </a:stretch>
        </p:blipFill>
        <p:spPr bwMode="auto">
          <a:xfrm rot="21167764">
            <a:off x="5718440" y="4897541"/>
            <a:ext cx="1762626" cy="1381125"/>
          </a:xfrm>
          <a:prstGeom prst="rect">
            <a:avLst/>
          </a:prstGeom>
          <a:noFill/>
          <a:scene3d>
            <a:camera prst="perspectiveHeroicExtremeLeftFacing"/>
            <a:lightRig rig="threePt" dir="t"/>
          </a:scene3d>
        </p:spPr>
      </p:pic>
    </p:spTree>
    <p:extLst>
      <p:ext uri="{BB962C8B-B14F-4D97-AF65-F5344CB8AC3E}">
        <p14:creationId xmlns:p14="http://schemas.microsoft.com/office/powerpoint/2010/main" val="213231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r>
              <a:rPr lang="en-US" dirty="0"/>
              <a:t>Relational </a:t>
            </a:r>
            <a:r>
              <a:rPr lang="en-US" dirty="0" smtClean="0"/>
              <a:t>Databases and SQL</a:t>
            </a:r>
            <a:endParaRPr lang="en-US" dirty="0"/>
          </a:p>
        </p:txBody>
      </p:sp>
      <p:sp>
        <p:nvSpPr>
          <p:cNvPr id="477187" name="Rectangle 3"/>
          <p:cNvSpPr>
            <a:spLocks noGrp="1" noChangeArrowheads="1"/>
          </p:cNvSpPr>
          <p:nvPr>
            <p:ph idx="1"/>
          </p:nvPr>
        </p:nvSpPr>
        <p:spPr/>
        <p:txBody>
          <a:bodyPr/>
          <a:lstStyle/>
          <a:p>
            <a:pPr>
              <a:lnSpc>
                <a:spcPct val="100000"/>
              </a:lnSpc>
            </a:pPr>
            <a:r>
              <a:rPr lang="en-US" sz="3600" dirty="0"/>
              <a:t>A relational </a:t>
            </a:r>
            <a:r>
              <a:rPr lang="en-US" sz="3600" dirty="0" smtClean="0"/>
              <a:t>database c</a:t>
            </a:r>
            <a:r>
              <a:rPr lang="en-US" sz="3400" dirty="0" smtClean="0"/>
              <a:t>an </a:t>
            </a:r>
            <a:r>
              <a:rPr lang="en-US" sz="3400" dirty="0"/>
              <a:t>be accessed and modified by executing </a:t>
            </a:r>
            <a:r>
              <a:rPr lang="en-US" sz="3400" dirty="0" smtClean="0"/>
              <a:t>SQL statements</a:t>
            </a:r>
            <a:endParaRPr lang="en-US" sz="3400" dirty="0"/>
          </a:p>
          <a:p>
            <a:pPr lvl="1">
              <a:lnSpc>
                <a:spcPct val="100000"/>
              </a:lnSpc>
            </a:pPr>
            <a:r>
              <a:rPr lang="en-US" sz="3400" dirty="0" smtClean="0"/>
              <a:t>SQL allows</a:t>
            </a:r>
          </a:p>
          <a:p>
            <a:pPr lvl="2">
              <a:lnSpc>
                <a:spcPct val="100000"/>
              </a:lnSpc>
            </a:pPr>
            <a:r>
              <a:rPr lang="en-US" sz="3200" dirty="0" smtClean="0"/>
              <a:t>Defining / modifying the database schema</a:t>
            </a:r>
          </a:p>
          <a:p>
            <a:pPr lvl="2">
              <a:lnSpc>
                <a:spcPct val="100000"/>
              </a:lnSpc>
            </a:pPr>
            <a:r>
              <a:rPr lang="en-US" sz="3200" dirty="0" smtClean="0"/>
              <a:t>Searching / modifying table data</a:t>
            </a:r>
          </a:p>
          <a:p>
            <a:pPr lvl="1">
              <a:lnSpc>
                <a:spcPct val="100000"/>
              </a:lnSpc>
            </a:pPr>
            <a:r>
              <a:rPr lang="en-US" sz="3400" dirty="0" smtClean="0"/>
              <a:t>A </a:t>
            </a:r>
            <a:r>
              <a:rPr lang="en-US" sz="3400" dirty="0"/>
              <a:t>set </a:t>
            </a:r>
            <a:r>
              <a:rPr lang="en-US" sz="3400" dirty="0" smtClean="0"/>
              <a:t>of SQL commands are available for extracting </a:t>
            </a:r>
            <a:r>
              <a:rPr lang="en-US" sz="3400" dirty="0"/>
              <a:t>subset of the </a:t>
            </a:r>
            <a:r>
              <a:rPr lang="en-US" sz="3400" dirty="0" smtClean="0"/>
              <a:t>table data</a:t>
            </a:r>
          </a:p>
          <a:p>
            <a:pPr lvl="1">
              <a:lnSpc>
                <a:spcPct val="100000"/>
              </a:lnSpc>
            </a:pPr>
            <a:r>
              <a:rPr lang="en-US" sz="3400" dirty="0" smtClean="0"/>
              <a:t>Most SQL commands return a </a:t>
            </a:r>
            <a:r>
              <a:rPr lang="en-US" sz="3400" dirty="0" smtClean="0">
                <a:solidFill>
                  <a:schemeClr val="accent5">
                    <a:lumMod val="20000"/>
                    <a:lumOff val="80000"/>
                  </a:schemeClr>
                </a:solidFill>
              </a:rPr>
              <a:t>single value </a:t>
            </a:r>
            <a:r>
              <a:rPr lang="en-US" sz="3400" dirty="0" smtClean="0"/>
              <a:t>or </a:t>
            </a:r>
            <a:r>
              <a:rPr lang="en-US" sz="3400" dirty="0" smtClean="0">
                <a:solidFill>
                  <a:schemeClr val="accent5">
                    <a:lumMod val="20000"/>
                    <a:lumOff val="80000"/>
                  </a:schemeClr>
                </a:solidFill>
              </a:rPr>
              <a:t>record set</a:t>
            </a:r>
            <a:endParaRPr lang="en-US" sz="3400"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spTree>
    <p:extLst>
      <p:ext uri="{BB962C8B-B14F-4D97-AF65-F5344CB8AC3E}">
        <p14:creationId xmlns:p14="http://schemas.microsoft.com/office/powerpoint/2010/main" val="5106860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p:txBody>
          <a:bodyPr/>
          <a:lstStyle/>
          <a:p>
            <a:r>
              <a:rPr lang="en-US" dirty="0"/>
              <a:t>Communicating with </a:t>
            </a:r>
            <a:r>
              <a:rPr lang="en-US" dirty="0" smtClean="0"/>
              <a:t>the </a:t>
            </a:r>
            <a:r>
              <a:rPr lang="en-US" dirty="0"/>
              <a:t>DB</a:t>
            </a:r>
          </a:p>
        </p:txBody>
      </p:sp>
      <p:sp>
        <p:nvSpPr>
          <p:cNvPr id="2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sp>
        <p:nvSpPr>
          <p:cNvPr id="479235" name="Arc 3"/>
          <p:cNvSpPr>
            <a:spLocks/>
          </p:cNvSpPr>
          <p:nvPr/>
        </p:nvSpPr>
        <p:spPr bwMode="auto">
          <a:xfrm>
            <a:off x="3621088" y="2882900"/>
            <a:ext cx="3182937" cy="447675"/>
          </a:xfrm>
          <a:custGeom>
            <a:avLst/>
            <a:gdLst>
              <a:gd name="G0" fmla="+- 0 0 0"/>
              <a:gd name="G1" fmla="+- 21597 0 0"/>
              <a:gd name="G2" fmla="+- 21600 0 0"/>
              <a:gd name="T0" fmla="*/ 375 w 19771"/>
              <a:gd name="T1" fmla="*/ 0 h 21597"/>
              <a:gd name="T2" fmla="*/ 19771 w 19771"/>
              <a:gd name="T3" fmla="*/ 12899 h 21597"/>
              <a:gd name="T4" fmla="*/ 0 w 19771"/>
              <a:gd name="T5" fmla="*/ 21597 h 21597"/>
            </a:gdLst>
            <a:ahLst/>
            <a:cxnLst>
              <a:cxn ang="0">
                <a:pos x="T0" y="T1"/>
              </a:cxn>
              <a:cxn ang="0">
                <a:pos x="T2" y="T3"/>
              </a:cxn>
              <a:cxn ang="0">
                <a:pos x="T4" y="T5"/>
              </a:cxn>
            </a:cxnLst>
            <a:rect l="0" t="0" r="r" b="b"/>
            <a:pathLst>
              <a:path w="19771" h="21597" fill="none" extrusionOk="0">
                <a:moveTo>
                  <a:pt x="374" y="0"/>
                </a:moveTo>
                <a:cubicBezTo>
                  <a:pt x="8803" y="146"/>
                  <a:pt x="16376" y="5182"/>
                  <a:pt x="19771" y="12898"/>
                </a:cubicBezTo>
              </a:path>
              <a:path w="19771" h="21597" stroke="0" extrusionOk="0">
                <a:moveTo>
                  <a:pt x="374" y="0"/>
                </a:moveTo>
                <a:cubicBezTo>
                  <a:pt x="8803" y="146"/>
                  <a:pt x="16376" y="5182"/>
                  <a:pt x="19771" y="12898"/>
                </a:cubicBezTo>
                <a:lnTo>
                  <a:pt x="0" y="21597"/>
                </a:lnTo>
                <a:close/>
              </a:path>
            </a:pathLst>
          </a:custGeom>
          <a:noFill/>
          <a:ln w="50800" cap="rnd">
            <a:solidFill>
              <a:schemeClr val="accent5">
                <a:lumMod val="20000"/>
                <a:lumOff val="80000"/>
              </a:schemeClr>
            </a:solidFill>
            <a:round/>
            <a:headEnd type="none" w="sm" len="sm"/>
            <a:tailEnd type="stealth" w="med" len="lg"/>
          </a:ln>
          <a:effectLst/>
        </p:spPr>
        <p:txBody>
          <a:bodyPr/>
          <a:lstStyle/>
          <a:p>
            <a:endParaRPr lang="bg-BG" dirty="0"/>
          </a:p>
        </p:txBody>
      </p:sp>
      <p:sp>
        <p:nvSpPr>
          <p:cNvPr id="479236" name="Arc 4"/>
          <p:cNvSpPr>
            <a:spLocks/>
          </p:cNvSpPr>
          <p:nvPr/>
        </p:nvSpPr>
        <p:spPr bwMode="auto">
          <a:xfrm rot="10800000">
            <a:off x="4340225" y="4473575"/>
            <a:ext cx="3001963" cy="585788"/>
          </a:xfrm>
          <a:custGeom>
            <a:avLst/>
            <a:gdLst>
              <a:gd name="G0" fmla="+- 21558 0 0"/>
              <a:gd name="G1" fmla="+- 21594 0 0"/>
              <a:gd name="G2" fmla="+- 21600 0 0"/>
              <a:gd name="T0" fmla="*/ 0 w 21558"/>
              <a:gd name="T1" fmla="*/ 20244 h 21594"/>
              <a:gd name="T2" fmla="*/ 21062 w 21558"/>
              <a:gd name="T3" fmla="*/ 0 h 21594"/>
              <a:gd name="T4" fmla="*/ 21558 w 21558"/>
              <a:gd name="T5" fmla="*/ 21594 h 21594"/>
            </a:gdLst>
            <a:ahLst/>
            <a:cxnLst>
              <a:cxn ang="0">
                <a:pos x="T0" y="T1"/>
              </a:cxn>
              <a:cxn ang="0">
                <a:pos x="T2" y="T3"/>
              </a:cxn>
              <a:cxn ang="0">
                <a:pos x="T4" y="T5"/>
              </a:cxn>
            </a:cxnLst>
            <a:rect l="0" t="0" r="r" b="b"/>
            <a:pathLst>
              <a:path w="21558" h="21594" fill="none" extrusionOk="0">
                <a:moveTo>
                  <a:pt x="0" y="20244"/>
                </a:moveTo>
                <a:cubicBezTo>
                  <a:pt x="701" y="9051"/>
                  <a:pt x="9850" y="257"/>
                  <a:pt x="21061" y="-1"/>
                </a:cubicBezTo>
              </a:path>
              <a:path w="21558" h="21594" stroke="0" extrusionOk="0">
                <a:moveTo>
                  <a:pt x="0" y="20244"/>
                </a:moveTo>
                <a:cubicBezTo>
                  <a:pt x="701" y="9051"/>
                  <a:pt x="9850" y="257"/>
                  <a:pt x="21061" y="-1"/>
                </a:cubicBezTo>
                <a:lnTo>
                  <a:pt x="21558" y="21594"/>
                </a:lnTo>
                <a:close/>
              </a:path>
            </a:pathLst>
          </a:custGeom>
          <a:noFill/>
          <a:ln w="50800" cap="rnd">
            <a:solidFill>
              <a:schemeClr val="accent5">
                <a:lumMod val="20000"/>
                <a:lumOff val="80000"/>
              </a:schemeClr>
            </a:solidFill>
            <a:round/>
            <a:headEnd type="none" w="sm" len="sm"/>
            <a:tailEnd type="stealth" w="med" len="lg"/>
          </a:ln>
          <a:effectLst/>
        </p:spPr>
        <p:txBody>
          <a:bodyPr/>
          <a:lstStyle/>
          <a:p>
            <a:endParaRPr lang="bg-BG" dirty="0"/>
          </a:p>
        </p:txBody>
      </p:sp>
      <p:sp>
        <p:nvSpPr>
          <p:cNvPr id="479237" name="Text Box 5"/>
          <p:cNvSpPr txBox="1">
            <a:spLocks noChangeArrowheads="1"/>
          </p:cNvSpPr>
          <p:nvPr/>
        </p:nvSpPr>
        <p:spPr bwMode="auto">
          <a:xfrm rot="230443">
            <a:off x="3718424" y="1987550"/>
            <a:ext cx="2962671" cy="830997"/>
          </a:xfrm>
          <a:prstGeom prst="rect">
            <a:avLst/>
          </a:prstGeom>
          <a:noFill/>
          <a:ln w="9525">
            <a:noFill/>
            <a:miter lim="800000"/>
            <a:headEnd/>
            <a:tailEnd/>
          </a:ln>
          <a:effectLst/>
        </p:spPr>
        <p:txBody>
          <a:bodyPr wrap="none">
            <a:spAutoFit/>
          </a:bodyPr>
          <a:lstStyle/>
          <a:p>
            <a:pPr algn="ctr">
              <a:lnSpc>
                <a:spcPct val="100000"/>
              </a:lnSpc>
            </a:pPr>
            <a:r>
              <a:rPr lang="en-US" sz="2400" b="1" dirty="0">
                <a:solidFill>
                  <a:schemeClr val="tx1">
                    <a:lumMod val="40000"/>
                    <a:lumOff val="60000"/>
                  </a:schemeClr>
                </a:solidFill>
                <a:effectLst>
                  <a:outerShdw blurRad="38100" dist="38100" dir="2700000" algn="tl">
                    <a:srgbClr val="000000">
                      <a:alpha val="43137"/>
                    </a:srgbClr>
                  </a:outerShdw>
                </a:effectLst>
              </a:rPr>
              <a:t>SQL statement is</a:t>
            </a:r>
          </a:p>
          <a:p>
            <a:pPr algn="ctr">
              <a:lnSpc>
                <a:spcPct val="100000"/>
              </a:lnSpc>
            </a:pPr>
            <a:r>
              <a:rPr lang="en-US" sz="2400" b="1" dirty="0">
                <a:solidFill>
                  <a:schemeClr val="tx1">
                    <a:lumMod val="40000"/>
                    <a:lumOff val="60000"/>
                  </a:schemeClr>
                </a:solidFill>
                <a:effectLst>
                  <a:outerShdw blurRad="38100" dist="38100" dir="2700000" algn="tl">
                    <a:srgbClr val="000000">
                      <a:alpha val="43137"/>
                    </a:srgbClr>
                  </a:outerShdw>
                </a:effectLst>
              </a:rPr>
              <a:t>sent to the </a:t>
            </a:r>
            <a:r>
              <a:rPr lang="en-US" sz="2400" b="1" dirty="0" smtClean="0">
                <a:solidFill>
                  <a:schemeClr val="tx1">
                    <a:lumMod val="40000"/>
                    <a:lumOff val="60000"/>
                  </a:schemeClr>
                </a:solidFill>
                <a:effectLst>
                  <a:outerShdw blurRad="38100" dist="38100" dir="2700000" algn="tl">
                    <a:srgbClr val="000000">
                      <a:alpha val="43137"/>
                    </a:srgbClr>
                  </a:outerShdw>
                </a:effectLst>
              </a:rPr>
              <a:t>DB server</a:t>
            </a:r>
            <a:endParaRPr lang="en-US" sz="2400" b="1" dirty="0">
              <a:solidFill>
                <a:schemeClr val="tx1">
                  <a:lumMod val="40000"/>
                  <a:lumOff val="60000"/>
                </a:schemeClr>
              </a:solidFill>
              <a:effectLst>
                <a:outerShdw blurRad="38100" dist="38100" dir="2700000" algn="tl">
                  <a:srgbClr val="000000">
                    <a:alpha val="43137"/>
                  </a:srgbClr>
                </a:outerShdw>
              </a:effectLst>
            </a:endParaRPr>
          </a:p>
        </p:txBody>
      </p:sp>
      <p:sp>
        <p:nvSpPr>
          <p:cNvPr id="479239" name="Text Box 7"/>
          <p:cNvSpPr txBox="1">
            <a:spLocks noChangeArrowheads="1"/>
          </p:cNvSpPr>
          <p:nvPr/>
        </p:nvSpPr>
        <p:spPr bwMode="auto">
          <a:xfrm>
            <a:off x="693738" y="2443163"/>
            <a:ext cx="2887662" cy="76944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2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SELECT Name </a:t>
            </a:r>
          </a:p>
          <a:p>
            <a:pPr eaLnBrk="0" hangingPunct="0">
              <a:lnSpc>
                <a:spcPct val="100000"/>
              </a:lnSpc>
              <a:spcBef>
                <a:spcPts val="0"/>
              </a:spcBef>
              <a:buClr>
                <a:schemeClr val="accent5">
                  <a:lumMod val="40000"/>
                  <a:lumOff val="60000"/>
                </a:schemeClr>
              </a:buClr>
              <a:buSzPct val="70000"/>
            </a:pPr>
            <a:r>
              <a:rPr lang="en-US" sz="22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FROM Departments</a:t>
            </a:r>
            <a:endPar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graphicFrame>
        <p:nvGraphicFramePr>
          <p:cNvPr id="479240" name="Group 8"/>
          <p:cNvGraphicFramePr>
            <a:graphicFrameLocks noGrp="1"/>
          </p:cNvGraphicFramePr>
          <p:nvPr/>
        </p:nvGraphicFramePr>
        <p:xfrm>
          <a:off x="1765300" y="4267200"/>
          <a:ext cx="2571750" cy="1847088"/>
        </p:xfrm>
        <a:graphic>
          <a:graphicData uri="http://schemas.openxmlformats.org/drawingml/2006/table">
            <a:tbl>
              <a:tblPr/>
              <a:tblGrid>
                <a:gridCol w="2571750"/>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Name</a:t>
                      </a:r>
                      <a:endPar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38100" cap="flat" cmpd="sng" algn="ctr">
                      <a:solidFill>
                        <a:schemeClr val="accent5">
                          <a:lumMod val="20000"/>
                          <a:lumOff val="80000"/>
                        </a:schemeClr>
                      </a:solidFill>
                      <a:prstDash val="solid"/>
                      <a:round/>
                      <a:headEnd type="none" w="med" len="med"/>
                      <a:tailEnd type="none" w="med" len="med"/>
                    </a:lnL>
                    <a:lnR w="38100" cap="flat" cmpd="sng" algn="ctr">
                      <a:solidFill>
                        <a:schemeClr val="accent5">
                          <a:lumMod val="20000"/>
                          <a:lumOff val="80000"/>
                        </a:schemeClr>
                      </a:solidFill>
                      <a:prstDash val="solid"/>
                      <a:round/>
                      <a:headEnd type="none" w="med" len="med"/>
                      <a:tailEnd type="none" w="med" len="med"/>
                    </a:lnR>
                    <a:lnT w="38100" cap="flat" cmpd="sng" algn="ctr">
                      <a:solidFill>
                        <a:schemeClr val="accent5">
                          <a:lumMod val="20000"/>
                          <a:lumOff val="80000"/>
                        </a:schemeClr>
                      </a:solidFill>
                      <a:prstDash val="solid"/>
                      <a:round/>
                      <a:headEnd type="none" w="med" len="med"/>
                      <a:tailEnd type="none" w="med" len="med"/>
                    </a:lnT>
                    <a:lnB w="38100"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Engineering</a:t>
                      </a:r>
                      <a:endPar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38100" cap="flat" cmpd="sng" algn="ctr">
                      <a:solidFill>
                        <a:schemeClr val="accent5">
                          <a:lumMod val="20000"/>
                          <a:lumOff val="80000"/>
                        </a:schemeClr>
                      </a:solidFill>
                      <a:prstDash val="solid"/>
                      <a:round/>
                      <a:headEnd type="none" w="med" len="med"/>
                      <a:tailEnd type="none" w="med" len="med"/>
                    </a:lnL>
                    <a:lnR w="38100" cap="flat" cmpd="sng" algn="ctr">
                      <a:solidFill>
                        <a:schemeClr val="accent5">
                          <a:lumMod val="20000"/>
                          <a:lumOff val="80000"/>
                        </a:schemeClr>
                      </a:solidFill>
                      <a:prstDash val="solid"/>
                      <a:round/>
                      <a:headEnd type="none" w="med" len="med"/>
                      <a:tailEnd type="none" w="med" len="med"/>
                    </a:lnR>
                    <a:lnT w="381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Sales</a:t>
                      </a:r>
                      <a:endPar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38100" cap="flat" cmpd="sng" algn="ctr">
                      <a:solidFill>
                        <a:schemeClr val="accent5">
                          <a:lumMod val="20000"/>
                          <a:lumOff val="80000"/>
                        </a:schemeClr>
                      </a:solidFill>
                      <a:prstDash val="solid"/>
                      <a:round/>
                      <a:headEnd type="none" w="med" len="med"/>
                      <a:tailEnd type="none" w="med" len="med"/>
                    </a:lnL>
                    <a:lnR w="381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Marketing</a:t>
                      </a:r>
                      <a:endPar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38100" cap="flat" cmpd="sng" algn="ctr">
                      <a:solidFill>
                        <a:schemeClr val="accent5">
                          <a:lumMod val="20000"/>
                          <a:lumOff val="80000"/>
                        </a:schemeClr>
                      </a:solidFill>
                      <a:prstDash val="solid"/>
                      <a:round/>
                      <a:headEnd type="none" w="med" len="med"/>
                      <a:tailEnd type="none" w="med" len="med"/>
                    </a:lnL>
                    <a:lnR w="381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a:t>
                      </a:r>
                      <a:endPar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38100" cap="flat" cmpd="sng" algn="ctr">
                      <a:solidFill>
                        <a:schemeClr val="accent5">
                          <a:lumMod val="20000"/>
                          <a:lumOff val="80000"/>
                        </a:schemeClr>
                      </a:solidFill>
                      <a:prstDash val="solid"/>
                      <a:round/>
                      <a:headEnd type="none" w="med" len="med"/>
                      <a:tailEnd type="none" w="med" len="med"/>
                    </a:lnL>
                    <a:lnR w="381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381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
        <p:nvSpPr>
          <p:cNvPr id="479258" name="Text Box 26"/>
          <p:cNvSpPr txBox="1">
            <a:spLocks noChangeArrowheads="1"/>
          </p:cNvSpPr>
          <p:nvPr/>
        </p:nvSpPr>
        <p:spPr bwMode="auto">
          <a:xfrm rot="21248457">
            <a:off x="4539348" y="5038411"/>
            <a:ext cx="3268844" cy="830997"/>
          </a:xfrm>
          <a:prstGeom prst="rect">
            <a:avLst/>
          </a:prstGeom>
          <a:noFill/>
          <a:ln w="9525">
            <a:noFill/>
            <a:miter lim="800000"/>
            <a:headEnd/>
            <a:tailEnd/>
          </a:ln>
          <a:effectLst/>
        </p:spPr>
        <p:txBody>
          <a:bodyPr wrap="none">
            <a:spAutoFit/>
          </a:bodyPr>
          <a:lstStyle/>
          <a:p>
            <a:pPr algn="ctr">
              <a:lnSpc>
                <a:spcPct val="100000"/>
              </a:lnSpc>
            </a:pPr>
            <a:r>
              <a:rPr lang="en-US" sz="2400" b="1" dirty="0">
                <a:solidFill>
                  <a:schemeClr val="tx1">
                    <a:lumMod val="40000"/>
                    <a:lumOff val="60000"/>
                  </a:schemeClr>
                </a:solidFill>
                <a:effectLst>
                  <a:outerShdw blurRad="38100" dist="38100" dir="2700000" algn="tl">
                    <a:srgbClr val="000000">
                      <a:alpha val="43137"/>
                    </a:srgbClr>
                  </a:outerShdw>
                </a:effectLst>
              </a:rPr>
              <a:t>The result is </a:t>
            </a:r>
            <a:r>
              <a:rPr lang="en-US" sz="2400" b="1" dirty="0" smtClean="0">
                <a:solidFill>
                  <a:schemeClr val="tx1">
                    <a:lumMod val="40000"/>
                    <a:lumOff val="60000"/>
                  </a:schemeClr>
                </a:solidFill>
                <a:effectLst>
                  <a:outerShdw blurRad="38100" dist="38100" dir="2700000" algn="tl">
                    <a:srgbClr val="000000">
                      <a:alpha val="43137"/>
                    </a:srgbClr>
                  </a:outerShdw>
                </a:effectLst>
              </a:rPr>
              <a:t>returned</a:t>
            </a:r>
          </a:p>
          <a:p>
            <a:pPr algn="ctr">
              <a:lnSpc>
                <a:spcPct val="100000"/>
              </a:lnSpc>
            </a:pPr>
            <a:r>
              <a:rPr lang="en-US" sz="2400" b="1" dirty="0" smtClean="0">
                <a:solidFill>
                  <a:schemeClr val="tx1">
                    <a:lumMod val="40000"/>
                    <a:lumOff val="60000"/>
                  </a:schemeClr>
                </a:solidFill>
                <a:effectLst>
                  <a:outerShdw blurRad="38100" dist="38100" dir="2700000" algn="tl">
                    <a:srgbClr val="000000">
                      <a:alpha val="43137"/>
                    </a:srgbClr>
                  </a:outerShdw>
                </a:effectLst>
              </a:rPr>
              <a:t>(usually as </a:t>
            </a:r>
            <a:r>
              <a:rPr lang="en-US" sz="2400" b="1" dirty="0">
                <a:solidFill>
                  <a:schemeClr val="tx1">
                    <a:lumMod val="40000"/>
                    <a:lumOff val="60000"/>
                  </a:schemeClr>
                </a:solidFill>
                <a:effectLst>
                  <a:outerShdw blurRad="38100" dist="38100" dir="2700000" algn="tl">
                    <a:srgbClr val="000000">
                      <a:alpha val="43137"/>
                    </a:srgbClr>
                  </a:outerShdw>
                </a:effectLst>
              </a:rPr>
              <a:t>a </a:t>
            </a:r>
            <a:r>
              <a:rPr lang="en-US" sz="2400" b="1" dirty="0" smtClean="0">
                <a:solidFill>
                  <a:schemeClr val="tx1">
                    <a:lumMod val="40000"/>
                    <a:lumOff val="60000"/>
                  </a:schemeClr>
                </a:solidFill>
                <a:effectLst>
                  <a:outerShdw blurRad="38100" dist="38100" dir="2700000" algn="tl">
                    <a:srgbClr val="000000">
                      <a:alpha val="43137"/>
                    </a:srgbClr>
                  </a:outerShdw>
                </a:effectLst>
              </a:rPr>
              <a:t>record set)</a:t>
            </a:r>
            <a:endParaRPr lang="en-US" sz="2400" b="1" dirty="0">
              <a:solidFill>
                <a:schemeClr val="tx1">
                  <a:lumMod val="40000"/>
                  <a:lumOff val="60000"/>
                </a:schemeClr>
              </a:solidFill>
              <a:effectLst>
                <a:outerShdw blurRad="38100" dist="38100" dir="2700000" algn="tl">
                  <a:srgbClr val="000000">
                    <a:alpha val="43137"/>
                  </a:srgbClr>
                </a:outerShdw>
              </a:effectLst>
            </a:endParaRPr>
          </a:p>
        </p:txBody>
      </p:sp>
      <p:grpSp>
        <p:nvGrpSpPr>
          <p:cNvPr id="2" name="Group 27"/>
          <p:cNvGrpSpPr>
            <a:grpSpLocks/>
          </p:cNvGrpSpPr>
          <p:nvPr/>
        </p:nvGrpSpPr>
        <p:grpSpPr bwMode="auto">
          <a:xfrm>
            <a:off x="6804025" y="2773363"/>
            <a:ext cx="1662113" cy="1719262"/>
            <a:chOff x="4286" y="1747"/>
            <a:chExt cx="1047" cy="1083"/>
          </a:xfrm>
        </p:grpSpPr>
        <p:sp>
          <p:nvSpPr>
            <p:cNvPr id="479260" name="Rectangle 28"/>
            <p:cNvSpPr>
              <a:spLocks noChangeArrowheads="1"/>
            </p:cNvSpPr>
            <p:nvPr/>
          </p:nvSpPr>
          <p:spPr bwMode="ltGray">
            <a:xfrm>
              <a:off x="4286" y="1967"/>
              <a:ext cx="1047" cy="649"/>
            </a:xfrm>
            <a:prstGeom prst="rect">
              <a:avLst/>
            </a:prstGeom>
            <a:solidFill>
              <a:srgbClr val="CFCFCF"/>
            </a:solidFill>
            <a:ln w="9525">
              <a:solidFill>
                <a:schemeClr val="accent5">
                  <a:lumMod val="75000"/>
                </a:schemeClr>
              </a:solidFill>
              <a:miter lim="800000"/>
              <a:headEnd/>
              <a:tailEnd/>
            </a:ln>
            <a:effectLst/>
          </p:spPr>
          <p:txBody>
            <a:bodyPr wrap="none" anchor="ctr"/>
            <a:lstStyle/>
            <a:p>
              <a:endParaRPr lang="bg-BG" dirty="0"/>
            </a:p>
          </p:txBody>
        </p:sp>
        <p:sp>
          <p:nvSpPr>
            <p:cNvPr id="479261" name="Oval 29"/>
            <p:cNvSpPr>
              <a:spLocks noChangeArrowheads="1"/>
            </p:cNvSpPr>
            <p:nvPr/>
          </p:nvSpPr>
          <p:spPr bwMode="ltGray">
            <a:xfrm>
              <a:off x="4286" y="1747"/>
              <a:ext cx="1047" cy="416"/>
            </a:xfrm>
            <a:prstGeom prst="ellipse">
              <a:avLst/>
            </a:prstGeom>
            <a:solidFill>
              <a:srgbClr val="DDDDDD"/>
            </a:solidFill>
            <a:ln w="9525">
              <a:solidFill>
                <a:schemeClr val="accent5">
                  <a:lumMod val="75000"/>
                </a:schemeClr>
              </a:solidFill>
              <a:round/>
              <a:headEnd/>
              <a:tailEnd/>
            </a:ln>
            <a:effectLst/>
          </p:spPr>
          <p:txBody>
            <a:bodyPr wrap="none" anchor="ctr"/>
            <a:lstStyle/>
            <a:p>
              <a:endParaRPr lang="bg-BG" dirty="0"/>
            </a:p>
          </p:txBody>
        </p:sp>
        <p:sp>
          <p:nvSpPr>
            <p:cNvPr id="479262" name="Oval 30"/>
            <p:cNvSpPr>
              <a:spLocks noChangeArrowheads="1"/>
            </p:cNvSpPr>
            <p:nvPr/>
          </p:nvSpPr>
          <p:spPr bwMode="ltGray">
            <a:xfrm>
              <a:off x="4286" y="2414"/>
              <a:ext cx="1047" cy="416"/>
            </a:xfrm>
            <a:prstGeom prst="ellipse">
              <a:avLst/>
            </a:prstGeom>
            <a:solidFill>
              <a:srgbClr val="C0C0C0"/>
            </a:solidFill>
            <a:ln w="9525">
              <a:solidFill>
                <a:schemeClr val="bg2">
                  <a:lumMod val="40000"/>
                  <a:lumOff val="60000"/>
                </a:schemeClr>
              </a:solidFill>
              <a:round/>
              <a:headEnd/>
              <a:tailEnd/>
            </a:ln>
            <a:effectLst/>
          </p:spPr>
          <p:txBody>
            <a:bodyPr wrap="none" anchor="ctr"/>
            <a:lstStyle/>
            <a:p>
              <a:endParaRPr lang="bg-BG" dirty="0"/>
            </a:p>
          </p:txBody>
        </p:sp>
        <p:sp>
          <p:nvSpPr>
            <p:cNvPr id="479263" name="Rectangle 31"/>
            <p:cNvSpPr>
              <a:spLocks noChangeArrowheads="1"/>
            </p:cNvSpPr>
            <p:nvPr/>
          </p:nvSpPr>
          <p:spPr bwMode="auto">
            <a:xfrm>
              <a:off x="4318" y="1794"/>
              <a:ext cx="1008" cy="272"/>
            </a:xfrm>
            <a:prstGeom prst="rect">
              <a:avLst/>
            </a:prstGeom>
            <a:noFill/>
            <a:ln w="9525">
              <a:noFill/>
              <a:miter lim="800000"/>
              <a:headEnd/>
              <a:tailEnd/>
            </a:ln>
            <a:effectLst/>
          </p:spPr>
          <p:txBody>
            <a:bodyPr lIns="92075" tIns="46038" rIns="92075" bIns="46038">
              <a:spAutoFit/>
              <a:scene3d>
                <a:camera prst="orthographicFront"/>
                <a:lightRig rig="balanced" dir="t">
                  <a:rot lat="0" lon="0" rev="2100000"/>
                </a:lightRig>
              </a:scene3d>
              <a:sp3d extrusionH="57150" prstMaterial="metal">
                <a:bevelT w="38100" h="25400"/>
                <a:contourClr>
                  <a:schemeClr val="bg2"/>
                </a:contourClr>
              </a:sp3d>
            </a:bodyPr>
            <a:lstStyle/>
            <a:p>
              <a:pPr algn="ctr">
                <a:lnSpc>
                  <a:spcPct val="100000"/>
                </a:lnSpc>
              </a:pPr>
              <a:r>
                <a:rPr kumimoji="0" lang="en-US" sz="2200" b="1" dirty="0">
                  <a:ln w="50800"/>
                  <a:solidFill>
                    <a:schemeClr val="bg1">
                      <a:shade val="50000"/>
                    </a:schemeClr>
                  </a:solidFill>
                </a:rPr>
                <a:t>Database </a:t>
              </a:r>
            </a:p>
          </p:txBody>
        </p:sp>
        <p:grpSp>
          <p:nvGrpSpPr>
            <p:cNvPr id="3" name="Group 32"/>
            <p:cNvGrpSpPr>
              <a:grpSpLocks/>
            </p:cNvGrpSpPr>
            <p:nvPr/>
          </p:nvGrpSpPr>
          <p:grpSpPr bwMode="auto">
            <a:xfrm>
              <a:off x="4438" y="2225"/>
              <a:ext cx="755" cy="457"/>
              <a:chOff x="2293" y="2088"/>
              <a:chExt cx="755" cy="457"/>
            </a:xfrm>
          </p:grpSpPr>
          <p:sp>
            <p:nvSpPr>
              <p:cNvPr id="479265" name="Rectangle 33"/>
              <p:cNvSpPr>
                <a:spLocks noChangeArrowheads="1"/>
              </p:cNvSpPr>
              <p:nvPr/>
            </p:nvSpPr>
            <p:spPr bwMode="blackWhite">
              <a:xfrm>
                <a:off x="2293" y="2088"/>
                <a:ext cx="214" cy="118"/>
              </a:xfrm>
              <a:prstGeom prst="rect">
                <a:avLst/>
              </a:prstGeom>
              <a:solidFill>
                <a:schemeClr val="accent4">
                  <a:lumMod val="40000"/>
                  <a:lumOff val="60000"/>
                </a:schemeClr>
              </a:solidFill>
              <a:ln w="19050">
                <a:solidFill>
                  <a:schemeClr val="accent4">
                    <a:lumMod val="50000"/>
                  </a:schemeClr>
                </a:solidFill>
                <a:miter lim="800000"/>
                <a:headEnd/>
                <a:tailEnd/>
              </a:ln>
              <a:effectLst/>
            </p:spPr>
            <p:txBody>
              <a:bodyPr wrap="none" anchor="ctr"/>
              <a:lstStyle/>
              <a:p>
                <a:endParaRPr lang="bg-BG" dirty="0"/>
              </a:p>
            </p:txBody>
          </p:sp>
          <p:sp>
            <p:nvSpPr>
              <p:cNvPr id="479266" name="Rectangle 34"/>
              <p:cNvSpPr>
                <a:spLocks noChangeArrowheads="1"/>
              </p:cNvSpPr>
              <p:nvPr/>
            </p:nvSpPr>
            <p:spPr bwMode="blackWhite">
              <a:xfrm>
                <a:off x="2564" y="2088"/>
                <a:ext cx="214" cy="118"/>
              </a:xfrm>
              <a:prstGeom prst="rect">
                <a:avLst/>
              </a:prstGeom>
              <a:solidFill>
                <a:schemeClr val="accent4">
                  <a:lumMod val="40000"/>
                  <a:lumOff val="60000"/>
                </a:schemeClr>
              </a:solidFill>
              <a:ln w="19050">
                <a:solidFill>
                  <a:schemeClr val="accent4">
                    <a:lumMod val="50000"/>
                  </a:schemeClr>
                </a:solidFill>
                <a:miter lim="800000"/>
                <a:headEnd/>
                <a:tailEnd/>
              </a:ln>
              <a:effectLst/>
            </p:spPr>
            <p:txBody>
              <a:bodyPr wrap="none" anchor="ctr"/>
              <a:lstStyle/>
              <a:p>
                <a:endParaRPr lang="bg-BG" dirty="0"/>
              </a:p>
            </p:txBody>
          </p:sp>
          <p:sp>
            <p:nvSpPr>
              <p:cNvPr id="479267" name="Rectangle 35"/>
              <p:cNvSpPr>
                <a:spLocks noChangeArrowheads="1"/>
              </p:cNvSpPr>
              <p:nvPr/>
            </p:nvSpPr>
            <p:spPr bwMode="blackWhite">
              <a:xfrm>
                <a:off x="2833" y="2088"/>
                <a:ext cx="214" cy="118"/>
              </a:xfrm>
              <a:prstGeom prst="rect">
                <a:avLst/>
              </a:prstGeom>
              <a:solidFill>
                <a:schemeClr val="accent4">
                  <a:lumMod val="40000"/>
                  <a:lumOff val="60000"/>
                </a:schemeClr>
              </a:solidFill>
              <a:ln w="19050">
                <a:solidFill>
                  <a:schemeClr val="accent4">
                    <a:lumMod val="50000"/>
                  </a:schemeClr>
                </a:solidFill>
                <a:miter lim="800000"/>
                <a:headEnd/>
                <a:tailEnd/>
              </a:ln>
              <a:effectLst/>
            </p:spPr>
            <p:txBody>
              <a:bodyPr wrap="none" anchor="ctr"/>
              <a:lstStyle/>
              <a:p>
                <a:endParaRPr lang="bg-BG" dirty="0"/>
              </a:p>
            </p:txBody>
          </p:sp>
          <p:sp>
            <p:nvSpPr>
              <p:cNvPr id="479268" name="Rectangle 36"/>
              <p:cNvSpPr>
                <a:spLocks noChangeArrowheads="1"/>
              </p:cNvSpPr>
              <p:nvPr/>
            </p:nvSpPr>
            <p:spPr bwMode="blackWhite">
              <a:xfrm>
                <a:off x="2294" y="2259"/>
                <a:ext cx="214" cy="118"/>
              </a:xfrm>
              <a:prstGeom prst="rect">
                <a:avLst/>
              </a:prstGeom>
              <a:solidFill>
                <a:schemeClr val="accent4">
                  <a:lumMod val="40000"/>
                  <a:lumOff val="60000"/>
                </a:schemeClr>
              </a:solidFill>
              <a:ln w="19050">
                <a:solidFill>
                  <a:schemeClr val="accent4">
                    <a:lumMod val="50000"/>
                  </a:schemeClr>
                </a:solidFill>
                <a:miter lim="800000"/>
                <a:headEnd/>
                <a:tailEnd/>
              </a:ln>
              <a:effectLst/>
            </p:spPr>
            <p:txBody>
              <a:bodyPr wrap="none" anchor="ctr"/>
              <a:lstStyle/>
              <a:p>
                <a:endParaRPr lang="bg-BG" dirty="0"/>
              </a:p>
            </p:txBody>
          </p:sp>
          <p:sp>
            <p:nvSpPr>
              <p:cNvPr id="479269" name="Rectangle 37"/>
              <p:cNvSpPr>
                <a:spLocks noChangeArrowheads="1"/>
              </p:cNvSpPr>
              <p:nvPr/>
            </p:nvSpPr>
            <p:spPr bwMode="blackWhite">
              <a:xfrm>
                <a:off x="2565" y="2259"/>
                <a:ext cx="214" cy="118"/>
              </a:xfrm>
              <a:prstGeom prst="rect">
                <a:avLst/>
              </a:prstGeom>
              <a:solidFill>
                <a:schemeClr val="accent4">
                  <a:lumMod val="40000"/>
                  <a:lumOff val="60000"/>
                </a:schemeClr>
              </a:solidFill>
              <a:ln w="19050">
                <a:solidFill>
                  <a:schemeClr val="accent4">
                    <a:lumMod val="50000"/>
                  </a:schemeClr>
                </a:solidFill>
                <a:miter lim="800000"/>
                <a:headEnd/>
                <a:tailEnd/>
              </a:ln>
              <a:effectLst/>
            </p:spPr>
            <p:txBody>
              <a:bodyPr wrap="none" anchor="ctr"/>
              <a:lstStyle/>
              <a:p>
                <a:endParaRPr lang="bg-BG" dirty="0"/>
              </a:p>
            </p:txBody>
          </p:sp>
          <p:sp>
            <p:nvSpPr>
              <p:cNvPr id="479270" name="Rectangle 38"/>
              <p:cNvSpPr>
                <a:spLocks noChangeArrowheads="1"/>
              </p:cNvSpPr>
              <p:nvPr/>
            </p:nvSpPr>
            <p:spPr bwMode="blackWhite">
              <a:xfrm>
                <a:off x="2834" y="2259"/>
                <a:ext cx="214" cy="118"/>
              </a:xfrm>
              <a:prstGeom prst="rect">
                <a:avLst/>
              </a:prstGeom>
              <a:solidFill>
                <a:schemeClr val="accent4">
                  <a:lumMod val="40000"/>
                  <a:lumOff val="60000"/>
                </a:schemeClr>
              </a:solidFill>
              <a:ln w="19050">
                <a:solidFill>
                  <a:schemeClr val="accent4">
                    <a:lumMod val="50000"/>
                  </a:schemeClr>
                </a:solidFill>
                <a:miter lim="800000"/>
                <a:headEnd/>
                <a:tailEnd/>
              </a:ln>
              <a:effectLst/>
            </p:spPr>
            <p:txBody>
              <a:bodyPr wrap="none" anchor="ctr"/>
              <a:lstStyle/>
              <a:p>
                <a:endParaRPr lang="bg-BG" dirty="0"/>
              </a:p>
            </p:txBody>
          </p:sp>
          <p:sp>
            <p:nvSpPr>
              <p:cNvPr id="479271" name="Rectangle 39"/>
              <p:cNvSpPr>
                <a:spLocks noChangeArrowheads="1"/>
              </p:cNvSpPr>
              <p:nvPr/>
            </p:nvSpPr>
            <p:spPr bwMode="blackWhite">
              <a:xfrm>
                <a:off x="2294" y="2427"/>
                <a:ext cx="214" cy="118"/>
              </a:xfrm>
              <a:prstGeom prst="rect">
                <a:avLst/>
              </a:prstGeom>
              <a:solidFill>
                <a:schemeClr val="accent4">
                  <a:lumMod val="40000"/>
                  <a:lumOff val="60000"/>
                </a:schemeClr>
              </a:solidFill>
              <a:ln w="19050">
                <a:solidFill>
                  <a:schemeClr val="accent4">
                    <a:lumMod val="50000"/>
                  </a:schemeClr>
                </a:solidFill>
                <a:miter lim="800000"/>
                <a:headEnd/>
                <a:tailEnd/>
              </a:ln>
              <a:effectLst/>
            </p:spPr>
            <p:txBody>
              <a:bodyPr wrap="none" anchor="ctr"/>
              <a:lstStyle/>
              <a:p>
                <a:endParaRPr lang="bg-BG" dirty="0"/>
              </a:p>
            </p:txBody>
          </p:sp>
          <p:sp>
            <p:nvSpPr>
              <p:cNvPr id="479272" name="Rectangle 40"/>
              <p:cNvSpPr>
                <a:spLocks noChangeArrowheads="1"/>
              </p:cNvSpPr>
              <p:nvPr/>
            </p:nvSpPr>
            <p:spPr bwMode="blackWhite">
              <a:xfrm>
                <a:off x="2565" y="2427"/>
                <a:ext cx="214" cy="118"/>
              </a:xfrm>
              <a:prstGeom prst="rect">
                <a:avLst/>
              </a:prstGeom>
              <a:solidFill>
                <a:schemeClr val="accent4">
                  <a:lumMod val="40000"/>
                  <a:lumOff val="60000"/>
                </a:schemeClr>
              </a:solidFill>
              <a:ln w="19050">
                <a:solidFill>
                  <a:schemeClr val="accent4">
                    <a:lumMod val="50000"/>
                  </a:schemeClr>
                </a:solidFill>
                <a:miter lim="800000"/>
                <a:headEnd/>
                <a:tailEnd/>
              </a:ln>
              <a:effectLst/>
            </p:spPr>
            <p:txBody>
              <a:bodyPr wrap="none" anchor="ctr"/>
              <a:lstStyle/>
              <a:p>
                <a:endParaRPr lang="bg-BG" dirty="0"/>
              </a:p>
            </p:txBody>
          </p:sp>
          <p:sp>
            <p:nvSpPr>
              <p:cNvPr id="479273" name="Rectangle 41"/>
              <p:cNvSpPr>
                <a:spLocks noChangeArrowheads="1"/>
              </p:cNvSpPr>
              <p:nvPr/>
            </p:nvSpPr>
            <p:spPr bwMode="blackWhite">
              <a:xfrm>
                <a:off x="2834" y="2427"/>
                <a:ext cx="214" cy="118"/>
              </a:xfrm>
              <a:prstGeom prst="rect">
                <a:avLst/>
              </a:prstGeom>
              <a:solidFill>
                <a:schemeClr val="accent4">
                  <a:lumMod val="40000"/>
                  <a:lumOff val="60000"/>
                </a:schemeClr>
              </a:solidFill>
              <a:ln w="19050">
                <a:solidFill>
                  <a:schemeClr val="accent4">
                    <a:lumMod val="50000"/>
                  </a:schemeClr>
                </a:solidFill>
                <a:miter lim="800000"/>
                <a:headEnd/>
                <a:tailEnd/>
              </a:ln>
              <a:effectLst/>
            </p:spPr>
            <p:txBody>
              <a:bodyPr wrap="none" anchor="ctr"/>
              <a:lstStyle/>
              <a:p>
                <a:endParaRPr lang="bg-BG" dirty="0"/>
              </a:p>
            </p:txBody>
          </p:sp>
        </p:grpSp>
      </p:grpSp>
    </p:spTree>
    <p:extLst>
      <p:ext uri="{BB962C8B-B14F-4D97-AF65-F5344CB8AC3E}">
        <p14:creationId xmlns:p14="http://schemas.microsoft.com/office/powerpoint/2010/main" val="8885547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Execution</a:t>
            </a:r>
            <a:endParaRPr lang="en-US" dirty="0"/>
          </a:p>
        </p:txBody>
      </p:sp>
      <p:sp>
        <p:nvSpPr>
          <p:cNvPr id="3" name="Content Placeholder 2"/>
          <p:cNvSpPr>
            <a:spLocks noGrp="1"/>
          </p:cNvSpPr>
          <p:nvPr>
            <p:ph idx="1"/>
          </p:nvPr>
        </p:nvSpPr>
        <p:spPr>
          <a:xfrm>
            <a:off x="228600" y="990600"/>
            <a:ext cx="8686800" cy="5715000"/>
          </a:xfrm>
        </p:spPr>
        <p:txBody>
          <a:bodyPr/>
          <a:lstStyle/>
          <a:p>
            <a:pPr>
              <a:lnSpc>
                <a:spcPct val="100000"/>
              </a:lnSpc>
            </a:pPr>
            <a:r>
              <a:rPr lang="en-US" dirty="0" smtClean="0"/>
              <a:t>SQL commands are executed through a </a:t>
            </a:r>
            <a:r>
              <a:rPr lang="en-US" dirty="0" smtClean="0">
                <a:solidFill>
                  <a:schemeClr val="accent5">
                    <a:lumMod val="20000"/>
                    <a:lumOff val="80000"/>
                  </a:schemeClr>
                </a:solidFill>
              </a:rPr>
              <a:t>database connection</a:t>
            </a:r>
          </a:p>
          <a:p>
            <a:pPr lvl="1">
              <a:lnSpc>
                <a:spcPct val="100000"/>
              </a:lnSpc>
            </a:pPr>
            <a:r>
              <a:rPr lang="en-US" dirty="0" smtClean="0"/>
              <a:t>DB connection is a channel between the client and the SQL server</a:t>
            </a:r>
          </a:p>
          <a:p>
            <a:pPr lvl="1">
              <a:lnSpc>
                <a:spcPct val="100000"/>
              </a:lnSpc>
            </a:pPr>
            <a:r>
              <a:rPr lang="en-US" dirty="0" smtClean="0"/>
              <a:t>DB connections take resources and should be closed when no longer used</a:t>
            </a:r>
          </a:p>
          <a:p>
            <a:pPr lvl="1">
              <a:lnSpc>
                <a:spcPct val="100000"/>
              </a:lnSpc>
            </a:pPr>
            <a:r>
              <a:rPr lang="en-US" dirty="0" smtClean="0"/>
              <a:t>Multiple clients can be connected to the SQL server at the same time</a:t>
            </a:r>
          </a:p>
          <a:p>
            <a:pPr lvl="1">
              <a:lnSpc>
                <a:spcPct val="100000"/>
              </a:lnSpc>
            </a:pPr>
            <a:r>
              <a:rPr lang="en-US" dirty="0" smtClean="0"/>
              <a:t>SQL commands can be executed in parallel</a:t>
            </a:r>
          </a:p>
          <a:p>
            <a:pPr lvl="2">
              <a:lnSpc>
                <a:spcPct val="100000"/>
              </a:lnSpc>
            </a:pPr>
            <a:r>
              <a:rPr lang="en-US" dirty="0" smtClean="0"/>
              <a:t>Transactions and isolation deal with concurrency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Tree>
    <p:extLst>
      <p:ext uri="{BB962C8B-B14F-4D97-AF65-F5344CB8AC3E}">
        <p14:creationId xmlns:p14="http://schemas.microsoft.com/office/powerpoint/2010/main" val="26945672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ctrTitle"/>
          </p:nvPr>
        </p:nvSpPr>
        <p:spPr>
          <a:xfrm>
            <a:off x="457200" y="4191000"/>
            <a:ext cx="8229600" cy="685800"/>
          </a:xfrm>
        </p:spPr>
        <p:txBody>
          <a:bodyPr/>
          <a:lstStyle/>
          <a:p>
            <a:r>
              <a:rPr lang="en-US" dirty="0"/>
              <a:t>SQL and T-SQL</a:t>
            </a:r>
            <a:endParaRPr lang="bg-BG" dirty="0"/>
          </a:p>
        </p:txBody>
      </p:sp>
      <p:sp>
        <p:nvSpPr>
          <p:cNvPr id="4" name="Subtitle 3"/>
          <p:cNvSpPr>
            <a:spLocks noGrp="1"/>
          </p:cNvSpPr>
          <p:nvPr>
            <p:ph type="subTitle" idx="1"/>
          </p:nvPr>
        </p:nvSpPr>
        <p:spPr>
          <a:xfrm>
            <a:off x="457200" y="4917279"/>
            <a:ext cx="8229600" cy="569120"/>
          </a:xfrm>
        </p:spPr>
        <p:txBody>
          <a:bodyPr/>
          <a:lstStyle/>
          <a:p>
            <a:r>
              <a:rPr dirty="0" smtClean="0"/>
              <a:t>Introduction</a:t>
            </a:r>
            <a:endParaRPr lang="bg-BG" dirty="0"/>
          </a:p>
        </p:txBody>
      </p:sp>
      <p:pic>
        <p:nvPicPr>
          <p:cNvPr id="89090" name="Picture 2" descr="http://www.pre.nl/image/download.jpg"/>
          <p:cNvPicPr>
            <a:picLocks noChangeAspect="1" noChangeArrowheads="1"/>
          </p:cNvPicPr>
          <p:nvPr/>
        </p:nvPicPr>
        <p:blipFill>
          <a:blip r:embed="rId3" cstate="screen"/>
          <a:srcRect/>
          <a:stretch>
            <a:fillRect/>
          </a:stretch>
        </p:blipFill>
        <p:spPr bwMode="auto">
          <a:xfrm>
            <a:off x="4724400" y="533400"/>
            <a:ext cx="3676650" cy="244389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 name="Picture 2" descr="http://developer.mimer.com/images/tools/sqldeveloperLogoS.jpg"/>
          <p:cNvPicPr>
            <a:picLocks noChangeAspect="1" noChangeArrowheads="1"/>
          </p:cNvPicPr>
          <p:nvPr/>
        </p:nvPicPr>
        <p:blipFill>
          <a:blip r:embed="rId4" cstate="screen"/>
          <a:srcRect/>
          <a:stretch>
            <a:fillRect/>
          </a:stretch>
        </p:blipFill>
        <p:spPr bwMode="auto">
          <a:xfrm>
            <a:off x="990600" y="1752600"/>
            <a:ext cx="1828800" cy="167030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4348692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r>
              <a:rPr lang="en-US" dirty="0"/>
              <a:t>What is SQL?</a:t>
            </a:r>
            <a:endParaRPr lang="bg-BG" dirty="0"/>
          </a:p>
        </p:txBody>
      </p:sp>
      <p:sp>
        <p:nvSpPr>
          <p:cNvPr id="483331" name="Rectangle 3"/>
          <p:cNvSpPr>
            <a:spLocks noGrp="1" noChangeArrowheads="1"/>
          </p:cNvSpPr>
          <p:nvPr>
            <p:ph idx="1"/>
          </p:nvPr>
        </p:nvSpPr>
        <p:spPr/>
        <p:txBody>
          <a:bodyPr/>
          <a:lstStyle/>
          <a:p>
            <a:pPr>
              <a:lnSpc>
                <a:spcPct val="100000"/>
              </a:lnSpc>
            </a:pPr>
            <a:r>
              <a:rPr lang="en-US" dirty="0">
                <a:solidFill>
                  <a:schemeClr val="accent5">
                    <a:lumMod val="20000"/>
                    <a:lumOff val="80000"/>
                  </a:schemeClr>
                </a:solidFill>
              </a:rPr>
              <a:t>Structured Query Language (SQL)</a:t>
            </a:r>
          </a:p>
          <a:p>
            <a:pPr lvl="1">
              <a:lnSpc>
                <a:spcPct val="100000"/>
              </a:lnSpc>
            </a:pPr>
            <a:r>
              <a:rPr lang="en-US" dirty="0"/>
              <a:t>Declarative language for query and manipulation of relational data</a:t>
            </a:r>
          </a:p>
          <a:p>
            <a:pPr>
              <a:lnSpc>
                <a:spcPct val="100000"/>
              </a:lnSpc>
            </a:pPr>
            <a:r>
              <a:rPr lang="en-US" dirty="0"/>
              <a:t>SQL consists of:</a:t>
            </a:r>
          </a:p>
          <a:p>
            <a:pPr lvl="1">
              <a:lnSpc>
                <a:spcPct val="100000"/>
              </a:lnSpc>
            </a:pPr>
            <a:r>
              <a:rPr lang="en-US" dirty="0"/>
              <a:t>Data Manipulation Language (DML)</a:t>
            </a:r>
          </a:p>
          <a:p>
            <a:pPr marL="1265238" lvl="2" indent="-350838">
              <a:lnSpc>
                <a:spcPct val="100000"/>
              </a:lnSpc>
            </a:pPr>
            <a:r>
              <a:rPr lang="en-US" dirty="0">
                <a:solidFill>
                  <a:schemeClr val="accent5">
                    <a:lumMod val="20000"/>
                    <a:lumOff val="80000"/>
                  </a:schemeClr>
                </a:solidFill>
                <a:latin typeface="Consolas" pitchFamily="49" charset="0"/>
              </a:rPr>
              <a:t>SELECT</a:t>
            </a:r>
            <a:r>
              <a:rPr lang="en-US" dirty="0"/>
              <a:t>, </a:t>
            </a:r>
            <a:r>
              <a:rPr lang="en-US" dirty="0">
                <a:solidFill>
                  <a:schemeClr val="accent5">
                    <a:lumMod val="20000"/>
                    <a:lumOff val="80000"/>
                  </a:schemeClr>
                </a:solidFill>
                <a:latin typeface="Consolas" pitchFamily="49" charset="0"/>
              </a:rPr>
              <a:t>INSERT</a:t>
            </a:r>
            <a:r>
              <a:rPr lang="en-US" dirty="0"/>
              <a:t>, </a:t>
            </a:r>
            <a:r>
              <a:rPr lang="en-US" dirty="0">
                <a:solidFill>
                  <a:schemeClr val="accent5">
                    <a:lumMod val="20000"/>
                    <a:lumOff val="80000"/>
                  </a:schemeClr>
                </a:solidFill>
                <a:latin typeface="Consolas" pitchFamily="49" charset="0"/>
              </a:rPr>
              <a:t>UPDATE</a:t>
            </a:r>
            <a:r>
              <a:rPr lang="en-US" dirty="0"/>
              <a:t>, </a:t>
            </a:r>
            <a:r>
              <a:rPr lang="en-US" dirty="0">
                <a:solidFill>
                  <a:schemeClr val="accent5">
                    <a:lumMod val="20000"/>
                    <a:lumOff val="80000"/>
                  </a:schemeClr>
                </a:solidFill>
                <a:latin typeface="Consolas" pitchFamily="49" charset="0"/>
              </a:rPr>
              <a:t>DELETE</a:t>
            </a:r>
            <a:endParaRPr lang="bg-BG" dirty="0">
              <a:solidFill>
                <a:schemeClr val="accent5">
                  <a:lumMod val="20000"/>
                  <a:lumOff val="80000"/>
                </a:schemeClr>
              </a:solidFill>
              <a:latin typeface="Consolas" pitchFamily="49" charset="0"/>
            </a:endParaRPr>
          </a:p>
          <a:p>
            <a:pPr lvl="1">
              <a:lnSpc>
                <a:spcPct val="100000"/>
              </a:lnSpc>
            </a:pPr>
            <a:r>
              <a:rPr lang="en-US" dirty="0"/>
              <a:t>Data Definition Language (DDL)</a:t>
            </a:r>
          </a:p>
          <a:p>
            <a:pPr marL="1265238" lvl="2" indent="-350838">
              <a:lnSpc>
                <a:spcPct val="100000"/>
              </a:lnSpc>
            </a:pPr>
            <a:r>
              <a:rPr lang="en-US" dirty="0">
                <a:solidFill>
                  <a:schemeClr val="accent5">
                    <a:lumMod val="20000"/>
                    <a:lumOff val="80000"/>
                  </a:schemeClr>
                </a:solidFill>
                <a:latin typeface="Consolas" pitchFamily="49" charset="0"/>
              </a:rPr>
              <a:t>CREATE</a:t>
            </a:r>
            <a:r>
              <a:rPr lang="en-US" dirty="0"/>
              <a:t>, </a:t>
            </a:r>
            <a:r>
              <a:rPr lang="en-US" dirty="0">
                <a:solidFill>
                  <a:schemeClr val="accent5">
                    <a:lumMod val="20000"/>
                    <a:lumOff val="80000"/>
                  </a:schemeClr>
                </a:solidFill>
                <a:latin typeface="Consolas" pitchFamily="49" charset="0"/>
              </a:rPr>
              <a:t>DROP</a:t>
            </a:r>
            <a:r>
              <a:rPr lang="en-US" dirty="0"/>
              <a:t>, </a:t>
            </a:r>
            <a:r>
              <a:rPr lang="en-US" dirty="0">
                <a:solidFill>
                  <a:schemeClr val="accent5">
                    <a:lumMod val="20000"/>
                    <a:lumOff val="80000"/>
                  </a:schemeClr>
                </a:solidFill>
                <a:latin typeface="Consolas" pitchFamily="49" charset="0"/>
              </a:rPr>
              <a:t>ALTER</a:t>
            </a:r>
          </a:p>
          <a:p>
            <a:pPr marL="1265238" lvl="2" indent="-350838">
              <a:lnSpc>
                <a:spcPct val="100000"/>
              </a:lnSpc>
            </a:pPr>
            <a:r>
              <a:rPr lang="en-US" dirty="0">
                <a:solidFill>
                  <a:schemeClr val="accent5">
                    <a:lumMod val="20000"/>
                    <a:lumOff val="80000"/>
                  </a:schemeClr>
                </a:solidFill>
                <a:latin typeface="Consolas" pitchFamily="49" charset="0"/>
              </a:rPr>
              <a:t>GRANT</a:t>
            </a:r>
            <a:r>
              <a:rPr lang="en-US" dirty="0"/>
              <a:t>, </a:t>
            </a:r>
            <a:r>
              <a:rPr lang="en-US" dirty="0">
                <a:solidFill>
                  <a:schemeClr val="accent5">
                    <a:lumMod val="20000"/>
                    <a:lumOff val="80000"/>
                  </a:schemeClr>
                </a:solidFill>
                <a:latin typeface="Consolas" pitchFamily="49" charset="0"/>
              </a:rPr>
              <a:t>REVOKE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47</a:t>
            </a:fld>
            <a:endParaRPr lang="en-US" dirty="0"/>
          </a:p>
        </p:txBody>
      </p:sp>
    </p:spTree>
    <p:extLst>
      <p:ext uri="{BB962C8B-B14F-4D97-AF65-F5344CB8AC3E}">
        <p14:creationId xmlns:p14="http://schemas.microsoft.com/office/powerpoint/2010/main" val="613057260"/>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p:txBody>
          <a:bodyPr/>
          <a:lstStyle/>
          <a:p>
            <a:r>
              <a:rPr lang="en-US" dirty="0"/>
              <a:t>SQL </a:t>
            </a:r>
            <a:r>
              <a:rPr lang="en-US"/>
              <a:t>– </a:t>
            </a:r>
            <a:r>
              <a:rPr lang="en-US" smtClean="0"/>
              <a:t>Few Examples</a:t>
            </a:r>
            <a:endParaRPr lang="bg-BG" dirty="0"/>
          </a:p>
        </p:txBody>
      </p:sp>
      <p:sp>
        <p:nvSpPr>
          <p:cNvPr id="8"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
        <p:nvSpPr>
          <p:cNvPr id="484355" name="Rectangle 3"/>
          <p:cNvSpPr>
            <a:spLocks noChangeArrowheads="1"/>
          </p:cNvSpPr>
          <p:nvPr/>
        </p:nvSpPr>
        <p:spPr bwMode="auto">
          <a:xfrm>
            <a:off x="688975" y="1460500"/>
            <a:ext cx="7693026"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SELECT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FirstName, LastName,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JobTitle </a:t>
            </a: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FROM</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84356" name="Rectangle 4"/>
          <p:cNvSpPr>
            <a:spLocks noChangeArrowheads="1"/>
          </p:cNvSpPr>
          <p:nvPr/>
        </p:nvSpPr>
        <p:spPr bwMode="auto">
          <a:xfrm>
            <a:off x="688975" y="2949714"/>
            <a:ext cx="7693026"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INSERT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INTO</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Projects(Name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StartDate)</a:t>
            </a:r>
          </a:p>
          <a:p>
            <a:pPr eaLnBrk="0" hangingPunct="0">
              <a:spcBef>
                <a:spcPts val="0"/>
              </a:spcBef>
              <a:buClr>
                <a:schemeClr val="accent5">
                  <a:lumMod val="40000"/>
                  <a:lumOff val="60000"/>
                </a:schemeClr>
              </a:buClr>
              <a:buSzPct val="70000"/>
            </a:pPr>
            <a:r>
              <a:rPr lang="en-US" sz="20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VALUES</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('Introduction to SQL Course', '1/1/2006')</a:t>
            </a:r>
          </a:p>
        </p:txBody>
      </p:sp>
      <p:sp>
        <p:nvSpPr>
          <p:cNvPr id="484357" name="Rectangle 5"/>
          <p:cNvSpPr>
            <a:spLocks noChangeArrowheads="1"/>
          </p:cNvSpPr>
          <p:nvPr/>
        </p:nvSpPr>
        <p:spPr bwMode="auto">
          <a:xfrm>
            <a:off x="687389" y="2209800"/>
            <a:ext cx="7693024"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SELECT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FROM</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Projects </a:t>
            </a: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WHERE</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StartDate = '1/1/2006'</a:t>
            </a:r>
          </a:p>
        </p:txBody>
      </p:sp>
      <p:sp>
        <p:nvSpPr>
          <p:cNvPr id="484358" name="Rectangle 6"/>
          <p:cNvSpPr>
            <a:spLocks noChangeArrowheads="1"/>
          </p:cNvSpPr>
          <p:nvPr/>
        </p:nvSpPr>
        <p:spPr bwMode="auto">
          <a:xfrm>
            <a:off x="687389" y="4038600"/>
            <a:ext cx="7693024" cy="101566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UPDATE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Projects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SET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EndDate = '8/31/2006'</a:t>
            </a:r>
          </a:p>
          <a:p>
            <a:pPr eaLnBrk="0" hangingPunct="0">
              <a:spcBef>
                <a:spcPts val="0"/>
              </a:spcBef>
              <a:buClr>
                <a:schemeClr val="accent5">
                  <a:lumMod val="40000"/>
                  <a:lumOff val="60000"/>
                </a:schemeClr>
              </a:buClr>
              <a:buSzPct val="70000"/>
            </a:pPr>
            <a:r>
              <a:rPr lang="en-US" sz="20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WHERE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StartDate = '1/1/2006'</a:t>
            </a:r>
          </a:p>
        </p:txBody>
      </p:sp>
      <p:sp>
        <p:nvSpPr>
          <p:cNvPr id="484359" name="Rectangle 7"/>
          <p:cNvSpPr>
            <a:spLocks noChangeArrowheads="1"/>
          </p:cNvSpPr>
          <p:nvPr/>
        </p:nvSpPr>
        <p:spPr bwMode="auto">
          <a:xfrm>
            <a:off x="687389" y="5410200"/>
            <a:ext cx="7693024"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DELETE</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FROM</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Projects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WHERE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StartDate = '1/1/2006'</a:t>
            </a:r>
          </a:p>
        </p:txBody>
      </p:sp>
    </p:spTree>
    <p:extLst>
      <p:ext uri="{BB962C8B-B14F-4D97-AF65-F5344CB8AC3E}">
        <p14:creationId xmlns:p14="http://schemas.microsoft.com/office/powerpoint/2010/main" val="4053541640"/>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p:txBody>
          <a:bodyPr/>
          <a:lstStyle/>
          <a:p>
            <a:r>
              <a:rPr lang="en-US" dirty="0"/>
              <a:t>What is T-SQL?</a:t>
            </a:r>
            <a:endParaRPr lang="bg-BG" dirty="0"/>
          </a:p>
        </p:txBody>
      </p:sp>
      <p:sp>
        <p:nvSpPr>
          <p:cNvPr id="485379" name="Rectangle 3"/>
          <p:cNvSpPr>
            <a:spLocks noGrp="1" noChangeArrowheads="1"/>
          </p:cNvSpPr>
          <p:nvPr>
            <p:ph idx="1"/>
          </p:nvPr>
        </p:nvSpPr>
        <p:spPr/>
        <p:txBody>
          <a:bodyPr/>
          <a:lstStyle/>
          <a:p>
            <a:r>
              <a:rPr lang="en-US" dirty="0">
                <a:solidFill>
                  <a:schemeClr val="accent5">
                    <a:lumMod val="20000"/>
                    <a:lumOff val="80000"/>
                  </a:schemeClr>
                </a:solidFill>
              </a:rPr>
              <a:t>T-SQL</a:t>
            </a:r>
            <a:r>
              <a:rPr lang="en-US" dirty="0"/>
              <a:t> </a:t>
            </a:r>
            <a:r>
              <a:rPr lang="en-US" dirty="0" smtClean="0"/>
              <a:t>(Transact SQL) is </a:t>
            </a:r>
            <a:r>
              <a:rPr lang="en-US" dirty="0"/>
              <a:t>an extension to the standard SQL language</a:t>
            </a:r>
          </a:p>
          <a:p>
            <a:pPr lvl="1"/>
            <a:r>
              <a:rPr lang="en-US" dirty="0" smtClean="0"/>
              <a:t>T-SQL is the </a:t>
            </a:r>
            <a:r>
              <a:rPr lang="en-US" dirty="0"/>
              <a:t>standard language </a:t>
            </a:r>
            <a:r>
              <a:rPr lang="en-US" dirty="0" smtClean="0"/>
              <a:t>used in </a:t>
            </a:r>
            <a:r>
              <a:rPr lang="en-US" dirty="0"/>
              <a:t>MS SQL </a:t>
            </a:r>
            <a:r>
              <a:rPr lang="en-US" dirty="0" smtClean="0"/>
              <a:t>Server</a:t>
            </a:r>
            <a:endParaRPr lang="en-US" dirty="0"/>
          </a:p>
          <a:p>
            <a:pPr lvl="1"/>
            <a:r>
              <a:rPr lang="en-US" dirty="0"/>
              <a:t>Supports </a:t>
            </a:r>
            <a:r>
              <a:rPr lang="en-US" dirty="0">
                <a:solidFill>
                  <a:schemeClr val="accent5">
                    <a:lumMod val="20000"/>
                    <a:lumOff val="80000"/>
                  </a:schemeClr>
                </a:solidFill>
                <a:latin typeface="Consolas" pitchFamily="49" charset="0"/>
                <a:cs typeface="Consolas" pitchFamily="49" charset="0"/>
              </a:rPr>
              <a:t>if</a:t>
            </a:r>
            <a:r>
              <a:rPr lang="en-US" dirty="0"/>
              <a:t> statements, loops, exceptions</a:t>
            </a:r>
          </a:p>
          <a:p>
            <a:pPr marL="1265238" lvl="2" indent="-350838"/>
            <a:r>
              <a:rPr lang="en-US" dirty="0" smtClean="0"/>
              <a:t>Constructions used in the </a:t>
            </a:r>
            <a:r>
              <a:rPr lang="en-US" dirty="0"/>
              <a:t>high-level procedural programming languages</a:t>
            </a:r>
          </a:p>
          <a:p>
            <a:pPr lvl="1"/>
            <a:r>
              <a:rPr lang="en-US" dirty="0" smtClean="0"/>
              <a:t>T-SQL is used </a:t>
            </a:r>
            <a:r>
              <a:rPr lang="en-US" dirty="0"/>
              <a:t>for writing </a:t>
            </a:r>
            <a:r>
              <a:rPr lang="en-US" dirty="0" smtClean="0"/>
              <a:t>stored procedures</a:t>
            </a:r>
            <a:r>
              <a:rPr lang="en-US" dirty="0"/>
              <a:t>, functions, triggers, etc.</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Tree>
    <p:extLst>
      <p:ext uri="{BB962C8B-B14F-4D97-AF65-F5344CB8AC3E}">
        <p14:creationId xmlns:p14="http://schemas.microsoft.com/office/powerpoint/2010/main" val="346273540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r>
              <a:rPr lang="en-US" dirty="0" smtClean="0"/>
              <a:t>Table of Contents </a:t>
            </a:r>
            <a:r>
              <a:rPr lang="en-US" dirty="0" smtClean="0"/>
              <a:t>(4)</a:t>
            </a:r>
            <a:endParaRPr lang="bg-BG" dirty="0"/>
          </a:p>
        </p:txBody>
      </p:sp>
      <p:sp>
        <p:nvSpPr>
          <p:cNvPr id="463875" name="Rectangle 3"/>
          <p:cNvSpPr>
            <a:spLocks noGrp="1" noChangeArrowheads="1"/>
          </p:cNvSpPr>
          <p:nvPr>
            <p:ph idx="1"/>
          </p:nvPr>
        </p:nvSpPr>
        <p:spPr/>
        <p:txBody>
          <a:bodyPr/>
          <a:lstStyle/>
          <a:p>
            <a:pPr marL="609600" indent="-609600">
              <a:lnSpc>
                <a:spcPts val="3600"/>
              </a:lnSpc>
              <a:buFont typeface="+mj-lt"/>
              <a:buAutoNum type="arabicPeriod" startAt="18"/>
            </a:pPr>
            <a:r>
              <a:rPr lang="en-US" dirty="0"/>
              <a:t>Selecting Data From Multiple Tables</a:t>
            </a:r>
          </a:p>
          <a:p>
            <a:pPr marL="722313" lvl="1" indent="349250">
              <a:lnSpc>
                <a:spcPts val="3600"/>
              </a:lnSpc>
            </a:pPr>
            <a:r>
              <a:rPr lang="en-US" dirty="0"/>
              <a:t>Natural Joins</a:t>
            </a:r>
          </a:p>
          <a:p>
            <a:pPr marL="722313" lvl="1" indent="349250">
              <a:lnSpc>
                <a:spcPts val="3600"/>
              </a:lnSpc>
            </a:pPr>
            <a:r>
              <a:rPr lang="en-US" dirty="0"/>
              <a:t>Join with </a:t>
            </a:r>
            <a:r>
              <a:rPr lang="en-US" dirty="0">
                <a:solidFill>
                  <a:schemeClr val="accent5">
                    <a:lumMod val="20000"/>
                    <a:lumOff val="80000"/>
                  </a:schemeClr>
                </a:solidFill>
                <a:latin typeface="Consolas" pitchFamily="49" charset="0"/>
              </a:rPr>
              <a:t>USING</a:t>
            </a:r>
            <a:r>
              <a:rPr lang="en-US" dirty="0"/>
              <a:t> Clause</a:t>
            </a:r>
          </a:p>
          <a:p>
            <a:pPr marL="722313" lvl="1" indent="349250">
              <a:lnSpc>
                <a:spcPts val="3600"/>
              </a:lnSpc>
            </a:pPr>
            <a:r>
              <a:rPr lang="en-US" dirty="0"/>
              <a:t>Inner Joins with </a:t>
            </a:r>
            <a:r>
              <a:rPr lang="en-US" dirty="0">
                <a:solidFill>
                  <a:schemeClr val="accent5">
                    <a:lumMod val="20000"/>
                    <a:lumOff val="80000"/>
                  </a:schemeClr>
                </a:solidFill>
                <a:latin typeface="Consolas" pitchFamily="49" charset="0"/>
              </a:rPr>
              <a:t>ON</a:t>
            </a:r>
            <a:r>
              <a:rPr lang="en-US" dirty="0"/>
              <a:t> Clause</a:t>
            </a:r>
          </a:p>
          <a:p>
            <a:pPr marL="722313" lvl="1" indent="349250">
              <a:lnSpc>
                <a:spcPts val="3600"/>
              </a:lnSpc>
            </a:pPr>
            <a:r>
              <a:rPr lang="en-US" dirty="0"/>
              <a:t>Left, Right and Full Outer Joins</a:t>
            </a:r>
          </a:p>
          <a:p>
            <a:pPr marL="722313" lvl="1" indent="349250">
              <a:lnSpc>
                <a:spcPts val="3600"/>
              </a:lnSpc>
            </a:pPr>
            <a:r>
              <a:rPr lang="en-US" dirty="0"/>
              <a:t>Cross Joins</a:t>
            </a:r>
          </a:p>
          <a:p>
            <a:pPr marL="609600" indent="-609600">
              <a:lnSpc>
                <a:spcPts val="3600"/>
              </a:lnSpc>
              <a:buFont typeface="+mj-lt"/>
              <a:buAutoNum type="arabicPeriod" startAt="18"/>
            </a:pPr>
            <a:r>
              <a:rPr lang="en-US" dirty="0"/>
              <a:t>Inserting Data</a:t>
            </a:r>
          </a:p>
          <a:p>
            <a:pPr marL="609600" indent="-609600">
              <a:lnSpc>
                <a:spcPts val="3600"/>
              </a:lnSpc>
              <a:buFont typeface="+mj-lt"/>
              <a:buAutoNum type="arabicPeriod" startAt="18"/>
            </a:pPr>
            <a:r>
              <a:rPr lang="en-US" dirty="0"/>
              <a:t>Updating Data</a:t>
            </a:r>
          </a:p>
          <a:p>
            <a:pPr marL="609600" indent="-609600">
              <a:lnSpc>
                <a:spcPts val="3600"/>
              </a:lnSpc>
              <a:buFont typeface="+mj-lt"/>
              <a:buAutoNum type="arabicPeriod" startAt="18"/>
            </a:pPr>
            <a:r>
              <a:rPr lang="en-US" dirty="0"/>
              <a:t>Deleting Data</a:t>
            </a:r>
            <a:endParaRPr lang="en-US" dirty="0">
              <a:latin typeface="Courier New" pitchFamily="49" charset="0"/>
            </a:endParaRPr>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pic>
        <p:nvPicPr>
          <p:cNvPr id="95234" name="Picture 2" descr="http://www.sandia.gov/materials/science/nmr_lab/images/books.gif"/>
          <p:cNvPicPr>
            <a:picLocks noChangeAspect="1" noChangeArrowheads="1"/>
          </p:cNvPicPr>
          <p:nvPr/>
        </p:nvPicPr>
        <p:blipFill>
          <a:blip r:embed="rId2" cstate="screen"/>
          <a:srcRect/>
          <a:stretch>
            <a:fillRect/>
          </a:stretch>
        </p:blipFill>
        <p:spPr bwMode="auto">
          <a:xfrm>
            <a:off x="6096000" y="4165725"/>
            <a:ext cx="2590800" cy="2334286"/>
          </a:xfrm>
          <a:prstGeom prst="rect">
            <a:avLst/>
          </a:prstGeom>
          <a:noFill/>
        </p:spPr>
      </p:pic>
      <p:pic>
        <p:nvPicPr>
          <p:cNvPr id="2" name="Picture 2" descr="http://www.pornosecurity.org/images/SQL_logo.jpg"/>
          <p:cNvPicPr>
            <a:picLocks noChangeAspect="1" noChangeArrowheads="1"/>
          </p:cNvPicPr>
          <p:nvPr/>
        </p:nvPicPr>
        <p:blipFill>
          <a:blip r:embed="rId3" cstate="screen"/>
          <a:srcRect/>
          <a:stretch>
            <a:fillRect/>
          </a:stretch>
        </p:blipFill>
        <p:spPr bwMode="auto">
          <a:xfrm>
            <a:off x="7162800" y="2286000"/>
            <a:ext cx="1090978" cy="945514"/>
          </a:xfrm>
          <a:prstGeom prst="roundRect">
            <a:avLst>
              <a:gd name="adj" fmla="val 12052"/>
            </a:avLst>
          </a:prstGeom>
          <a:noFill/>
          <a:ln>
            <a:solidFill>
              <a:schemeClr val="bg1">
                <a:lumMod val="65000"/>
                <a:lumOff val="35000"/>
              </a:schemeClr>
            </a:solidFill>
          </a:ln>
        </p:spPr>
      </p:pic>
    </p:spTree>
    <p:extLst>
      <p:ext uri="{BB962C8B-B14F-4D97-AF65-F5344CB8AC3E}">
        <p14:creationId xmlns:p14="http://schemas.microsoft.com/office/powerpoint/2010/main" val="3462393304"/>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p:txBody>
          <a:bodyPr/>
          <a:lstStyle/>
          <a:p>
            <a:r>
              <a:rPr lang="en-US" dirty="0"/>
              <a:t>T-SQL – Example</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
        <p:nvSpPr>
          <p:cNvPr id="486403" name="Rectangle 3"/>
          <p:cNvSpPr>
            <a:spLocks noChangeArrowheads="1"/>
          </p:cNvSpPr>
          <p:nvPr/>
        </p:nvSpPr>
        <p:spPr bwMode="auto">
          <a:xfrm>
            <a:off x="611188" y="1219200"/>
            <a:ext cx="7923212" cy="507305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600"/>
              </a:lnSpc>
              <a:spcBef>
                <a:spcPts val="0"/>
              </a:spcBef>
              <a:buClr>
                <a:schemeClr val="accent5">
                  <a:lumMod val="40000"/>
                  <a:lumOff val="60000"/>
                </a:schemeClr>
              </a:buClr>
              <a:buSzPct val="70000"/>
            </a:pP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CREATE PROCEDURE</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EmpDump </a:t>
            </a: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AS</a:t>
            </a:r>
          </a:p>
          <a:p>
            <a:pPr eaLnBrk="0" hangingPunct="0">
              <a:lnSpc>
                <a:spcPts val="2600"/>
              </a:lnSpc>
              <a:spcBef>
                <a:spcPts val="0"/>
              </a:spcBef>
              <a:buClr>
                <a:schemeClr val="accent5">
                  <a:lumMod val="40000"/>
                  <a:lumOff val="60000"/>
                </a:schemeClr>
              </a:buClr>
              <a:buSzPct val="70000"/>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DECLARE</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EmpId </a:t>
            </a: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INT</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@EmpFName </a:t>
            </a:r>
            <a:r>
              <a:rPr lang="en-US" sz="19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NVARCHAR(100</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600"/>
              </a:lnSpc>
              <a:spcBef>
                <a:spcPts val="0"/>
              </a:spcBef>
              <a:buClr>
                <a:schemeClr val="accent5">
                  <a:lumMod val="40000"/>
                  <a:lumOff val="60000"/>
                </a:schemeClr>
              </a:buClr>
              <a:buSzPct val="70000"/>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EmpLName </a:t>
            </a:r>
            <a:r>
              <a:rPr lang="en-US" sz="19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NVARCHAR(100</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ts val="2600"/>
              </a:lnSpc>
              <a:spcBef>
                <a:spcPts val="0"/>
              </a:spcBef>
              <a:buClr>
                <a:schemeClr val="accent5">
                  <a:lumMod val="40000"/>
                  <a:lumOff val="60000"/>
                </a:schemeClr>
              </a:buClr>
              <a:buSzPct val="70000"/>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DECLARE</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emps </a:t>
            </a: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CURSOR</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FOR</a:t>
            </a:r>
          </a:p>
          <a:p>
            <a:pPr eaLnBrk="0" hangingPunct="0">
              <a:lnSpc>
                <a:spcPts val="2600"/>
              </a:lnSpc>
              <a:spcBef>
                <a:spcPts val="0"/>
              </a:spcBef>
              <a:buClr>
                <a:schemeClr val="accent5">
                  <a:lumMod val="40000"/>
                  <a:lumOff val="60000"/>
                </a:schemeClr>
              </a:buClr>
              <a:buSzPct val="70000"/>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SELECT</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EmployeeID, FirstName, LastName </a:t>
            </a: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FROM</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ts val="2600"/>
              </a:lnSpc>
              <a:spcBef>
                <a:spcPts val="0"/>
              </a:spcBef>
              <a:buClr>
                <a:schemeClr val="accent5">
                  <a:lumMod val="40000"/>
                  <a:lumOff val="60000"/>
                </a:schemeClr>
              </a:buClr>
              <a:buSzPct val="70000"/>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OPEN</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emps</a:t>
            </a:r>
          </a:p>
          <a:p>
            <a:pPr eaLnBrk="0" hangingPunct="0">
              <a:lnSpc>
                <a:spcPts val="2600"/>
              </a:lnSpc>
              <a:spcBef>
                <a:spcPts val="0"/>
              </a:spcBef>
              <a:buClr>
                <a:schemeClr val="accent5">
                  <a:lumMod val="40000"/>
                  <a:lumOff val="60000"/>
                </a:schemeClr>
              </a:buClr>
              <a:buSzPct val="70000"/>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FETCH</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NEXT</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FROM</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emps </a:t>
            </a: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INTO</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@EmpId, @EmpFName, @EmpLName</a:t>
            </a:r>
          </a:p>
          <a:p>
            <a:pPr eaLnBrk="0" hangingPunct="0">
              <a:lnSpc>
                <a:spcPts val="2600"/>
              </a:lnSpc>
              <a:spcBef>
                <a:spcPts val="0"/>
              </a:spcBef>
              <a:buClr>
                <a:schemeClr val="accent5">
                  <a:lumMod val="40000"/>
                  <a:lumOff val="60000"/>
                </a:schemeClr>
              </a:buClr>
              <a:buSzPct val="70000"/>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WHILE</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(@@FETCH_STATUS = 0) </a:t>
            </a: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BEGIN</a:t>
            </a:r>
          </a:p>
          <a:p>
            <a:pPr eaLnBrk="0" hangingPunct="0">
              <a:lnSpc>
                <a:spcPts val="2600"/>
              </a:lnSpc>
              <a:spcBef>
                <a:spcPts val="0"/>
              </a:spcBef>
              <a:buClr>
                <a:schemeClr val="accent5">
                  <a:lumMod val="40000"/>
                  <a:lumOff val="60000"/>
                </a:schemeClr>
              </a:buClr>
              <a:buSzPct val="70000"/>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PRINT</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CAST</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(@EmpId </a:t>
            </a: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AS</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VARCHAR</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(10)) + </a:t>
            </a: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ts val="2600"/>
              </a:lnSpc>
              <a:spcBef>
                <a:spcPts val="0"/>
              </a:spcBef>
              <a:buClr>
                <a:schemeClr val="accent5">
                  <a:lumMod val="40000"/>
                  <a:lumOff val="60000"/>
                </a:schemeClr>
              </a:buClr>
              <a:buSzPct val="70000"/>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@EmpFName </a:t>
            </a: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@EmpLName</a:t>
            </a:r>
          </a:p>
          <a:p>
            <a:pPr eaLnBrk="0" hangingPunct="0">
              <a:lnSpc>
                <a:spcPts val="2600"/>
              </a:lnSpc>
              <a:spcBef>
                <a:spcPts val="0"/>
              </a:spcBef>
              <a:buClr>
                <a:schemeClr val="accent5">
                  <a:lumMod val="40000"/>
                  <a:lumOff val="60000"/>
                </a:schemeClr>
              </a:buClr>
              <a:buSzPct val="70000"/>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FETCH</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NEXT</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FROM</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emps </a:t>
            </a: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INTO</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@EmpId, @EmpFName, @EmpLName</a:t>
            </a:r>
          </a:p>
          <a:p>
            <a:pPr eaLnBrk="0" hangingPunct="0">
              <a:lnSpc>
                <a:spcPts val="2600"/>
              </a:lnSpc>
              <a:spcBef>
                <a:spcPts val="0"/>
              </a:spcBef>
              <a:buClr>
                <a:schemeClr val="accent5">
                  <a:lumMod val="40000"/>
                  <a:lumOff val="60000"/>
                </a:schemeClr>
              </a:buClr>
              <a:buSzPct val="70000"/>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END</a:t>
            </a:r>
          </a:p>
          <a:p>
            <a:pPr eaLnBrk="0" hangingPunct="0">
              <a:lnSpc>
                <a:spcPts val="2600"/>
              </a:lnSpc>
              <a:spcBef>
                <a:spcPts val="0"/>
              </a:spcBef>
              <a:buClr>
                <a:schemeClr val="accent5">
                  <a:lumMod val="40000"/>
                  <a:lumOff val="60000"/>
                </a:schemeClr>
              </a:buClr>
              <a:buSzPct val="70000"/>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CLOSE</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emps</a:t>
            </a:r>
          </a:p>
          <a:p>
            <a:pPr eaLnBrk="0" hangingPunct="0">
              <a:lnSpc>
                <a:spcPts val="2600"/>
              </a:lnSpc>
              <a:spcBef>
                <a:spcPts val="0"/>
              </a:spcBef>
              <a:buClr>
                <a:schemeClr val="accent5">
                  <a:lumMod val="40000"/>
                  <a:lumOff val="60000"/>
                </a:schemeClr>
              </a:buClr>
              <a:buSzPct val="70000"/>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DEALLOCATE</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emps</a:t>
            </a:r>
          </a:p>
          <a:p>
            <a:pPr eaLnBrk="0" hangingPunct="0">
              <a:lnSpc>
                <a:spcPts val="2600"/>
              </a:lnSpc>
              <a:spcBef>
                <a:spcPts val="0"/>
              </a:spcBef>
              <a:buClr>
                <a:schemeClr val="accent5">
                  <a:lumMod val="40000"/>
                  <a:lumOff val="60000"/>
                </a:schemeClr>
              </a:buClr>
              <a:buSzPct val="70000"/>
            </a:pPr>
            <a:r>
              <a:rPr lang="en-US" sz="1900" b="1" noProof="1">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GO</a:t>
            </a:r>
          </a:p>
        </p:txBody>
      </p:sp>
    </p:spTree>
    <p:extLst>
      <p:ext uri="{BB962C8B-B14F-4D97-AF65-F5344CB8AC3E}">
        <p14:creationId xmlns:p14="http://schemas.microsoft.com/office/powerpoint/2010/main" val="4287846647"/>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ctrTitle"/>
          </p:nvPr>
        </p:nvSpPr>
        <p:spPr>
          <a:xfrm>
            <a:off x="457200" y="4648201"/>
            <a:ext cx="8229600" cy="685800"/>
          </a:xfrm>
        </p:spPr>
        <p:txBody>
          <a:bodyPr/>
          <a:lstStyle/>
          <a:p>
            <a:r>
              <a:rPr lang="en-US" dirty="0"/>
              <a:t>SQL Language</a:t>
            </a:r>
            <a:endParaRPr lang="bg-BG" dirty="0"/>
          </a:p>
        </p:txBody>
      </p:sp>
      <p:sp>
        <p:nvSpPr>
          <p:cNvPr id="4" name="Subtitle 3"/>
          <p:cNvSpPr>
            <a:spLocks noGrp="1"/>
          </p:cNvSpPr>
          <p:nvPr>
            <p:ph type="subTitle" idx="1"/>
          </p:nvPr>
        </p:nvSpPr>
        <p:spPr>
          <a:xfrm>
            <a:off x="457200" y="5374480"/>
            <a:ext cx="8229600" cy="569120"/>
          </a:xfrm>
        </p:spPr>
        <p:txBody>
          <a:bodyPr/>
          <a:lstStyle/>
          <a:p>
            <a:r>
              <a:rPr dirty="0" smtClean="0"/>
              <a:t>Introducing </a:t>
            </a:r>
            <a:r>
              <a:rPr dirty="0" smtClean="0">
                <a:solidFill>
                  <a:schemeClr val="accent5">
                    <a:lumMod val="20000"/>
                    <a:lumOff val="80000"/>
                  </a:schemeClr>
                </a:solidFill>
                <a:latin typeface="Consolas" pitchFamily="49" charset="0"/>
              </a:rPr>
              <a:t>SELECT</a:t>
            </a:r>
            <a:r>
              <a:rPr dirty="0" smtClean="0"/>
              <a:t> Statement</a:t>
            </a:r>
            <a:endParaRPr lang="bg-BG" dirty="0"/>
          </a:p>
        </p:txBody>
      </p:sp>
      <p:pic>
        <p:nvPicPr>
          <p:cNvPr id="79876" name="Picture 4" descr="http://edweb.tusd.k12.az.us/sabino/library/language.gif"/>
          <p:cNvPicPr>
            <a:picLocks noChangeAspect="1" noChangeArrowheads="1"/>
          </p:cNvPicPr>
          <p:nvPr/>
        </p:nvPicPr>
        <p:blipFill>
          <a:blip r:embed="rId3" cstate="screen"/>
          <a:srcRect/>
          <a:stretch>
            <a:fillRect/>
          </a:stretch>
        </p:blipFill>
        <p:spPr bwMode="auto">
          <a:xfrm>
            <a:off x="2819400" y="1104900"/>
            <a:ext cx="3429000" cy="2857500"/>
          </a:xfrm>
          <a:prstGeom prst="roundRect">
            <a:avLst>
              <a:gd name="adj" fmla="val 3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966905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r>
              <a:rPr lang="en-US" dirty="0"/>
              <a:t>Capabilities of SQL SELECT </a:t>
            </a:r>
          </a:p>
        </p:txBody>
      </p:sp>
      <p:sp>
        <p:nvSpPr>
          <p:cNvPr id="73"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
        <p:nvSpPr>
          <p:cNvPr id="492547" name="Rectangle 3"/>
          <p:cNvSpPr>
            <a:spLocks noChangeArrowheads="1"/>
          </p:cNvSpPr>
          <p:nvPr/>
        </p:nvSpPr>
        <p:spPr bwMode="blackWhite">
          <a:xfrm>
            <a:off x="596900" y="2265363"/>
            <a:ext cx="1841500" cy="1346200"/>
          </a:xfrm>
          <a:prstGeom prst="rect">
            <a:avLst/>
          </a:prstGeom>
          <a:solidFill>
            <a:srgbClr val="FFFFCC"/>
          </a:solidFill>
          <a:ln w="25400">
            <a:solidFill>
              <a:srgbClr val="000000"/>
            </a:solidFill>
            <a:miter lim="800000"/>
            <a:headEnd/>
            <a:tailEnd/>
          </a:ln>
          <a:effectLst>
            <a:outerShdw dist="89803" dir="2700000" algn="ctr" rotWithShape="0">
              <a:srgbClr val="000000"/>
            </a:outerShdw>
          </a:effectLst>
        </p:spPr>
        <p:txBody>
          <a:bodyPr wrap="none" anchor="ctr"/>
          <a:lstStyle/>
          <a:p>
            <a:endParaRPr lang="bg-BG" dirty="0"/>
          </a:p>
        </p:txBody>
      </p:sp>
      <p:sp>
        <p:nvSpPr>
          <p:cNvPr id="492548" name="Rectangle 4"/>
          <p:cNvSpPr>
            <a:spLocks noChangeArrowheads="1"/>
          </p:cNvSpPr>
          <p:nvPr/>
        </p:nvSpPr>
        <p:spPr bwMode="blackWhite">
          <a:xfrm>
            <a:off x="2813050" y="4591050"/>
            <a:ext cx="1841500" cy="1346200"/>
          </a:xfrm>
          <a:prstGeom prst="rect">
            <a:avLst/>
          </a:prstGeom>
          <a:solidFill>
            <a:srgbClr val="FFFFCC"/>
          </a:solidFill>
          <a:ln w="25400">
            <a:solidFill>
              <a:srgbClr val="000000"/>
            </a:solidFill>
            <a:miter lim="800000"/>
            <a:headEnd/>
            <a:tailEnd/>
          </a:ln>
          <a:effectLst>
            <a:outerShdw dist="89803" dir="2700000" algn="ctr" rotWithShape="0">
              <a:srgbClr val="000000"/>
            </a:outerShdw>
          </a:effectLst>
        </p:spPr>
        <p:txBody>
          <a:bodyPr wrap="none" anchor="ctr"/>
          <a:lstStyle/>
          <a:p>
            <a:endParaRPr lang="bg-BG" dirty="0"/>
          </a:p>
        </p:txBody>
      </p:sp>
      <p:sp>
        <p:nvSpPr>
          <p:cNvPr id="492549" name="Rectangle 5"/>
          <p:cNvSpPr>
            <a:spLocks noChangeArrowheads="1"/>
          </p:cNvSpPr>
          <p:nvPr/>
        </p:nvSpPr>
        <p:spPr bwMode="blackWhite">
          <a:xfrm>
            <a:off x="5451475" y="2254250"/>
            <a:ext cx="1841500" cy="1346200"/>
          </a:xfrm>
          <a:prstGeom prst="rect">
            <a:avLst/>
          </a:prstGeom>
          <a:solidFill>
            <a:srgbClr val="FFFFCC"/>
          </a:solidFill>
          <a:ln w="25400">
            <a:solidFill>
              <a:srgbClr val="000000"/>
            </a:solidFill>
            <a:miter lim="800000"/>
            <a:headEnd/>
            <a:tailEnd/>
          </a:ln>
          <a:effectLst>
            <a:outerShdw dist="89803" dir="2700000" algn="ctr" rotWithShape="0">
              <a:srgbClr val="000000"/>
            </a:outerShdw>
          </a:effectLst>
        </p:spPr>
        <p:txBody>
          <a:bodyPr wrap="none" anchor="ctr"/>
          <a:lstStyle/>
          <a:p>
            <a:endParaRPr lang="bg-BG" dirty="0"/>
          </a:p>
        </p:txBody>
      </p:sp>
      <p:grpSp>
        <p:nvGrpSpPr>
          <p:cNvPr id="2" name="Group 6"/>
          <p:cNvGrpSpPr>
            <a:grpSpLocks/>
          </p:cNvGrpSpPr>
          <p:nvPr/>
        </p:nvGrpSpPr>
        <p:grpSpPr bwMode="auto">
          <a:xfrm>
            <a:off x="879475" y="2276475"/>
            <a:ext cx="1274763" cy="1327150"/>
            <a:chOff x="1244" y="1460"/>
            <a:chExt cx="803" cy="836"/>
          </a:xfrm>
        </p:grpSpPr>
        <p:sp>
          <p:nvSpPr>
            <p:cNvPr id="492551" name="Rectangle 7"/>
            <p:cNvSpPr>
              <a:spLocks noChangeArrowheads="1"/>
            </p:cNvSpPr>
            <p:nvPr/>
          </p:nvSpPr>
          <p:spPr bwMode="ltGray">
            <a:xfrm>
              <a:off x="1244" y="1460"/>
              <a:ext cx="425" cy="836"/>
            </a:xfrm>
            <a:prstGeom prst="rect">
              <a:avLst/>
            </a:prstGeom>
            <a:solidFill>
              <a:schemeClr val="accent1"/>
            </a:solidFill>
            <a:ln w="9525">
              <a:solidFill>
                <a:schemeClr val="tx1"/>
              </a:solidFill>
              <a:miter lim="800000"/>
              <a:headEnd/>
              <a:tailEnd/>
            </a:ln>
            <a:effectLst/>
          </p:spPr>
          <p:txBody>
            <a:bodyPr wrap="none" anchor="ctr"/>
            <a:lstStyle/>
            <a:p>
              <a:endParaRPr lang="bg-BG" dirty="0"/>
            </a:p>
          </p:txBody>
        </p:sp>
        <p:sp>
          <p:nvSpPr>
            <p:cNvPr id="492552" name="Rectangle 8"/>
            <p:cNvSpPr>
              <a:spLocks noChangeArrowheads="1"/>
            </p:cNvSpPr>
            <p:nvPr/>
          </p:nvSpPr>
          <p:spPr bwMode="ltGray">
            <a:xfrm>
              <a:off x="1852" y="1460"/>
              <a:ext cx="195" cy="836"/>
            </a:xfrm>
            <a:prstGeom prst="rect">
              <a:avLst/>
            </a:prstGeom>
            <a:solidFill>
              <a:schemeClr val="accent1"/>
            </a:solidFill>
            <a:ln w="9525">
              <a:solidFill>
                <a:schemeClr val="tx1"/>
              </a:solidFill>
              <a:miter lim="800000"/>
              <a:headEnd/>
              <a:tailEnd/>
            </a:ln>
            <a:effectLst/>
          </p:spPr>
          <p:txBody>
            <a:bodyPr wrap="none" anchor="ctr"/>
            <a:lstStyle/>
            <a:p>
              <a:endParaRPr lang="bg-BG" dirty="0"/>
            </a:p>
          </p:txBody>
        </p:sp>
      </p:grpSp>
      <p:grpSp>
        <p:nvGrpSpPr>
          <p:cNvPr id="3" name="Group 9"/>
          <p:cNvGrpSpPr>
            <a:grpSpLocks/>
          </p:cNvGrpSpPr>
          <p:nvPr/>
        </p:nvGrpSpPr>
        <p:grpSpPr bwMode="auto">
          <a:xfrm>
            <a:off x="5461000" y="2417763"/>
            <a:ext cx="1825625" cy="1066800"/>
            <a:chOff x="3422" y="1549"/>
            <a:chExt cx="1150" cy="672"/>
          </a:xfrm>
        </p:grpSpPr>
        <p:sp>
          <p:nvSpPr>
            <p:cNvPr id="492554" name="Rectangle 10"/>
            <p:cNvSpPr>
              <a:spLocks noChangeArrowheads="1"/>
            </p:cNvSpPr>
            <p:nvPr/>
          </p:nvSpPr>
          <p:spPr bwMode="ltGray">
            <a:xfrm>
              <a:off x="3422" y="1741"/>
              <a:ext cx="1150" cy="91"/>
            </a:xfrm>
            <a:prstGeom prst="rect">
              <a:avLst/>
            </a:prstGeom>
            <a:solidFill>
              <a:schemeClr val="accent1"/>
            </a:solidFill>
            <a:ln w="9525">
              <a:solidFill>
                <a:schemeClr val="tx1"/>
              </a:solidFill>
              <a:miter lim="800000"/>
              <a:headEnd/>
              <a:tailEnd/>
            </a:ln>
            <a:effectLst/>
          </p:spPr>
          <p:txBody>
            <a:bodyPr wrap="none" anchor="ctr"/>
            <a:lstStyle/>
            <a:p>
              <a:endParaRPr lang="bg-BG" dirty="0"/>
            </a:p>
          </p:txBody>
        </p:sp>
        <p:sp>
          <p:nvSpPr>
            <p:cNvPr id="492555" name="Rectangle 11"/>
            <p:cNvSpPr>
              <a:spLocks noChangeArrowheads="1"/>
            </p:cNvSpPr>
            <p:nvPr/>
          </p:nvSpPr>
          <p:spPr bwMode="ltGray">
            <a:xfrm>
              <a:off x="3422" y="2026"/>
              <a:ext cx="1150" cy="195"/>
            </a:xfrm>
            <a:prstGeom prst="rect">
              <a:avLst/>
            </a:prstGeom>
            <a:solidFill>
              <a:schemeClr val="accent1"/>
            </a:solidFill>
            <a:ln w="9525">
              <a:solidFill>
                <a:schemeClr val="tx1"/>
              </a:solidFill>
              <a:miter lim="800000"/>
              <a:headEnd/>
              <a:tailEnd/>
            </a:ln>
            <a:effectLst/>
          </p:spPr>
          <p:txBody>
            <a:bodyPr wrap="none" anchor="ctr"/>
            <a:lstStyle/>
            <a:p>
              <a:endParaRPr lang="bg-BG" dirty="0"/>
            </a:p>
          </p:txBody>
        </p:sp>
        <p:sp>
          <p:nvSpPr>
            <p:cNvPr id="492556" name="Rectangle 12"/>
            <p:cNvSpPr>
              <a:spLocks noChangeArrowheads="1"/>
            </p:cNvSpPr>
            <p:nvPr/>
          </p:nvSpPr>
          <p:spPr bwMode="ltGray">
            <a:xfrm>
              <a:off x="3422" y="1549"/>
              <a:ext cx="1150" cy="85"/>
            </a:xfrm>
            <a:prstGeom prst="rect">
              <a:avLst/>
            </a:prstGeom>
            <a:solidFill>
              <a:schemeClr val="accent1"/>
            </a:solidFill>
            <a:ln w="9525">
              <a:solidFill>
                <a:schemeClr val="tx1"/>
              </a:solidFill>
              <a:miter lim="800000"/>
              <a:headEnd/>
              <a:tailEnd/>
            </a:ln>
            <a:effectLst/>
          </p:spPr>
          <p:txBody>
            <a:bodyPr wrap="none" anchor="ctr"/>
            <a:lstStyle/>
            <a:p>
              <a:endParaRPr lang="bg-BG" dirty="0"/>
            </a:p>
          </p:txBody>
        </p:sp>
      </p:grpSp>
      <p:sp>
        <p:nvSpPr>
          <p:cNvPr id="492557" name="Line 13"/>
          <p:cNvSpPr>
            <a:spLocks noChangeShapeType="1"/>
          </p:cNvSpPr>
          <p:nvPr/>
        </p:nvSpPr>
        <p:spPr bwMode="auto">
          <a:xfrm>
            <a:off x="6419850" y="2241550"/>
            <a:ext cx="0" cy="1376363"/>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58" name="Line 14"/>
          <p:cNvSpPr>
            <a:spLocks noChangeShapeType="1"/>
          </p:cNvSpPr>
          <p:nvPr/>
        </p:nvSpPr>
        <p:spPr bwMode="auto">
          <a:xfrm>
            <a:off x="5724525" y="2241550"/>
            <a:ext cx="0" cy="1376363"/>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59" name="Line 15"/>
          <p:cNvSpPr>
            <a:spLocks noChangeShapeType="1"/>
          </p:cNvSpPr>
          <p:nvPr/>
        </p:nvSpPr>
        <p:spPr bwMode="auto">
          <a:xfrm>
            <a:off x="5438775" y="2413000"/>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60" name="Line 16"/>
          <p:cNvSpPr>
            <a:spLocks noChangeShapeType="1"/>
          </p:cNvSpPr>
          <p:nvPr/>
        </p:nvSpPr>
        <p:spPr bwMode="auto">
          <a:xfrm>
            <a:off x="5438775" y="2565400"/>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61" name="Line 17"/>
          <p:cNvSpPr>
            <a:spLocks noChangeShapeType="1"/>
          </p:cNvSpPr>
          <p:nvPr/>
        </p:nvSpPr>
        <p:spPr bwMode="auto">
          <a:xfrm>
            <a:off x="5438775" y="2717800"/>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62" name="Line 18"/>
          <p:cNvSpPr>
            <a:spLocks noChangeShapeType="1"/>
          </p:cNvSpPr>
          <p:nvPr/>
        </p:nvSpPr>
        <p:spPr bwMode="auto">
          <a:xfrm>
            <a:off x="5438775" y="2870200"/>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63" name="Line 19"/>
          <p:cNvSpPr>
            <a:spLocks noChangeShapeType="1"/>
          </p:cNvSpPr>
          <p:nvPr/>
        </p:nvSpPr>
        <p:spPr bwMode="auto">
          <a:xfrm>
            <a:off x="5438775" y="3022600"/>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64" name="Line 20"/>
          <p:cNvSpPr>
            <a:spLocks noChangeShapeType="1"/>
          </p:cNvSpPr>
          <p:nvPr/>
        </p:nvSpPr>
        <p:spPr bwMode="auto">
          <a:xfrm>
            <a:off x="5438775" y="3175000"/>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65" name="Line 21"/>
          <p:cNvSpPr>
            <a:spLocks noChangeShapeType="1"/>
          </p:cNvSpPr>
          <p:nvPr/>
        </p:nvSpPr>
        <p:spPr bwMode="auto">
          <a:xfrm>
            <a:off x="5438775" y="3327400"/>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66" name="Line 22"/>
          <p:cNvSpPr>
            <a:spLocks noChangeShapeType="1"/>
          </p:cNvSpPr>
          <p:nvPr/>
        </p:nvSpPr>
        <p:spPr bwMode="auto">
          <a:xfrm>
            <a:off x="5438775" y="3479800"/>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67" name="Line 23"/>
          <p:cNvSpPr>
            <a:spLocks noChangeShapeType="1"/>
          </p:cNvSpPr>
          <p:nvPr/>
        </p:nvSpPr>
        <p:spPr bwMode="auto">
          <a:xfrm>
            <a:off x="6691313" y="2241550"/>
            <a:ext cx="0" cy="1376363"/>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68" name="Line 24"/>
          <p:cNvSpPr>
            <a:spLocks noChangeShapeType="1"/>
          </p:cNvSpPr>
          <p:nvPr/>
        </p:nvSpPr>
        <p:spPr bwMode="auto">
          <a:xfrm>
            <a:off x="7016750" y="2239963"/>
            <a:ext cx="0" cy="1376362"/>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69" name="Rectangle 25"/>
          <p:cNvSpPr>
            <a:spLocks noChangeArrowheads="1"/>
          </p:cNvSpPr>
          <p:nvPr/>
        </p:nvSpPr>
        <p:spPr bwMode="blackWhite">
          <a:xfrm>
            <a:off x="5741988" y="4592638"/>
            <a:ext cx="1841500" cy="1346200"/>
          </a:xfrm>
          <a:prstGeom prst="rect">
            <a:avLst/>
          </a:prstGeom>
          <a:solidFill>
            <a:srgbClr val="FFFFCC"/>
          </a:solidFill>
          <a:ln w="25400">
            <a:solidFill>
              <a:srgbClr val="000000"/>
            </a:solidFill>
            <a:miter lim="800000"/>
            <a:headEnd/>
            <a:tailEnd/>
          </a:ln>
          <a:effectLst>
            <a:outerShdw dist="89803" dir="2700000" algn="ctr" rotWithShape="0">
              <a:srgbClr val="000000"/>
            </a:outerShdw>
          </a:effectLst>
        </p:spPr>
        <p:txBody>
          <a:bodyPr wrap="none" anchor="ctr"/>
          <a:lstStyle/>
          <a:p>
            <a:endParaRPr lang="bg-BG" dirty="0"/>
          </a:p>
        </p:txBody>
      </p:sp>
      <p:sp>
        <p:nvSpPr>
          <p:cNvPr id="492570" name="Rectangle 26"/>
          <p:cNvSpPr>
            <a:spLocks noChangeArrowheads="1"/>
          </p:cNvSpPr>
          <p:nvPr/>
        </p:nvSpPr>
        <p:spPr bwMode="ltGray">
          <a:xfrm>
            <a:off x="4381500" y="4598988"/>
            <a:ext cx="261938" cy="1325562"/>
          </a:xfrm>
          <a:prstGeom prst="rect">
            <a:avLst/>
          </a:prstGeom>
          <a:solidFill>
            <a:schemeClr val="accent1"/>
          </a:solidFill>
          <a:ln w="9525">
            <a:solidFill>
              <a:schemeClr val="tx1"/>
            </a:solidFill>
            <a:miter lim="800000"/>
            <a:headEnd/>
            <a:tailEnd/>
          </a:ln>
          <a:effectLst/>
        </p:spPr>
        <p:txBody>
          <a:bodyPr wrap="none" anchor="ctr"/>
          <a:lstStyle/>
          <a:p>
            <a:endParaRPr lang="bg-BG" dirty="0"/>
          </a:p>
        </p:txBody>
      </p:sp>
      <p:sp>
        <p:nvSpPr>
          <p:cNvPr id="492571" name="Rectangle 27"/>
          <p:cNvSpPr>
            <a:spLocks noChangeArrowheads="1"/>
          </p:cNvSpPr>
          <p:nvPr/>
        </p:nvSpPr>
        <p:spPr bwMode="ltGray">
          <a:xfrm>
            <a:off x="5753100" y="4603750"/>
            <a:ext cx="261938" cy="1325563"/>
          </a:xfrm>
          <a:prstGeom prst="rect">
            <a:avLst/>
          </a:prstGeom>
          <a:solidFill>
            <a:schemeClr val="accent1"/>
          </a:solidFill>
          <a:ln w="9525">
            <a:solidFill>
              <a:schemeClr val="tx1"/>
            </a:solidFill>
            <a:miter lim="800000"/>
            <a:headEnd/>
            <a:tailEnd/>
          </a:ln>
          <a:effectLst/>
        </p:spPr>
        <p:txBody>
          <a:bodyPr wrap="none" anchor="ctr"/>
          <a:lstStyle/>
          <a:p>
            <a:endParaRPr lang="bg-BG" dirty="0"/>
          </a:p>
        </p:txBody>
      </p:sp>
      <p:sp>
        <p:nvSpPr>
          <p:cNvPr id="492572" name="Line 28"/>
          <p:cNvSpPr>
            <a:spLocks noChangeShapeType="1"/>
          </p:cNvSpPr>
          <p:nvPr/>
        </p:nvSpPr>
        <p:spPr bwMode="auto">
          <a:xfrm>
            <a:off x="3781425" y="4578350"/>
            <a:ext cx="0" cy="1376363"/>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73" name="Line 29"/>
          <p:cNvSpPr>
            <a:spLocks noChangeShapeType="1"/>
          </p:cNvSpPr>
          <p:nvPr/>
        </p:nvSpPr>
        <p:spPr bwMode="auto">
          <a:xfrm>
            <a:off x="3086100" y="4578350"/>
            <a:ext cx="0" cy="1376363"/>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74" name="Line 30"/>
          <p:cNvSpPr>
            <a:spLocks noChangeShapeType="1"/>
          </p:cNvSpPr>
          <p:nvPr/>
        </p:nvSpPr>
        <p:spPr bwMode="auto">
          <a:xfrm>
            <a:off x="2800350" y="4749800"/>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75" name="Line 31"/>
          <p:cNvSpPr>
            <a:spLocks noChangeShapeType="1"/>
          </p:cNvSpPr>
          <p:nvPr/>
        </p:nvSpPr>
        <p:spPr bwMode="auto">
          <a:xfrm>
            <a:off x="2800350" y="4902200"/>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76" name="Line 32"/>
          <p:cNvSpPr>
            <a:spLocks noChangeShapeType="1"/>
          </p:cNvSpPr>
          <p:nvPr/>
        </p:nvSpPr>
        <p:spPr bwMode="auto">
          <a:xfrm>
            <a:off x="2800350" y="5054600"/>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77" name="Line 33"/>
          <p:cNvSpPr>
            <a:spLocks noChangeShapeType="1"/>
          </p:cNvSpPr>
          <p:nvPr/>
        </p:nvSpPr>
        <p:spPr bwMode="auto">
          <a:xfrm>
            <a:off x="2800350" y="5207000"/>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78" name="Line 34"/>
          <p:cNvSpPr>
            <a:spLocks noChangeShapeType="1"/>
          </p:cNvSpPr>
          <p:nvPr/>
        </p:nvSpPr>
        <p:spPr bwMode="auto">
          <a:xfrm>
            <a:off x="2800350" y="5359400"/>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79" name="Line 35"/>
          <p:cNvSpPr>
            <a:spLocks noChangeShapeType="1"/>
          </p:cNvSpPr>
          <p:nvPr/>
        </p:nvSpPr>
        <p:spPr bwMode="auto">
          <a:xfrm>
            <a:off x="2800350" y="5511800"/>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80" name="Line 36"/>
          <p:cNvSpPr>
            <a:spLocks noChangeShapeType="1"/>
          </p:cNvSpPr>
          <p:nvPr/>
        </p:nvSpPr>
        <p:spPr bwMode="auto">
          <a:xfrm>
            <a:off x="2800350" y="5664200"/>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81" name="Line 37"/>
          <p:cNvSpPr>
            <a:spLocks noChangeShapeType="1"/>
          </p:cNvSpPr>
          <p:nvPr/>
        </p:nvSpPr>
        <p:spPr bwMode="auto">
          <a:xfrm>
            <a:off x="2800350" y="5816600"/>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82" name="Line 38"/>
          <p:cNvSpPr>
            <a:spLocks noChangeShapeType="1"/>
          </p:cNvSpPr>
          <p:nvPr/>
        </p:nvSpPr>
        <p:spPr bwMode="auto">
          <a:xfrm>
            <a:off x="4052888" y="4578350"/>
            <a:ext cx="0" cy="1376363"/>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83" name="Line 39"/>
          <p:cNvSpPr>
            <a:spLocks noChangeShapeType="1"/>
          </p:cNvSpPr>
          <p:nvPr/>
        </p:nvSpPr>
        <p:spPr bwMode="auto">
          <a:xfrm>
            <a:off x="4378325" y="4576763"/>
            <a:ext cx="0" cy="1376362"/>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84" name="Line 40"/>
          <p:cNvSpPr>
            <a:spLocks noChangeShapeType="1"/>
          </p:cNvSpPr>
          <p:nvPr/>
        </p:nvSpPr>
        <p:spPr bwMode="auto">
          <a:xfrm>
            <a:off x="6442075" y="4592638"/>
            <a:ext cx="0" cy="1376362"/>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85" name="Line 41"/>
          <p:cNvSpPr>
            <a:spLocks noChangeShapeType="1"/>
          </p:cNvSpPr>
          <p:nvPr/>
        </p:nvSpPr>
        <p:spPr bwMode="auto">
          <a:xfrm>
            <a:off x="6015038" y="4579938"/>
            <a:ext cx="0" cy="1376362"/>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86" name="Line 42"/>
          <p:cNvSpPr>
            <a:spLocks noChangeShapeType="1"/>
          </p:cNvSpPr>
          <p:nvPr/>
        </p:nvSpPr>
        <p:spPr bwMode="auto">
          <a:xfrm>
            <a:off x="5729288" y="4751388"/>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87" name="Line 43"/>
          <p:cNvSpPr>
            <a:spLocks noChangeShapeType="1"/>
          </p:cNvSpPr>
          <p:nvPr/>
        </p:nvSpPr>
        <p:spPr bwMode="auto">
          <a:xfrm>
            <a:off x="5729288" y="4903788"/>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88" name="Line 44"/>
          <p:cNvSpPr>
            <a:spLocks noChangeShapeType="1"/>
          </p:cNvSpPr>
          <p:nvPr/>
        </p:nvSpPr>
        <p:spPr bwMode="auto">
          <a:xfrm>
            <a:off x="5729288" y="5056188"/>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89" name="Line 45"/>
          <p:cNvSpPr>
            <a:spLocks noChangeShapeType="1"/>
          </p:cNvSpPr>
          <p:nvPr/>
        </p:nvSpPr>
        <p:spPr bwMode="auto">
          <a:xfrm>
            <a:off x="5729288" y="5208588"/>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90" name="Line 46"/>
          <p:cNvSpPr>
            <a:spLocks noChangeShapeType="1"/>
          </p:cNvSpPr>
          <p:nvPr/>
        </p:nvSpPr>
        <p:spPr bwMode="auto">
          <a:xfrm>
            <a:off x="5729288" y="5360988"/>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91" name="Line 47"/>
          <p:cNvSpPr>
            <a:spLocks noChangeShapeType="1"/>
          </p:cNvSpPr>
          <p:nvPr/>
        </p:nvSpPr>
        <p:spPr bwMode="auto">
          <a:xfrm>
            <a:off x="5729288" y="5513388"/>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92" name="Line 48"/>
          <p:cNvSpPr>
            <a:spLocks noChangeShapeType="1"/>
          </p:cNvSpPr>
          <p:nvPr/>
        </p:nvSpPr>
        <p:spPr bwMode="auto">
          <a:xfrm>
            <a:off x="5729288" y="5665788"/>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93" name="Line 49"/>
          <p:cNvSpPr>
            <a:spLocks noChangeShapeType="1"/>
          </p:cNvSpPr>
          <p:nvPr/>
        </p:nvSpPr>
        <p:spPr bwMode="auto">
          <a:xfrm>
            <a:off x="5729288" y="5818188"/>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94" name="Line 50"/>
          <p:cNvSpPr>
            <a:spLocks noChangeShapeType="1"/>
          </p:cNvSpPr>
          <p:nvPr/>
        </p:nvSpPr>
        <p:spPr bwMode="auto">
          <a:xfrm>
            <a:off x="6981825" y="4579938"/>
            <a:ext cx="0" cy="1376362"/>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95" name="Line 51"/>
          <p:cNvSpPr>
            <a:spLocks noChangeShapeType="1"/>
          </p:cNvSpPr>
          <p:nvPr/>
        </p:nvSpPr>
        <p:spPr bwMode="auto">
          <a:xfrm>
            <a:off x="7307263" y="4578350"/>
            <a:ext cx="0" cy="1376363"/>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96" name="Line 52"/>
          <p:cNvSpPr>
            <a:spLocks noChangeShapeType="1"/>
          </p:cNvSpPr>
          <p:nvPr/>
        </p:nvSpPr>
        <p:spPr bwMode="auto">
          <a:xfrm>
            <a:off x="6734175" y="4575175"/>
            <a:ext cx="0" cy="1376363"/>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97" name="Line 53"/>
          <p:cNvSpPr>
            <a:spLocks noChangeShapeType="1"/>
          </p:cNvSpPr>
          <p:nvPr/>
        </p:nvSpPr>
        <p:spPr bwMode="auto">
          <a:xfrm>
            <a:off x="1565275" y="2252663"/>
            <a:ext cx="0" cy="1376362"/>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98" name="Line 54"/>
          <p:cNvSpPr>
            <a:spLocks noChangeShapeType="1"/>
          </p:cNvSpPr>
          <p:nvPr/>
        </p:nvSpPr>
        <p:spPr bwMode="auto">
          <a:xfrm>
            <a:off x="869950" y="2252663"/>
            <a:ext cx="0" cy="1376362"/>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599" name="Line 55"/>
          <p:cNvSpPr>
            <a:spLocks noChangeShapeType="1"/>
          </p:cNvSpPr>
          <p:nvPr/>
        </p:nvSpPr>
        <p:spPr bwMode="auto">
          <a:xfrm>
            <a:off x="584200" y="2424113"/>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600" name="Line 56"/>
          <p:cNvSpPr>
            <a:spLocks noChangeShapeType="1"/>
          </p:cNvSpPr>
          <p:nvPr/>
        </p:nvSpPr>
        <p:spPr bwMode="auto">
          <a:xfrm>
            <a:off x="584200" y="2576513"/>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601" name="Line 57"/>
          <p:cNvSpPr>
            <a:spLocks noChangeShapeType="1"/>
          </p:cNvSpPr>
          <p:nvPr/>
        </p:nvSpPr>
        <p:spPr bwMode="auto">
          <a:xfrm>
            <a:off x="584200" y="2728913"/>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602" name="Line 58"/>
          <p:cNvSpPr>
            <a:spLocks noChangeShapeType="1"/>
          </p:cNvSpPr>
          <p:nvPr/>
        </p:nvSpPr>
        <p:spPr bwMode="auto">
          <a:xfrm>
            <a:off x="606425" y="2881313"/>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603" name="Line 59"/>
          <p:cNvSpPr>
            <a:spLocks noChangeShapeType="1"/>
          </p:cNvSpPr>
          <p:nvPr/>
        </p:nvSpPr>
        <p:spPr bwMode="auto">
          <a:xfrm>
            <a:off x="584200" y="3033713"/>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604" name="Line 60"/>
          <p:cNvSpPr>
            <a:spLocks noChangeShapeType="1"/>
          </p:cNvSpPr>
          <p:nvPr/>
        </p:nvSpPr>
        <p:spPr bwMode="auto">
          <a:xfrm>
            <a:off x="584200" y="3186113"/>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605" name="Line 61"/>
          <p:cNvSpPr>
            <a:spLocks noChangeShapeType="1"/>
          </p:cNvSpPr>
          <p:nvPr/>
        </p:nvSpPr>
        <p:spPr bwMode="auto">
          <a:xfrm>
            <a:off x="584200" y="3338513"/>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606" name="Line 62"/>
          <p:cNvSpPr>
            <a:spLocks noChangeShapeType="1"/>
          </p:cNvSpPr>
          <p:nvPr/>
        </p:nvSpPr>
        <p:spPr bwMode="auto">
          <a:xfrm>
            <a:off x="584200" y="3490913"/>
            <a:ext cx="1866900" cy="0"/>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607" name="Line 63"/>
          <p:cNvSpPr>
            <a:spLocks noChangeShapeType="1"/>
          </p:cNvSpPr>
          <p:nvPr/>
        </p:nvSpPr>
        <p:spPr bwMode="auto">
          <a:xfrm>
            <a:off x="1836738" y="2252663"/>
            <a:ext cx="0" cy="1376362"/>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608" name="Line 64"/>
          <p:cNvSpPr>
            <a:spLocks noChangeShapeType="1"/>
          </p:cNvSpPr>
          <p:nvPr/>
        </p:nvSpPr>
        <p:spPr bwMode="auto">
          <a:xfrm>
            <a:off x="2162175" y="2251075"/>
            <a:ext cx="0" cy="1376363"/>
          </a:xfrm>
          <a:prstGeom prst="line">
            <a:avLst/>
          </a:prstGeom>
          <a:noFill/>
          <a:ln w="25400">
            <a:solidFill>
              <a:srgbClr val="000000"/>
            </a:solidFill>
            <a:round/>
            <a:headEnd type="none" w="sm" len="sm"/>
            <a:tailEnd type="none" w="sm" len="sm"/>
          </a:ln>
          <a:effectLst/>
        </p:spPr>
        <p:txBody>
          <a:bodyPr/>
          <a:lstStyle/>
          <a:p>
            <a:endParaRPr lang="bg-BG" dirty="0"/>
          </a:p>
        </p:txBody>
      </p:sp>
      <p:sp>
        <p:nvSpPr>
          <p:cNvPr id="492609" name="Line 65"/>
          <p:cNvSpPr>
            <a:spLocks noChangeShapeType="1"/>
          </p:cNvSpPr>
          <p:nvPr/>
        </p:nvSpPr>
        <p:spPr bwMode="auto">
          <a:xfrm flipV="1">
            <a:off x="4767263" y="5280025"/>
            <a:ext cx="884237" cy="3175"/>
          </a:xfrm>
          <a:prstGeom prst="line">
            <a:avLst/>
          </a:prstGeom>
          <a:noFill/>
          <a:ln w="50800">
            <a:solidFill>
              <a:schemeClr val="tx1"/>
            </a:solidFill>
            <a:round/>
            <a:headEnd type="stealth" w="med" len="lg"/>
            <a:tailEnd type="stealth" w="med" len="lg"/>
          </a:ln>
          <a:effectLst/>
        </p:spPr>
        <p:txBody>
          <a:bodyPr/>
          <a:lstStyle/>
          <a:p>
            <a:endParaRPr lang="bg-BG" dirty="0"/>
          </a:p>
        </p:txBody>
      </p:sp>
      <p:sp>
        <p:nvSpPr>
          <p:cNvPr id="492610" name="Text Box 66"/>
          <p:cNvSpPr txBox="1">
            <a:spLocks noChangeArrowheads="1"/>
          </p:cNvSpPr>
          <p:nvPr/>
        </p:nvSpPr>
        <p:spPr bwMode="auto">
          <a:xfrm>
            <a:off x="2771775" y="6091238"/>
            <a:ext cx="960969" cy="400110"/>
          </a:xfrm>
          <a:prstGeom prst="rect">
            <a:avLst/>
          </a:prstGeom>
          <a:noFill/>
          <a:ln w="9525">
            <a:noFill/>
            <a:miter lim="800000"/>
            <a:headEnd/>
            <a:tailEnd/>
          </a:ln>
          <a:effectLst/>
        </p:spPr>
        <p:txBody>
          <a:bodyPr wrap="none">
            <a:spAutoFit/>
          </a:bodyPr>
          <a:lstStyle/>
          <a:p>
            <a:pPr>
              <a:lnSpc>
                <a:spcPct val="100000"/>
              </a:lnSpc>
            </a:pPr>
            <a:r>
              <a:rPr lang="en-US" sz="2000" b="1" dirty="0">
                <a:solidFill>
                  <a:srgbClr val="EBFFD2"/>
                </a:solidFill>
                <a:effectLst>
                  <a:outerShdw blurRad="38100" dist="38100" dir="2700000" algn="tl">
                    <a:srgbClr val="000000">
                      <a:alpha val="43137"/>
                    </a:srgbClr>
                  </a:outerShdw>
                </a:effectLst>
              </a:rPr>
              <a:t>Table 1</a:t>
            </a:r>
          </a:p>
        </p:txBody>
      </p:sp>
      <p:sp>
        <p:nvSpPr>
          <p:cNvPr id="492611" name="Text Box 67"/>
          <p:cNvSpPr txBox="1">
            <a:spLocks noChangeArrowheads="1"/>
          </p:cNvSpPr>
          <p:nvPr/>
        </p:nvSpPr>
        <p:spPr bwMode="auto">
          <a:xfrm>
            <a:off x="5729288" y="6043613"/>
            <a:ext cx="1766887" cy="396875"/>
          </a:xfrm>
          <a:prstGeom prst="rect">
            <a:avLst/>
          </a:prstGeom>
          <a:noFill/>
          <a:ln w="9525">
            <a:noFill/>
            <a:miter lim="800000"/>
            <a:headEnd/>
            <a:tailEnd/>
          </a:ln>
          <a:effectLst/>
        </p:spPr>
        <p:txBody>
          <a:bodyPr>
            <a:spAutoFit/>
          </a:bodyPr>
          <a:lstStyle/>
          <a:p>
            <a:pPr>
              <a:lnSpc>
                <a:spcPct val="100000"/>
              </a:lnSpc>
            </a:pPr>
            <a:r>
              <a:rPr lang="en-US" sz="2000" b="1" dirty="0">
                <a:solidFill>
                  <a:srgbClr val="EBFFD2"/>
                </a:solidFill>
                <a:effectLst>
                  <a:outerShdw blurRad="38100" dist="38100" dir="2700000" algn="tl">
                    <a:srgbClr val="000000">
                      <a:alpha val="43137"/>
                    </a:srgbClr>
                  </a:outerShdw>
                </a:effectLst>
              </a:rPr>
              <a:t>Table 2</a:t>
            </a:r>
          </a:p>
        </p:txBody>
      </p:sp>
      <p:sp>
        <p:nvSpPr>
          <p:cNvPr id="492612" name="Text Box 68"/>
          <p:cNvSpPr txBox="1">
            <a:spLocks noChangeArrowheads="1"/>
          </p:cNvSpPr>
          <p:nvPr/>
        </p:nvSpPr>
        <p:spPr bwMode="auto">
          <a:xfrm>
            <a:off x="588963" y="3716338"/>
            <a:ext cx="960969" cy="400110"/>
          </a:xfrm>
          <a:prstGeom prst="rect">
            <a:avLst/>
          </a:prstGeom>
          <a:noFill/>
          <a:ln w="9525">
            <a:noFill/>
            <a:miter lim="800000"/>
            <a:headEnd/>
            <a:tailEnd/>
          </a:ln>
          <a:effectLst/>
        </p:spPr>
        <p:txBody>
          <a:bodyPr wrap="none">
            <a:spAutoFit/>
          </a:bodyPr>
          <a:lstStyle/>
          <a:p>
            <a:pPr>
              <a:lnSpc>
                <a:spcPct val="100000"/>
              </a:lnSpc>
            </a:pPr>
            <a:r>
              <a:rPr lang="en-US" sz="2000" b="1" dirty="0">
                <a:solidFill>
                  <a:srgbClr val="EBFFD2"/>
                </a:solidFill>
                <a:effectLst>
                  <a:outerShdw blurRad="38100" dist="38100" dir="2700000" algn="tl">
                    <a:srgbClr val="000000">
                      <a:alpha val="43137"/>
                    </a:srgbClr>
                  </a:outerShdw>
                </a:effectLst>
              </a:rPr>
              <a:t>Table 1</a:t>
            </a:r>
          </a:p>
        </p:txBody>
      </p:sp>
      <p:sp>
        <p:nvSpPr>
          <p:cNvPr id="492613" name="Text Box 69"/>
          <p:cNvSpPr txBox="1">
            <a:spLocks noChangeArrowheads="1"/>
          </p:cNvSpPr>
          <p:nvPr/>
        </p:nvSpPr>
        <p:spPr bwMode="auto">
          <a:xfrm>
            <a:off x="5400675" y="3716338"/>
            <a:ext cx="960969" cy="400110"/>
          </a:xfrm>
          <a:prstGeom prst="rect">
            <a:avLst/>
          </a:prstGeom>
          <a:noFill/>
          <a:ln w="9525">
            <a:noFill/>
            <a:miter lim="800000"/>
            <a:headEnd/>
            <a:tailEnd/>
          </a:ln>
          <a:effectLst/>
        </p:spPr>
        <p:txBody>
          <a:bodyPr wrap="none">
            <a:spAutoFit/>
          </a:bodyPr>
          <a:lstStyle/>
          <a:p>
            <a:pPr>
              <a:lnSpc>
                <a:spcPct val="100000"/>
              </a:lnSpc>
            </a:pPr>
            <a:r>
              <a:rPr lang="en-US" sz="2000" b="1" dirty="0">
                <a:solidFill>
                  <a:srgbClr val="EBFFD2"/>
                </a:solidFill>
                <a:effectLst>
                  <a:outerShdw blurRad="38100" dist="38100" dir="2700000" algn="tl">
                    <a:srgbClr val="000000">
                      <a:alpha val="43137"/>
                    </a:srgbClr>
                  </a:outerShdw>
                </a:effectLst>
              </a:rPr>
              <a:t>Table 1</a:t>
            </a:r>
          </a:p>
        </p:txBody>
      </p:sp>
      <p:sp>
        <p:nvSpPr>
          <p:cNvPr id="492614" name="Text Box 70"/>
          <p:cNvSpPr txBox="1">
            <a:spLocks noChangeArrowheads="1"/>
          </p:cNvSpPr>
          <p:nvPr/>
        </p:nvSpPr>
        <p:spPr bwMode="auto">
          <a:xfrm>
            <a:off x="5292725" y="1292225"/>
            <a:ext cx="3137654" cy="892552"/>
          </a:xfrm>
          <a:prstGeom prst="rect">
            <a:avLst/>
          </a:prstGeom>
          <a:noFill/>
          <a:ln w="9525">
            <a:noFill/>
            <a:miter lim="800000"/>
            <a:headEnd/>
            <a:tailEnd/>
          </a:ln>
          <a:effectLst/>
        </p:spPr>
        <p:txBody>
          <a:bodyPr wrap="none">
            <a:spAutoFit/>
          </a:bodyPr>
          <a:lstStyle/>
          <a:p>
            <a:pPr>
              <a:lnSpc>
                <a:spcPct val="100000"/>
              </a:lnSpc>
            </a:pPr>
            <a:r>
              <a:rPr lang="en-US" sz="2800" b="1" u="sng" dirty="0">
                <a:solidFill>
                  <a:srgbClr val="EBFFD2"/>
                </a:solidFill>
                <a:effectLst>
                  <a:outerShdw blurRad="38100" dist="38100" dir="2700000" algn="tl">
                    <a:srgbClr val="000000">
                      <a:alpha val="43137"/>
                    </a:srgbClr>
                  </a:outerShdw>
                </a:effectLst>
              </a:rPr>
              <a:t>Selection</a:t>
            </a:r>
          </a:p>
          <a:p>
            <a:pPr>
              <a:lnSpc>
                <a:spcPct val="100000"/>
              </a:lnSpc>
            </a:pPr>
            <a:r>
              <a:rPr lang="en-US" sz="2400" b="1" dirty="0">
                <a:solidFill>
                  <a:srgbClr val="EBFFD2"/>
                </a:solidFill>
                <a:effectLst>
                  <a:outerShdw blurRad="38100" dist="38100" dir="2700000" algn="tl">
                    <a:srgbClr val="000000">
                      <a:alpha val="43137"/>
                    </a:srgbClr>
                  </a:outerShdw>
                </a:effectLst>
              </a:rPr>
              <a:t>Take some of the rows</a:t>
            </a:r>
          </a:p>
        </p:txBody>
      </p:sp>
      <p:sp>
        <p:nvSpPr>
          <p:cNvPr id="492615" name="Text Box 71"/>
          <p:cNvSpPr txBox="1">
            <a:spLocks noChangeArrowheads="1"/>
          </p:cNvSpPr>
          <p:nvPr/>
        </p:nvSpPr>
        <p:spPr bwMode="auto">
          <a:xfrm>
            <a:off x="490538" y="1304925"/>
            <a:ext cx="3615349" cy="892552"/>
          </a:xfrm>
          <a:prstGeom prst="rect">
            <a:avLst/>
          </a:prstGeom>
          <a:noFill/>
          <a:ln w="9525">
            <a:noFill/>
            <a:miter lim="800000"/>
            <a:headEnd/>
            <a:tailEnd/>
          </a:ln>
          <a:effectLst/>
        </p:spPr>
        <p:txBody>
          <a:bodyPr wrap="none">
            <a:spAutoFit/>
          </a:bodyPr>
          <a:lstStyle/>
          <a:p>
            <a:pPr>
              <a:lnSpc>
                <a:spcPct val="100000"/>
              </a:lnSpc>
            </a:pPr>
            <a:r>
              <a:rPr lang="en-US" sz="2800" b="1" u="sng" dirty="0">
                <a:solidFill>
                  <a:srgbClr val="EBFFD2"/>
                </a:solidFill>
                <a:effectLst>
                  <a:outerShdw blurRad="38100" dist="38100" dir="2700000" algn="tl">
                    <a:srgbClr val="000000">
                      <a:alpha val="43137"/>
                    </a:srgbClr>
                  </a:outerShdw>
                </a:effectLst>
              </a:rPr>
              <a:t>Projection</a:t>
            </a:r>
          </a:p>
          <a:p>
            <a:pPr>
              <a:lnSpc>
                <a:spcPct val="100000"/>
              </a:lnSpc>
            </a:pPr>
            <a:r>
              <a:rPr lang="en-US" sz="2400" b="1" dirty="0">
                <a:solidFill>
                  <a:srgbClr val="EBFFD2"/>
                </a:solidFill>
                <a:effectLst>
                  <a:outerShdw blurRad="38100" dist="38100" dir="2700000" algn="tl">
                    <a:srgbClr val="000000">
                      <a:alpha val="43137"/>
                    </a:srgbClr>
                  </a:outerShdw>
                </a:effectLst>
              </a:rPr>
              <a:t>Take some of the columns</a:t>
            </a:r>
          </a:p>
        </p:txBody>
      </p:sp>
      <p:sp>
        <p:nvSpPr>
          <p:cNvPr id="492616" name="Text Box 72"/>
          <p:cNvSpPr txBox="1">
            <a:spLocks noChangeArrowheads="1"/>
          </p:cNvSpPr>
          <p:nvPr/>
        </p:nvSpPr>
        <p:spPr bwMode="auto">
          <a:xfrm>
            <a:off x="971550" y="4402138"/>
            <a:ext cx="1584325" cy="2000548"/>
          </a:xfrm>
          <a:prstGeom prst="rect">
            <a:avLst/>
          </a:prstGeom>
          <a:noFill/>
          <a:ln w="9525">
            <a:noFill/>
            <a:miter lim="800000"/>
            <a:headEnd/>
            <a:tailEnd/>
          </a:ln>
          <a:effectLst/>
        </p:spPr>
        <p:txBody>
          <a:bodyPr>
            <a:spAutoFit/>
          </a:bodyPr>
          <a:lstStyle/>
          <a:p>
            <a:pPr>
              <a:lnSpc>
                <a:spcPct val="100000"/>
              </a:lnSpc>
            </a:pPr>
            <a:r>
              <a:rPr lang="en-US" sz="2800" b="1" u="sng" dirty="0">
                <a:solidFill>
                  <a:srgbClr val="EBFFD2"/>
                </a:solidFill>
                <a:effectLst>
                  <a:outerShdw blurRad="38100" dist="38100" dir="2700000" algn="tl">
                    <a:srgbClr val="000000">
                      <a:alpha val="43137"/>
                    </a:srgbClr>
                  </a:outerShdw>
                </a:effectLst>
              </a:rPr>
              <a:t>Join</a:t>
            </a:r>
          </a:p>
          <a:p>
            <a:pPr>
              <a:lnSpc>
                <a:spcPct val="100000"/>
              </a:lnSpc>
            </a:pPr>
            <a:r>
              <a:rPr lang="en-US" sz="2400" b="1" dirty="0">
                <a:solidFill>
                  <a:srgbClr val="EBFFD2"/>
                </a:solidFill>
                <a:effectLst>
                  <a:outerShdw blurRad="38100" dist="38100" dir="2700000" algn="tl">
                    <a:srgbClr val="000000">
                      <a:alpha val="43137"/>
                    </a:srgbClr>
                  </a:outerShdw>
                </a:effectLst>
              </a:rPr>
              <a:t>Combine tables by</a:t>
            </a:r>
          </a:p>
          <a:p>
            <a:pPr>
              <a:lnSpc>
                <a:spcPct val="100000"/>
              </a:lnSpc>
            </a:pPr>
            <a:r>
              <a:rPr lang="en-US" sz="2400" b="1" dirty="0">
                <a:solidFill>
                  <a:srgbClr val="EBFFD2"/>
                </a:solidFill>
                <a:effectLst>
                  <a:outerShdw blurRad="38100" dist="38100" dir="2700000" algn="tl">
                    <a:srgbClr val="000000">
                      <a:alpha val="43137"/>
                    </a:srgbClr>
                  </a:outerShdw>
                </a:effectLst>
              </a:rPr>
              <a:t>some column</a:t>
            </a:r>
          </a:p>
        </p:txBody>
      </p:sp>
    </p:spTree>
    <p:extLst>
      <p:ext uri="{BB962C8B-B14F-4D97-AF65-F5344CB8AC3E}">
        <p14:creationId xmlns:p14="http://schemas.microsoft.com/office/powerpoint/2010/main" val="20553388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a:xfrm>
            <a:off x="1828800" y="152400"/>
            <a:ext cx="7086600" cy="914400"/>
          </a:xfrm>
        </p:spPr>
        <p:txBody>
          <a:bodyPr/>
          <a:lstStyle/>
          <a:p>
            <a:r>
              <a:rPr lang="en-US" sz="3600" dirty="0"/>
              <a:t>The </a:t>
            </a:r>
            <a:r>
              <a:rPr lang="en-US" sz="3600" dirty="0" smtClean="0"/>
              <a:t>Telerik Academy </a:t>
            </a:r>
            <a:r>
              <a:rPr lang="en-US" sz="3600" dirty="0"/>
              <a:t>Database Schema in SQL Server</a:t>
            </a:r>
            <a:endParaRPr lang="bg-BG"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pic>
        <p:nvPicPr>
          <p:cNvPr id="80901" name="Picture 5"/>
          <p:cNvPicPr>
            <a:picLocks noChangeAspect="1" noChangeArrowheads="1"/>
          </p:cNvPicPr>
          <p:nvPr/>
        </p:nvPicPr>
        <p:blipFill>
          <a:blip r:embed="rId2" cstate="screen"/>
          <a:srcRect/>
          <a:stretch>
            <a:fillRect/>
          </a:stretch>
        </p:blipFill>
        <p:spPr bwMode="auto">
          <a:xfrm>
            <a:off x="617858" y="1524000"/>
            <a:ext cx="7908284" cy="4765342"/>
          </a:xfrm>
          <a:prstGeom prst="roundRect">
            <a:avLst>
              <a:gd name="adj" fmla="val 736"/>
            </a:avLst>
          </a:prstGeom>
          <a:noFill/>
          <a:ln w="9525">
            <a:noFill/>
            <a:miter lim="800000"/>
            <a:headEnd/>
            <a:tailEnd/>
          </a:ln>
        </p:spPr>
      </p:pic>
    </p:spTree>
    <p:extLst>
      <p:ext uri="{BB962C8B-B14F-4D97-AF65-F5344CB8AC3E}">
        <p14:creationId xmlns:p14="http://schemas.microsoft.com/office/powerpoint/2010/main" val="3853487033"/>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p:txBody>
          <a:bodyPr/>
          <a:lstStyle/>
          <a:p>
            <a:r>
              <a:rPr lang="en-US" dirty="0"/>
              <a:t>Basic SELECT Statement</a:t>
            </a:r>
          </a:p>
        </p:txBody>
      </p:sp>
      <p:sp>
        <p:nvSpPr>
          <p:cNvPr id="494595" name="Rectangle 3"/>
          <p:cNvSpPr>
            <a:spLocks noGrp="1" noChangeArrowheads="1"/>
          </p:cNvSpPr>
          <p:nvPr>
            <p:ph idx="1"/>
          </p:nvPr>
        </p:nvSpPr>
        <p:spPr>
          <a:xfrm>
            <a:off x="250825" y="1196975"/>
            <a:ext cx="8642350" cy="5472113"/>
          </a:xfrm>
        </p:spPr>
        <p:txBody>
          <a:bodyPr/>
          <a:lstStyle/>
          <a:p>
            <a:pPr lvl="1"/>
            <a:endParaRPr lang="en-US" sz="3200" dirty="0"/>
          </a:p>
          <a:p>
            <a:pPr lvl="1"/>
            <a:endParaRPr lang="en-US" sz="3200" dirty="0"/>
          </a:p>
          <a:p>
            <a:pPr lvl="1">
              <a:lnSpc>
                <a:spcPts val="2800"/>
              </a:lnSpc>
            </a:pPr>
            <a:r>
              <a:rPr lang="en-US" sz="3200" dirty="0" smtClean="0">
                <a:solidFill>
                  <a:schemeClr val="accent5">
                    <a:lumMod val="20000"/>
                    <a:lumOff val="80000"/>
                  </a:schemeClr>
                </a:solidFill>
                <a:latin typeface="Consolas" pitchFamily="49" charset="0"/>
                <a:cs typeface="Consolas" pitchFamily="49" charset="0"/>
              </a:rPr>
              <a:t>SELECT</a:t>
            </a:r>
            <a:r>
              <a:rPr lang="en-US" sz="3200" dirty="0" smtClean="0"/>
              <a:t> </a:t>
            </a:r>
            <a:r>
              <a:rPr lang="en-US" sz="3200" dirty="0"/>
              <a:t>identifies what columns</a:t>
            </a:r>
          </a:p>
          <a:p>
            <a:pPr lvl="1"/>
            <a:r>
              <a:rPr lang="en-US" sz="3200" dirty="0">
                <a:solidFill>
                  <a:schemeClr val="accent5">
                    <a:lumMod val="20000"/>
                    <a:lumOff val="80000"/>
                  </a:schemeClr>
                </a:solidFill>
                <a:latin typeface="Consolas" pitchFamily="49" charset="0"/>
                <a:cs typeface="Consolas" pitchFamily="49" charset="0"/>
              </a:rPr>
              <a:t>FROM</a:t>
            </a:r>
            <a:r>
              <a:rPr lang="en-US" sz="3200" dirty="0"/>
              <a:t> identifies which table</a:t>
            </a:r>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
        <p:nvSpPr>
          <p:cNvPr id="494596" name="Rectangle 4"/>
          <p:cNvSpPr>
            <a:spLocks noChangeArrowheads="1"/>
          </p:cNvSpPr>
          <p:nvPr/>
        </p:nvSpPr>
        <p:spPr bwMode="auto">
          <a:xfrm>
            <a:off x="609600" y="1349514"/>
            <a:ext cx="78486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SELECT *|{[DISTINCT] column|expression [alias],...}</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FROM	table</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pic>
        <p:nvPicPr>
          <p:cNvPr id="75778" name="Picture 2" descr="http://www.webdesignbognorregis.co.uk/images/page/databases.jpg"/>
          <p:cNvPicPr>
            <a:picLocks noChangeAspect="1" noChangeArrowheads="1"/>
          </p:cNvPicPr>
          <p:nvPr/>
        </p:nvPicPr>
        <p:blipFill>
          <a:blip r:embed="rId3" cstate="screen"/>
          <a:srcRect/>
          <a:stretch>
            <a:fillRect/>
          </a:stretch>
        </p:blipFill>
        <p:spPr bwMode="auto">
          <a:xfrm>
            <a:off x="5638800" y="4191000"/>
            <a:ext cx="3048000" cy="2286000"/>
          </a:xfrm>
          <a:prstGeom prst="rect">
            <a:avLst/>
          </a:prstGeom>
          <a:ln>
            <a:noFill/>
          </a:ln>
          <a:effectLst>
            <a:softEdge rad="112500"/>
          </a:effectLst>
        </p:spPr>
      </p:pic>
    </p:spTree>
    <p:extLst>
      <p:ext uri="{BB962C8B-B14F-4D97-AF65-F5344CB8AC3E}">
        <p14:creationId xmlns:p14="http://schemas.microsoft.com/office/powerpoint/2010/main" val="15605049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p:txBody>
          <a:bodyPr/>
          <a:lstStyle/>
          <a:p>
            <a:r>
              <a:rPr lang="en-US" dirty="0"/>
              <a:t>SELECT Example</a:t>
            </a:r>
          </a:p>
        </p:txBody>
      </p:sp>
      <p:sp>
        <p:nvSpPr>
          <p:cNvPr id="496643" name="Rectangle 3"/>
          <p:cNvSpPr>
            <a:spLocks noGrp="1" noChangeArrowheads="1"/>
          </p:cNvSpPr>
          <p:nvPr>
            <p:ph idx="1"/>
          </p:nvPr>
        </p:nvSpPr>
        <p:spPr>
          <a:xfrm>
            <a:off x="228600" y="914400"/>
            <a:ext cx="8591550" cy="5538788"/>
          </a:xfrm>
        </p:spPr>
        <p:txBody>
          <a:bodyPr/>
          <a:lstStyle/>
          <a:p>
            <a:r>
              <a:rPr lang="en-US" dirty="0"/>
              <a:t>Selecting all columns from departments</a:t>
            </a:r>
          </a:p>
          <a:p>
            <a:endParaRPr lang="en-US" dirty="0"/>
          </a:p>
          <a:p>
            <a:endParaRPr lang="en-US" dirty="0"/>
          </a:p>
          <a:p>
            <a:endParaRPr lang="en-US" dirty="0"/>
          </a:p>
          <a:p>
            <a:endParaRPr lang="en-US" sz="2400" dirty="0"/>
          </a:p>
          <a:p>
            <a:pPr>
              <a:spcBef>
                <a:spcPts val="1800"/>
              </a:spcBef>
            </a:pPr>
            <a:r>
              <a:rPr lang="en-US" dirty="0"/>
              <a:t>Selecting specific columns</a:t>
            </a:r>
          </a:p>
        </p:txBody>
      </p:sp>
      <p:sp>
        <p:nvSpPr>
          <p:cNvPr id="8"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sp>
        <p:nvSpPr>
          <p:cNvPr id="496644" name="Rectangle 4"/>
          <p:cNvSpPr>
            <a:spLocks noChangeArrowheads="1"/>
          </p:cNvSpPr>
          <p:nvPr/>
        </p:nvSpPr>
        <p:spPr bwMode="auto">
          <a:xfrm>
            <a:off x="838200" y="1600200"/>
            <a:ext cx="7405688"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SELECT * FROM Departments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96645" name="Rectangle 5"/>
          <p:cNvSpPr>
            <a:spLocks noChangeArrowheads="1"/>
          </p:cNvSpPr>
          <p:nvPr/>
        </p:nvSpPr>
        <p:spPr bwMode="auto">
          <a:xfrm>
            <a:off x="827088" y="4992145"/>
            <a:ext cx="3097212" cy="140865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6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a:t>
            </a:r>
          </a:p>
          <a:p>
            <a:pPr eaLnBrk="0" hangingPunct="0">
              <a:lnSpc>
                <a:spcPts val="26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DepartmentID,</a:t>
            </a:r>
          </a:p>
          <a:p>
            <a:pPr eaLnBrk="0" hangingPunct="0">
              <a:lnSpc>
                <a:spcPts val="26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Name</a:t>
            </a:r>
          </a:p>
          <a:p>
            <a:pPr eaLnBrk="0" hangingPunct="0">
              <a:lnSpc>
                <a:spcPts val="26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Departments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graphicFrame>
        <p:nvGraphicFramePr>
          <p:cNvPr id="496646" name="Group 6"/>
          <p:cNvGraphicFramePr>
            <a:graphicFrameLocks noGrp="1"/>
          </p:cNvGraphicFramePr>
          <p:nvPr/>
        </p:nvGraphicFramePr>
        <p:xfrm>
          <a:off x="838200" y="2286000"/>
          <a:ext cx="7405688" cy="1789176"/>
        </p:xfrm>
        <a:graphic>
          <a:graphicData uri="http://schemas.openxmlformats.org/drawingml/2006/table">
            <a:tbl>
              <a:tblPr/>
              <a:tblGrid>
                <a:gridCol w="1862138"/>
                <a:gridCol w="3959225"/>
                <a:gridCol w="1584325"/>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DepartmentID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ManagerID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Engineering</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Tool design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4</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Sales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273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207963">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graphicFrame>
        <p:nvGraphicFramePr>
          <p:cNvPr id="496672" name="Group 32"/>
          <p:cNvGraphicFramePr>
            <a:graphicFrameLocks noGrp="1"/>
          </p:cNvGraphicFramePr>
          <p:nvPr/>
        </p:nvGraphicFramePr>
        <p:xfrm>
          <a:off x="4453268" y="4974266"/>
          <a:ext cx="3810000" cy="1437132"/>
        </p:xfrm>
        <a:graphic>
          <a:graphicData uri="http://schemas.openxmlformats.org/drawingml/2006/table">
            <a:tbl>
              <a:tblPr/>
              <a:tblGrid>
                <a:gridCol w="1824355"/>
                <a:gridCol w="1985645"/>
              </a:tblGrid>
              <a:tr h="119063">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DepartmentID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119063">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Engineering</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119063">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Tool design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119063">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Sales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5836535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Grp="1" noChangeArrowheads="1"/>
          </p:cNvSpPr>
          <p:nvPr>
            <p:ph type="title"/>
          </p:nvPr>
        </p:nvSpPr>
        <p:spPr/>
        <p:txBody>
          <a:bodyPr/>
          <a:lstStyle/>
          <a:p>
            <a:r>
              <a:rPr lang="en-US" dirty="0"/>
              <a:t>Arithmetic Operations</a:t>
            </a:r>
          </a:p>
        </p:txBody>
      </p:sp>
      <p:sp>
        <p:nvSpPr>
          <p:cNvPr id="498691" name="Rectangle 3"/>
          <p:cNvSpPr>
            <a:spLocks noGrp="1" noChangeArrowheads="1"/>
          </p:cNvSpPr>
          <p:nvPr>
            <p:ph idx="1"/>
          </p:nvPr>
        </p:nvSpPr>
        <p:spPr/>
        <p:txBody>
          <a:bodyPr/>
          <a:lstStyle/>
          <a:p>
            <a:r>
              <a:rPr lang="en-US" dirty="0"/>
              <a:t>Arithmetic operators are available:</a:t>
            </a:r>
          </a:p>
          <a:p>
            <a:pPr lvl="1"/>
            <a:r>
              <a:rPr lang="en-US" dirty="0">
                <a:solidFill>
                  <a:schemeClr val="accent5">
                    <a:lumMod val="20000"/>
                    <a:lumOff val="80000"/>
                  </a:schemeClr>
                </a:solidFill>
                <a:latin typeface="Consolas" pitchFamily="49" charset="0"/>
                <a:cs typeface="Consolas" pitchFamily="49" charset="0"/>
              </a:rPr>
              <a:t>+</a:t>
            </a:r>
            <a:r>
              <a:rPr lang="en-US" dirty="0"/>
              <a:t>, </a:t>
            </a:r>
            <a:r>
              <a:rPr lang="en-US" dirty="0">
                <a:solidFill>
                  <a:schemeClr val="accent5">
                    <a:lumMod val="20000"/>
                    <a:lumOff val="80000"/>
                  </a:schemeClr>
                </a:solidFill>
                <a:latin typeface="Consolas" pitchFamily="49" charset="0"/>
                <a:cs typeface="Consolas" pitchFamily="49" charset="0"/>
              </a:rPr>
              <a:t>-</a:t>
            </a:r>
            <a:r>
              <a:rPr lang="en-US" dirty="0"/>
              <a:t>, </a:t>
            </a:r>
            <a:r>
              <a:rPr lang="en-US" dirty="0">
                <a:solidFill>
                  <a:schemeClr val="accent5">
                    <a:lumMod val="20000"/>
                    <a:lumOff val="80000"/>
                  </a:schemeClr>
                </a:solidFill>
                <a:latin typeface="Consolas" pitchFamily="49" charset="0"/>
                <a:cs typeface="Consolas" pitchFamily="49" charset="0"/>
              </a:rPr>
              <a:t>*</a:t>
            </a:r>
            <a:r>
              <a:rPr lang="en-US" dirty="0"/>
              <a:t>, </a:t>
            </a:r>
            <a:r>
              <a:rPr lang="en-US" dirty="0">
                <a:solidFill>
                  <a:schemeClr val="accent5">
                    <a:lumMod val="20000"/>
                    <a:lumOff val="80000"/>
                  </a:schemeClr>
                </a:solidFill>
                <a:latin typeface="Consolas" pitchFamily="49" charset="0"/>
                <a:cs typeface="Consolas" pitchFamily="49" charset="0"/>
              </a:rPr>
              <a:t>/</a:t>
            </a:r>
          </a:p>
          <a:p>
            <a:r>
              <a:rPr lang="en-US" dirty="0" smtClean="0"/>
              <a:t>Examples:</a:t>
            </a:r>
            <a:endParaRPr lang="en-US" dirty="0"/>
          </a:p>
        </p:txBody>
      </p:sp>
      <p:sp>
        <p:nvSpPr>
          <p:cNvPr id="7"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sp>
        <p:nvSpPr>
          <p:cNvPr id="498692" name="Rectangle 4"/>
          <p:cNvSpPr>
            <a:spLocks noChangeArrowheads="1"/>
          </p:cNvSpPr>
          <p:nvPr/>
        </p:nvSpPr>
        <p:spPr bwMode="auto">
          <a:xfrm>
            <a:off x="755650" y="3711714"/>
            <a:ext cx="76327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LastName,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Salary, Salary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+ 300</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graphicFrame>
        <p:nvGraphicFramePr>
          <p:cNvPr id="498693" name="Group 5"/>
          <p:cNvGraphicFramePr>
            <a:graphicFrameLocks noGrp="1"/>
          </p:cNvGraphicFramePr>
          <p:nvPr/>
        </p:nvGraphicFramePr>
        <p:xfrm>
          <a:off x="755650" y="4733925"/>
          <a:ext cx="7632700" cy="1655764"/>
        </p:xfrm>
        <a:graphic>
          <a:graphicData uri="http://schemas.openxmlformats.org/drawingml/2006/table">
            <a:tbl>
              <a:tblPr/>
              <a:tblGrid>
                <a:gridCol w="2700338"/>
                <a:gridCol w="1917700"/>
                <a:gridCol w="3014662"/>
              </a:tblGrid>
              <a:tr h="4143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LastName</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Salary</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(No column name)</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4143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Gilbert</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12500,00</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12800,00</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41275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Brown</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13500,00</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13800,00</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4143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Tamburello</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43300,00</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43600,00</a:t>
                      </a:r>
                    </a:p>
                  </a:txBody>
                  <a:tcPr marL="90000" marR="90000" marT="46800" marB="46800"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
        <p:nvSpPr>
          <p:cNvPr id="6" name="Rectangle 4"/>
          <p:cNvSpPr>
            <a:spLocks noChangeArrowheads="1"/>
          </p:cNvSpPr>
          <p:nvPr/>
        </p:nvSpPr>
        <p:spPr bwMode="auto">
          <a:xfrm>
            <a:off x="762000" y="3048000"/>
            <a:ext cx="7632700"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(2 + 3) * 4   --&gt; returns 20</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8312480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p:txBody>
          <a:bodyPr/>
          <a:lstStyle/>
          <a:p>
            <a:r>
              <a:rPr lang="en-US" dirty="0"/>
              <a:t>The NULL Value</a:t>
            </a:r>
          </a:p>
        </p:txBody>
      </p:sp>
      <p:sp>
        <p:nvSpPr>
          <p:cNvPr id="500739" name="Rectangle 3"/>
          <p:cNvSpPr>
            <a:spLocks noGrp="1" noChangeArrowheads="1"/>
          </p:cNvSpPr>
          <p:nvPr>
            <p:ph idx="1"/>
          </p:nvPr>
        </p:nvSpPr>
        <p:spPr>
          <a:xfrm>
            <a:off x="228600" y="990600"/>
            <a:ext cx="8591550" cy="5535613"/>
          </a:xfrm>
        </p:spPr>
        <p:txBody>
          <a:bodyPr/>
          <a:lstStyle/>
          <a:p>
            <a:r>
              <a:rPr lang="en-US" sz="3000" dirty="0"/>
              <a:t>A </a:t>
            </a:r>
            <a:r>
              <a:rPr lang="en-US" sz="3000" dirty="0">
                <a:solidFill>
                  <a:schemeClr val="accent5">
                    <a:lumMod val="20000"/>
                    <a:lumOff val="80000"/>
                  </a:schemeClr>
                </a:solidFill>
                <a:latin typeface="Consolas" pitchFamily="49" charset="0"/>
              </a:rPr>
              <a:t>NULL</a:t>
            </a:r>
            <a:r>
              <a:rPr lang="en-US" sz="3000" dirty="0"/>
              <a:t> is a value that is unavailable, unassigned, unknown, or inapplicable</a:t>
            </a:r>
          </a:p>
          <a:p>
            <a:pPr lvl="1"/>
            <a:r>
              <a:rPr lang="en-US" sz="2800" dirty="0"/>
              <a:t>Not the same as zero or a blank space</a:t>
            </a:r>
          </a:p>
          <a:p>
            <a:r>
              <a:rPr lang="en-US" sz="3000" dirty="0"/>
              <a:t>Arithmetic expressions containing a </a:t>
            </a:r>
            <a:r>
              <a:rPr lang="en-US" sz="3000" dirty="0">
                <a:solidFill>
                  <a:schemeClr val="accent5">
                    <a:lumMod val="20000"/>
                    <a:lumOff val="80000"/>
                  </a:schemeClr>
                </a:solidFill>
                <a:latin typeface="Consolas" pitchFamily="49" charset="0"/>
              </a:rPr>
              <a:t>NULL</a:t>
            </a:r>
            <a:r>
              <a:rPr lang="en-US" sz="3000" dirty="0"/>
              <a:t> value are evaluated to </a:t>
            </a:r>
            <a:r>
              <a:rPr lang="en-US" sz="3000" dirty="0">
                <a:solidFill>
                  <a:schemeClr val="accent5">
                    <a:lumMod val="20000"/>
                    <a:lumOff val="80000"/>
                  </a:schemeClr>
                </a:solidFill>
                <a:latin typeface="Consolas" pitchFamily="49" charset="0"/>
              </a:rPr>
              <a:t>NULL</a:t>
            </a:r>
          </a:p>
        </p:txBody>
      </p:sp>
      <p:sp>
        <p:nvSpPr>
          <p:cNvPr id="7"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00740" name="Rectangle 4"/>
          <p:cNvSpPr>
            <a:spLocks noChangeArrowheads="1"/>
          </p:cNvSpPr>
          <p:nvPr/>
        </p:nvSpPr>
        <p:spPr bwMode="auto">
          <a:xfrm>
            <a:off x="827088" y="3983666"/>
            <a:ext cx="7416800"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LastName, ManagerID 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graphicFrame>
        <p:nvGraphicFramePr>
          <p:cNvPr id="500741" name="Group 5"/>
          <p:cNvGraphicFramePr>
            <a:graphicFrameLocks noGrp="1"/>
          </p:cNvGraphicFramePr>
          <p:nvPr/>
        </p:nvGraphicFramePr>
        <p:xfrm>
          <a:off x="838200" y="4766932"/>
          <a:ext cx="3302000" cy="1552956"/>
        </p:xfrm>
        <a:graphic>
          <a:graphicData uri="http://schemas.openxmlformats.org/drawingml/2006/table">
            <a:tbl>
              <a:tblPr/>
              <a:tblGrid>
                <a:gridCol w="1581150"/>
                <a:gridCol w="1720850"/>
              </a:tblGrid>
              <a:tr h="37782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LastName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ManagerID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79413">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Sánchez</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dirty="0" smtClean="0">
                          <a:ln>
                            <a:noFill/>
                          </a:ln>
                          <a:solidFill>
                            <a:schemeClr val="accent5">
                              <a:lumMod val="20000"/>
                              <a:lumOff val="80000"/>
                            </a:schemeClr>
                          </a:solidFill>
                          <a:effectLst>
                            <a:outerShdw blurRad="38100" dist="38100" dir="2700000" algn="tl">
                              <a:srgbClr val="000000">
                                <a:alpha val="43137"/>
                              </a:srgbClr>
                            </a:outerShdw>
                          </a:effectLst>
                          <a:latin typeface="Consolas" pitchFamily="49" charset="0"/>
                        </a:rPr>
                        <a:t>NULL</a:t>
                      </a:r>
                      <a:endParaRPr kumimoji="1" lang="en-US" sz="2000" b="1" i="0" u="none" strike="noStrike" cap="none" normalizeH="0" baseline="0" noProof="1" smtClean="0">
                        <a:ln>
                          <a:noFill/>
                        </a:ln>
                        <a:solidFill>
                          <a:schemeClr val="accent5">
                            <a:lumMod val="20000"/>
                            <a:lumOff val="80000"/>
                          </a:schemeClr>
                        </a:solidFill>
                        <a:effectLst>
                          <a:outerShdw blurRad="38100" dist="38100" dir="2700000" algn="tl">
                            <a:srgbClr val="000000">
                              <a:alpha val="43137"/>
                            </a:srgbClr>
                          </a:outerShdw>
                        </a:effectLst>
                        <a:latin typeface="Consolas" pitchFamily="49" charset="0"/>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7782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Duffy</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300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7782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Wang</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
        <p:nvSpPr>
          <p:cNvPr id="500758" name="AutoShape 22"/>
          <p:cNvSpPr>
            <a:spLocks noChangeArrowheads="1"/>
          </p:cNvSpPr>
          <p:nvPr/>
        </p:nvSpPr>
        <p:spPr bwMode="auto">
          <a:xfrm>
            <a:off x="4427538" y="5402263"/>
            <a:ext cx="4105275" cy="953453"/>
          </a:xfrm>
          <a:prstGeom prst="wedgeRoundRectCallout">
            <a:avLst>
              <a:gd name="adj1" fmla="val -78926"/>
              <a:gd name="adj2" fmla="val -54046"/>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800" b="1" noProof="1" smtClean="0">
                <a:solidFill>
                  <a:srgbClr val="F7FFE7"/>
                </a:solidFill>
                <a:effectLst>
                  <a:outerShdw blurRad="38100" dist="38100" dir="2700000" algn="tl">
                    <a:srgbClr val="000000">
                      <a:alpha val="43137"/>
                    </a:srgbClr>
                  </a:outerShdw>
                </a:effectLst>
                <a:latin typeface="+mn-lt"/>
                <a:cs typeface="Consolas" pitchFamily="49" charset="0"/>
              </a:rPr>
              <a:t>NULL is displayed as empty space or as NULL</a:t>
            </a:r>
            <a:endParaRPr lang="bg-BG" sz="2800" b="1" noProof="1">
              <a:solidFill>
                <a:srgbClr val="F7FFE7"/>
              </a:solidFill>
              <a:effectLst>
                <a:outerShdw blurRad="38100" dist="38100" dir="2700000" algn="tl">
                  <a:srgbClr val="000000">
                    <a:alpha val="43137"/>
                  </a:srgbClr>
                </a:outerShdw>
              </a:effectLst>
              <a:latin typeface="+mn-lt"/>
              <a:cs typeface="Consolas" pitchFamily="49" charset="0"/>
            </a:endParaRPr>
          </a:p>
        </p:txBody>
      </p:sp>
    </p:spTree>
    <p:extLst>
      <p:ext uri="{BB962C8B-B14F-4D97-AF65-F5344CB8AC3E}">
        <p14:creationId xmlns:p14="http://schemas.microsoft.com/office/powerpoint/2010/main" val="8068045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ChangeArrowheads="1"/>
          </p:cNvSpPr>
          <p:nvPr>
            <p:ph type="title"/>
          </p:nvPr>
        </p:nvSpPr>
        <p:spPr/>
        <p:txBody>
          <a:bodyPr/>
          <a:lstStyle/>
          <a:p>
            <a:r>
              <a:rPr lang="en-US" dirty="0"/>
              <a:t>Column </a:t>
            </a:r>
            <a:r>
              <a:rPr lang="en-US" dirty="0" smtClean="0"/>
              <a:t>Aliases</a:t>
            </a:r>
            <a:endParaRPr lang="en-US" dirty="0"/>
          </a:p>
        </p:txBody>
      </p:sp>
      <p:sp>
        <p:nvSpPr>
          <p:cNvPr id="502787" name="Rectangle 3"/>
          <p:cNvSpPr>
            <a:spLocks noGrp="1" noChangeArrowheads="1"/>
          </p:cNvSpPr>
          <p:nvPr>
            <p:ph idx="1"/>
          </p:nvPr>
        </p:nvSpPr>
        <p:spPr>
          <a:xfrm>
            <a:off x="228600" y="990600"/>
            <a:ext cx="8686800" cy="5715000"/>
          </a:xfrm>
        </p:spPr>
        <p:txBody>
          <a:bodyPr/>
          <a:lstStyle/>
          <a:p>
            <a:pPr>
              <a:lnSpc>
                <a:spcPts val="3600"/>
              </a:lnSpc>
            </a:pPr>
            <a:r>
              <a:rPr lang="en-US" sz="3000" dirty="0" smtClean="0"/>
              <a:t>Aliases rename </a:t>
            </a:r>
            <a:r>
              <a:rPr lang="en-US" sz="3000" dirty="0"/>
              <a:t>a column heading</a:t>
            </a:r>
          </a:p>
          <a:p>
            <a:pPr>
              <a:lnSpc>
                <a:spcPts val="3600"/>
              </a:lnSpc>
            </a:pPr>
            <a:r>
              <a:rPr lang="en-US" sz="3000" dirty="0"/>
              <a:t>Useful with calculations</a:t>
            </a:r>
          </a:p>
          <a:p>
            <a:pPr>
              <a:lnSpc>
                <a:spcPts val="3600"/>
              </a:lnSpc>
            </a:pPr>
            <a:r>
              <a:rPr lang="en-US" sz="3000" dirty="0"/>
              <a:t>Immediately follows the column name</a:t>
            </a:r>
          </a:p>
          <a:p>
            <a:pPr lvl="1">
              <a:lnSpc>
                <a:spcPts val="3600"/>
              </a:lnSpc>
            </a:pPr>
            <a:r>
              <a:rPr lang="en-US" sz="2800" dirty="0"/>
              <a:t>There is an optional </a:t>
            </a:r>
            <a:r>
              <a:rPr lang="en-US" sz="2800" dirty="0">
                <a:solidFill>
                  <a:schemeClr val="accent5">
                    <a:lumMod val="20000"/>
                    <a:lumOff val="80000"/>
                  </a:schemeClr>
                </a:solidFill>
                <a:latin typeface="Consolas" pitchFamily="49" charset="0"/>
              </a:rPr>
              <a:t>AS</a:t>
            </a:r>
            <a:r>
              <a:rPr lang="en-US" sz="2800" dirty="0"/>
              <a:t> keyword</a:t>
            </a:r>
          </a:p>
          <a:p>
            <a:pPr>
              <a:lnSpc>
                <a:spcPts val="3600"/>
              </a:lnSpc>
            </a:pPr>
            <a:r>
              <a:rPr lang="en-US" sz="3000" dirty="0"/>
              <a:t>Double quotation marks if contains spaces</a:t>
            </a:r>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
        <p:nvSpPr>
          <p:cNvPr id="502788" name="Rectangle 4"/>
          <p:cNvSpPr>
            <a:spLocks noChangeArrowheads="1"/>
          </p:cNvSpPr>
          <p:nvPr/>
        </p:nvSpPr>
        <p:spPr bwMode="auto">
          <a:xfrm>
            <a:off x="755650" y="4149725"/>
            <a:ext cx="7705725"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FirstName, LastName, Salary,</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Salary*0.2 </a:t>
            </a: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AS</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Bonus 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graphicFrame>
        <p:nvGraphicFramePr>
          <p:cNvPr id="502789" name="Group 5"/>
          <p:cNvGraphicFramePr>
            <a:graphicFrameLocks noGrp="1"/>
          </p:cNvGraphicFramePr>
          <p:nvPr/>
        </p:nvGraphicFramePr>
        <p:xfrm>
          <a:off x="755650" y="5222494"/>
          <a:ext cx="7704138" cy="1178306"/>
        </p:xfrm>
        <a:graphic>
          <a:graphicData uri="http://schemas.openxmlformats.org/drawingml/2006/table">
            <a:tbl>
              <a:tblPr/>
              <a:tblGrid>
                <a:gridCol w="1800225"/>
                <a:gridCol w="1871663"/>
                <a:gridCol w="1800225"/>
                <a:gridCol w="2232025"/>
              </a:tblGrid>
              <a:tr h="38417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FirstName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LastName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Salary</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Bonus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8417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Guy</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Gilbert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12500,00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2500.00000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8417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Kevin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Brown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13500,00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2700.00000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7304490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Grp="1" noChangeArrowheads="1"/>
          </p:cNvSpPr>
          <p:nvPr>
            <p:ph type="title"/>
          </p:nvPr>
        </p:nvSpPr>
        <p:spPr/>
        <p:txBody>
          <a:bodyPr/>
          <a:lstStyle/>
          <a:p>
            <a:r>
              <a:rPr lang="en-US" dirty="0"/>
              <a:t>Concatenation Operator</a:t>
            </a:r>
          </a:p>
        </p:txBody>
      </p:sp>
      <p:sp>
        <p:nvSpPr>
          <p:cNvPr id="504835" name="Rectangle 3"/>
          <p:cNvSpPr>
            <a:spLocks noGrp="1" noChangeArrowheads="1"/>
          </p:cNvSpPr>
          <p:nvPr>
            <p:ph idx="1"/>
          </p:nvPr>
        </p:nvSpPr>
        <p:spPr>
          <a:xfrm>
            <a:off x="228600" y="914400"/>
            <a:ext cx="8686800" cy="5715000"/>
          </a:xfrm>
        </p:spPr>
        <p:txBody>
          <a:bodyPr/>
          <a:lstStyle/>
          <a:p>
            <a:pPr>
              <a:lnSpc>
                <a:spcPts val="3600"/>
              </a:lnSpc>
            </a:pPr>
            <a:r>
              <a:rPr lang="en-US" sz="3000" dirty="0"/>
              <a:t>Concatenates columns or character strings to other columns </a:t>
            </a:r>
          </a:p>
          <a:p>
            <a:pPr>
              <a:lnSpc>
                <a:spcPts val="3600"/>
              </a:lnSpc>
            </a:pPr>
            <a:r>
              <a:rPr lang="en-US" sz="3000" dirty="0"/>
              <a:t>Is represented by plus sign “</a:t>
            </a:r>
            <a:r>
              <a:rPr lang="en-US" sz="3000" dirty="0">
                <a:solidFill>
                  <a:schemeClr val="accent5">
                    <a:lumMod val="20000"/>
                    <a:lumOff val="80000"/>
                  </a:schemeClr>
                </a:solidFill>
                <a:latin typeface="Consolas" pitchFamily="49" charset="0"/>
              </a:rPr>
              <a:t>+</a:t>
            </a:r>
            <a:r>
              <a:rPr lang="en-US" sz="3000" dirty="0"/>
              <a:t>”</a:t>
            </a:r>
          </a:p>
          <a:p>
            <a:pPr>
              <a:lnSpc>
                <a:spcPts val="3600"/>
              </a:lnSpc>
            </a:pPr>
            <a:r>
              <a:rPr lang="en-US" sz="3000" dirty="0"/>
              <a:t>Creates a resultant column that is a character expression</a:t>
            </a:r>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59</a:t>
            </a:fld>
            <a:endParaRPr lang="en-US" dirty="0"/>
          </a:p>
        </p:txBody>
      </p:sp>
      <p:sp>
        <p:nvSpPr>
          <p:cNvPr id="504836" name="Rectangle 4"/>
          <p:cNvSpPr>
            <a:spLocks noChangeArrowheads="1"/>
          </p:cNvSpPr>
          <p:nvPr/>
        </p:nvSpPr>
        <p:spPr bwMode="auto">
          <a:xfrm>
            <a:off x="755650" y="3810000"/>
            <a:ext cx="762635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FirstName + ' ' + LastName AS [Full Name],</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EmployeeID as [No.] 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graphicFrame>
        <p:nvGraphicFramePr>
          <p:cNvPr id="504837" name="Group 5"/>
          <p:cNvGraphicFramePr>
            <a:graphicFrameLocks noGrp="1"/>
          </p:cNvGraphicFramePr>
          <p:nvPr/>
        </p:nvGraphicFramePr>
        <p:xfrm>
          <a:off x="755650" y="4876800"/>
          <a:ext cx="5791200" cy="1552956"/>
        </p:xfrm>
        <a:graphic>
          <a:graphicData uri="http://schemas.openxmlformats.org/drawingml/2006/table">
            <a:tbl>
              <a:tblPr/>
              <a:tblGrid>
                <a:gridCol w="2895600"/>
                <a:gridCol w="2895600"/>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Full</a:t>
                      </a:r>
                      <a:r>
                        <a:rPr kumimoji="1" lang="en-US" sz="22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 </a:t>
                      </a: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No.</a:t>
                      </a:r>
                      <a:endPar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Guy Gilbert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Kevin Brown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Roberto </a:t>
                      </a: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Tamburello</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8720473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219200"/>
            <a:ext cx="7620000" cy="990600"/>
          </a:xfrm>
        </p:spPr>
        <p:txBody>
          <a:bodyPr/>
          <a:lstStyle/>
          <a:p>
            <a:r>
              <a:rPr lang="en-US" dirty="0" smtClean="0"/>
              <a:t>Relational Data</a:t>
            </a:r>
            <a:r>
              <a:rPr lang="bg-BG" dirty="0" smtClean="0"/>
              <a:t> </a:t>
            </a:r>
            <a:r>
              <a:rPr lang="en-US" dirty="0" smtClean="0"/>
              <a:t>Modeling</a:t>
            </a:r>
            <a:endParaRPr lang="en-US" dirty="0"/>
          </a:p>
        </p:txBody>
      </p:sp>
      <p:sp>
        <p:nvSpPr>
          <p:cNvPr id="3" name="Subtitle 2"/>
          <p:cNvSpPr>
            <a:spLocks noGrp="1"/>
          </p:cNvSpPr>
          <p:nvPr>
            <p:ph type="subTitle" idx="1"/>
          </p:nvPr>
        </p:nvSpPr>
        <p:spPr>
          <a:xfrm>
            <a:off x="1752600" y="2209800"/>
            <a:ext cx="5638800" cy="569120"/>
          </a:xfrm>
        </p:spPr>
        <p:txBody>
          <a:bodyPr/>
          <a:lstStyle/>
          <a:p>
            <a:pPr>
              <a:lnSpc>
                <a:spcPct val="110000"/>
              </a:lnSpc>
            </a:pPr>
            <a:endParaRPr lang="en-US" dirty="0" smtClean="0"/>
          </a:p>
          <a:p>
            <a:pPr>
              <a:lnSpc>
                <a:spcPct val="110000"/>
              </a:lnSpc>
            </a:pPr>
            <a:r>
              <a:rPr lang="en-US" dirty="0" smtClean="0"/>
              <a:t>Fundamental</a:t>
            </a:r>
            <a:r>
              <a:rPr lang="bg-BG" dirty="0" smtClean="0"/>
              <a:t> </a:t>
            </a:r>
            <a:r>
              <a:rPr lang="en-US" dirty="0" smtClean="0"/>
              <a:t>Concepts</a:t>
            </a:r>
          </a:p>
          <a:p>
            <a:pPr>
              <a:lnSpc>
                <a:spcPct val="110000"/>
              </a:lnSpc>
            </a:pPr>
            <a:endParaRPr lang="en-US" noProof="1" smtClean="0"/>
          </a:p>
        </p:txBody>
      </p:sp>
      <p:pic>
        <p:nvPicPr>
          <p:cNvPr id="44038" name="Picture 6" descr="http://www.artistsvalley.com/vector/images/vector-database-icons-ai-preview-002.jpg"/>
          <p:cNvPicPr>
            <a:picLocks noChangeAspect="1" noChangeArrowheads="1"/>
          </p:cNvPicPr>
          <p:nvPr/>
        </p:nvPicPr>
        <p:blipFill>
          <a:blip r:embed="rId2" cstate="screen"/>
          <a:srcRect/>
          <a:stretch>
            <a:fillRect/>
          </a:stretch>
        </p:blipFill>
        <p:spPr bwMode="auto">
          <a:xfrm>
            <a:off x="2702616" y="3116194"/>
            <a:ext cx="4764984" cy="3176654"/>
          </a:xfrm>
          <a:prstGeom prst="roundRect">
            <a:avLst>
              <a:gd name="adj" fmla="val 2250"/>
            </a:avLst>
          </a:prstGeom>
          <a:noFill/>
        </p:spPr>
      </p:pic>
      <p:pic>
        <p:nvPicPr>
          <p:cNvPr id="44039" name="Picture 7" descr="C:\Trash\zeroes-ones.png"/>
          <p:cNvPicPr>
            <a:picLocks noChangeAspect="1" noChangeArrowheads="1"/>
          </p:cNvPicPr>
          <p:nvPr/>
        </p:nvPicPr>
        <p:blipFill>
          <a:blip r:embed="rId3" cstate="screen"/>
          <a:srcRect/>
          <a:stretch>
            <a:fillRect/>
          </a:stretch>
        </p:blipFill>
        <p:spPr bwMode="auto">
          <a:xfrm>
            <a:off x="6791325" y="5105400"/>
            <a:ext cx="1362075" cy="1362075"/>
          </a:xfrm>
          <a:prstGeom prst="rect">
            <a:avLst/>
          </a:prstGeom>
          <a:noFill/>
        </p:spPr>
      </p:pic>
      <p:pic>
        <p:nvPicPr>
          <p:cNvPr id="44040" name="Picture 8" descr="C:\Trash\data-diagram.png"/>
          <p:cNvPicPr>
            <a:picLocks noChangeAspect="1" noChangeArrowheads="1"/>
          </p:cNvPicPr>
          <p:nvPr/>
        </p:nvPicPr>
        <p:blipFill>
          <a:blip r:embed="rId4" cstate="screen"/>
          <a:srcRect/>
          <a:stretch>
            <a:fillRect/>
          </a:stretch>
        </p:blipFill>
        <p:spPr bwMode="auto">
          <a:xfrm rot="3852790">
            <a:off x="1109748" y="3037252"/>
            <a:ext cx="2681298" cy="2962584"/>
          </a:xfrm>
          <a:prstGeom prst="rect">
            <a:avLst/>
          </a:prstGeom>
          <a:noFill/>
        </p:spPr>
      </p:pic>
    </p:spTree>
    <p:extLst>
      <p:ext uri="{BB962C8B-B14F-4D97-AF65-F5344CB8AC3E}">
        <p14:creationId xmlns:p14="http://schemas.microsoft.com/office/powerpoint/2010/main" val="309549812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dirty="0"/>
              <a:t>Literal Character Strings</a:t>
            </a:r>
          </a:p>
        </p:txBody>
      </p:sp>
      <p:sp>
        <p:nvSpPr>
          <p:cNvPr id="506883" name="Rectangle 3"/>
          <p:cNvSpPr>
            <a:spLocks noGrp="1" noChangeArrowheads="1"/>
          </p:cNvSpPr>
          <p:nvPr>
            <p:ph idx="1"/>
          </p:nvPr>
        </p:nvSpPr>
        <p:spPr>
          <a:xfrm>
            <a:off x="228600" y="1066800"/>
            <a:ext cx="8591550" cy="5459413"/>
          </a:xfrm>
        </p:spPr>
        <p:txBody>
          <a:bodyPr/>
          <a:lstStyle/>
          <a:p>
            <a:pPr>
              <a:lnSpc>
                <a:spcPts val="3200"/>
              </a:lnSpc>
            </a:pPr>
            <a:r>
              <a:rPr lang="en-US" dirty="0"/>
              <a:t>A literal is a character, a number, or a date included in the </a:t>
            </a:r>
            <a:r>
              <a:rPr lang="en-US" dirty="0">
                <a:solidFill>
                  <a:schemeClr val="accent5">
                    <a:lumMod val="20000"/>
                    <a:lumOff val="80000"/>
                  </a:schemeClr>
                </a:solidFill>
                <a:latin typeface="Consolas" pitchFamily="49" charset="0"/>
              </a:rPr>
              <a:t>SELECT</a:t>
            </a:r>
            <a:r>
              <a:rPr lang="en-US" dirty="0"/>
              <a:t> list</a:t>
            </a:r>
          </a:p>
          <a:p>
            <a:pPr>
              <a:lnSpc>
                <a:spcPts val="3200"/>
              </a:lnSpc>
            </a:pPr>
            <a:r>
              <a:rPr lang="en-US" dirty="0"/>
              <a:t>Date and character literal values must be enclosed within single quotation marks</a:t>
            </a:r>
          </a:p>
          <a:p>
            <a:pPr>
              <a:lnSpc>
                <a:spcPts val="3200"/>
              </a:lnSpc>
            </a:pPr>
            <a:r>
              <a:rPr lang="en-US" dirty="0"/>
              <a:t>Each character string is output once for each row returned</a:t>
            </a:r>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
        <p:nvSpPr>
          <p:cNvPr id="506884" name="Rectangle 4"/>
          <p:cNvSpPr>
            <a:spLocks noChangeArrowheads="1"/>
          </p:cNvSpPr>
          <p:nvPr/>
        </p:nvSpPr>
        <p:spPr bwMode="auto">
          <a:xfrm>
            <a:off x="838200" y="4038600"/>
            <a:ext cx="7405688"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FirstName + '''s last name is '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LastName AS [Our Employees] 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graphicFrame>
        <p:nvGraphicFramePr>
          <p:cNvPr id="506885" name="Group 5"/>
          <p:cNvGraphicFramePr>
            <a:graphicFrameLocks noGrp="1"/>
          </p:cNvGraphicFramePr>
          <p:nvPr/>
        </p:nvGraphicFramePr>
        <p:xfrm>
          <a:off x="838200" y="5049838"/>
          <a:ext cx="7405688" cy="1437132"/>
        </p:xfrm>
        <a:graphic>
          <a:graphicData uri="http://schemas.openxmlformats.org/drawingml/2006/table">
            <a:tbl>
              <a:tblPr/>
              <a:tblGrid>
                <a:gridCol w="7405688"/>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Our </a:t>
                      </a: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Employees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Guy's last name is Gilbert</a:t>
                      </a:r>
                      <a:endParaRPr kumimoji="1" lang="bg-BG" sz="18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Kevin's last name is Brown</a:t>
                      </a:r>
                      <a:endParaRPr kumimoji="1" lang="bg-BG" sz="18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Roberto's last name is Tamburello</a:t>
                      </a:r>
                      <a:endParaRPr kumimoji="1" lang="bg-BG" sz="18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4935107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Grp="1" noChangeArrowheads="1"/>
          </p:cNvSpPr>
          <p:nvPr>
            <p:ph type="title"/>
          </p:nvPr>
        </p:nvSpPr>
        <p:spPr/>
        <p:txBody>
          <a:bodyPr/>
          <a:lstStyle/>
          <a:p>
            <a:r>
              <a:rPr lang="en-US" dirty="0"/>
              <a:t>Removing Duplicate Rows</a:t>
            </a:r>
          </a:p>
        </p:txBody>
      </p:sp>
      <p:sp>
        <p:nvSpPr>
          <p:cNvPr id="508931" name="Rectangle 3"/>
          <p:cNvSpPr>
            <a:spLocks noGrp="1" noChangeArrowheads="1"/>
          </p:cNvSpPr>
          <p:nvPr>
            <p:ph idx="1"/>
          </p:nvPr>
        </p:nvSpPr>
        <p:spPr>
          <a:xfrm>
            <a:off x="228600" y="1066800"/>
            <a:ext cx="8591550" cy="5459413"/>
          </a:xfrm>
        </p:spPr>
        <p:txBody>
          <a:bodyPr/>
          <a:lstStyle/>
          <a:p>
            <a:pPr>
              <a:spcBef>
                <a:spcPct val="25000"/>
              </a:spcBef>
            </a:pPr>
            <a:r>
              <a:rPr lang="en-US" dirty="0"/>
              <a:t>The default display of queries is all rows, including duplicate rows</a:t>
            </a:r>
          </a:p>
          <a:p>
            <a:pPr>
              <a:spcBef>
                <a:spcPct val="25000"/>
              </a:spcBef>
            </a:pPr>
            <a:endParaRPr lang="en-US" dirty="0"/>
          </a:p>
          <a:p>
            <a:pPr>
              <a:spcBef>
                <a:spcPct val="25000"/>
              </a:spcBef>
              <a:buNone/>
            </a:pPr>
            <a:endParaRPr lang="en-US" dirty="0"/>
          </a:p>
          <a:p>
            <a:pPr>
              <a:spcBef>
                <a:spcPts val="1800"/>
              </a:spcBef>
            </a:pPr>
            <a:r>
              <a:rPr lang="en-US" dirty="0"/>
              <a:t>Eliminate duplicate rows by using the </a:t>
            </a:r>
            <a:r>
              <a:rPr lang="en-US" dirty="0">
                <a:solidFill>
                  <a:schemeClr val="accent5">
                    <a:lumMod val="20000"/>
                    <a:lumOff val="80000"/>
                  </a:schemeClr>
                </a:solidFill>
                <a:latin typeface="Consolas" pitchFamily="49" charset="0"/>
              </a:rPr>
              <a:t>DISTINCT</a:t>
            </a:r>
            <a:r>
              <a:rPr lang="en-US" dirty="0"/>
              <a:t> keyword in the </a:t>
            </a:r>
            <a:r>
              <a:rPr lang="en-US" dirty="0">
                <a:solidFill>
                  <a:schemeClr val="accent5">
                    <a:lumMod val="20000"/>
                    <a:lumOff val="80000"/>
                  </a:schemeClr>
                </a:solidFill>
                <a:latin typeface="Consolas" pitchFamily="49" charset="0"/>
              </a:rPr>
              <a:t>SELECT</a:t>
            </a:r>
            <a:r>
              <a:rPr lang="en-US" dirty="0"/>
              <a:t> clause</a:t>
            </a:r>
          </a:p>
        </p:txBody>
      </p:sp>
      <p:sp>
        <p:nvSpPr>
          <p:cNvPr id="8"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
        <p:nvSpPr>
          <p:cNvPr id="508932" name="Rectangle 4"/>
          <p:cNvSpPr>
            <a:spLocks noChangeArrowheads="1"/>
          </p:cNvSpPr>
          <p:nvPr/>
        </p:nvSpPr>
        <p:spPr bwMode="auto">
          <a:xfrm>
            <a:off x="827088" y="2524125"/>
            <a:ext cx="403225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DepartmentID</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graphicFrame>
        <p:nvGraphicFramePr>
          <p:cNvPr id="508933" name="Group 5"/>
          <p:cNvGraphicFramePr>
            <a:graphicFrameLocks noGrp="1"/>
          </p:cNvGraphicFramePr>
          <p:nvPr/>
        </p:nvGraphicFramePr>
        <p:xfrm>
          <a:off x="5508625" y="1828800"/>
          <a:ext cx="2895600" cy="1789176"/>
        </p:xfrm>
        <a:graphic>
          <a:graphicData uri="http://schemas.openxmlformats.org/drawingml/2006/table">
            <a:tbl>
              <a:tblPr/>
              <a:tblGrid>
                <a:gridCol w="2895600"/>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DepartmentID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7</a:t>
                      </a:r>
                      <a:endPar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7</a:t>
                      </a:r>
                      <a:endPar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2</a:t>
                      </a:r>
                      <a:endPar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
        <p:nvSpPr>
          <p:cNvPr id="508947" name="Rectangle 19"/>
          <p:cNvSpPr>
            <a:spLocks noChangeArrowheads="1"/>
          </p:cNvSpPr>
          <p:nvPr/>
        </p:nvSpPr>
        <p:spPr bwMode="auto">
          <a:xfrm>
            <a:off x="838200" y="5156537"/>
            <a:ext cx="4021138" cy="101566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DISTINCT DepartmentID</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graphicFrame>
        <p:nvGraphicFramePr>
          <p:cNvPr id="508948" name="Group 20"/>
          <p:cNvGraphicFramePr>
            <a:graphicFrameLocks noGrp="1"/>
          </p:cNvGraphicFramePr>
          <p:nvPr/>
        </p:nvGraphicFramePr>
        <p:xfrm>
          <a:off x="5508625" y="4905375"/>
          <a:ext cx="2895600" cy="1437132"/>
        </p:xfrm>
        <a:graphic>
          <a:graphicData uri="http://schemas.openxmlformats.org/drawingml/2006/table">
            <a:tbl>
              <a:tblPr/>
              <a:tblGrid>
                <a:gridCol w="2895600"/>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DepartmentID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7</a:t>
                      </a:r>
                      <a:endPar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2</a:t>
                      </a:r>
                      <a:endPar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975274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722" name="Rectangle 2"/>
          <p:cNvSpPr>
            <a:spLocks noGrp="1" noChangeArrowheads="1"/>
          </p:cNvSpPr>
          <p:nvPr>
            <p:ph type="title"/>
          </p:nvPr>
        </p:nvSpPr>
        <p:spPr>
          <a:xfrm>
            <a:off x="1828800" y="152400"/>
            <a:ext cx="7086600" cy="914400"/>
          </a:xfrm>
        </p:spPr>
        <p:txBody>
          <a:bodyPr/>
          <a:lstStyle/>
          <a:p>
            <a:r>
              <a:rPr lang="en-US" sz="3600" dirty="0"/>
              <a:t>Set Operations: </a:t>
            </a:r>
            <a:r>
              <a:rPr lang="en-US" sz="3600" dirty="0">
                <a:latin typeface="Consolas" pitchFamily="49" charset="0"/>
                <a:cs typeface="Consolas" pitchFamily="49" charset="0"/>
              </a:rPr>
              <a:t>UNION</a:t>
            </a:r>
            <a:r>
              <a:rPr lang="en-US" sz="3600" dirty="0"/>
              <a:t>, </a:t>
            </a:r>
            <a:r>
              <a:rPr lang="en-US" sz="3600" dirty="0">
                <a:latin typeface="Consolas" pitchFamily="49" charset="0"/>
                <a:cs typeface="Consolas" pitchFamily="49" charset="0"/>
              </a:rPr>
              <a:t>INTERSECT</a:t>
            </a:r>
            <a:r>
              <a:rPr lang="en-US" sz="3600" dirty="0"/>
              <a:t> and </a:t>
            </a:r>
            <a:r>
              <a:rPr lang="en-US" sz="3600" dirty="0">
                <a:latin typeface="Consolas" pitchFamily="49" charset="0"/>
                <a:cs typeface="Consolas" pitchFamily="49" charset="0"/>
              </a:rPr>
              <a:t>MINUS</a:t>
            </a:r>
            <a:endParaRPr lang="bg-BG" sz="3600" dirty="0">
              <a:latin typeface="Consolas" pitchFamily="49" charset="0"/>
              <a:cs typeface="Consolas" pitchFamily="49" charset="0"/>
            </a:endParaRPr>
          </a:p>
        </p:txBody>
      </p:sp>
      <p:sp>
        <p:nvSpPr>
          <p:cNvPr id="1182723" name="Rectangle 3"/>
          <p:cNvSpPr>
            <a:spLocks noGrp="1" noChangeArrowheads="1"/>
          </p:cNvSpPr>
          <p:nvPr>
            <p:ph idx="1"/>
          </p:nvPr>
        </p:nvSpPr>
        <p:spPr>
          <a:xfrm>
            <a:off x="228600" y="1219200"/>
            <a:ext cx="8686800" cy="5486400"/>
          </a:xfrm>
        </p:spPr>
        <p:txBody>
          <a:bodyPr/>
          <a:lstStyle/>
          <a:p>
            <a:r>
              <a:rPr lang="en-US" sz="3000" dirty="0">
                <a:solidFill>
                  <a:schemeClr val="accent5">
                    <a:lumMod val="20000"/>
                    <a:lumOff val="80000"/>
                  </a:schemeClr>
                </a:solidFill>
                <a:latin typeface="Consolas" pitchFamily="49" charset="0"/>
                <a:cs typeface="Consolas" pitchFamily="49" charset="0"/>
              </a:rPr>
              <a:t>UNION</a:t>
            </a:r>
            <a:r>
              <a:rPr lang="en-US" sz="3000" dirty="0"/>
              <a:t> combines the results from several </a:t>
            </a:r>
            <a:r>
              <a:rPr lang="en-US" sz="3000" dirty="0">
                <a:solidFill>
                  <a:schemeClr val="accent5">
                    <a:lumMod val="20000"/>
                    <a:lumOff val="80000"/>
                  </a:schemeClr>
                </a:solidFill>
                <a:latin typeface="Consolas" pitchFamily="49" charset="0"/>
                <a:cs typeface="Consolas" pitchFamily="49" charset="0"/>
              </a:rPr>
              <a:t>SELECT</a:t>
            </a:r>
            <a:r>
              <a:rPr lang="en-US" sz="3000" dirty="0"/>
              <a:t> statements</a:t>
            </a:r>
          </a:p>
          <a:p>
            <a:pPr lvl="1"/>
            <a:r>
              <a:rPr lang="en-US" sz="2800" dirty="0"/>
              <a:t>The columns count and types should match</a:t>
            </a:r>
          </a:p>
          <a:p>
            <a:endParaRPr lang="en-US" sz="3000" dirty="0"/>
          </a:p>
          <a:p>
            <a:endParaRPr lang="en-US" sz="3000" dirty="0"/>
          </a:p>
          <a:p>
            <a:endParaRPr lang="en-US" sz="3000" dirty="0"/>
          </a:p>
          <a:p>
            <a:pPr>
              <a:spcBef>
                <a:spcPts val="3000"/>
              </a:spcBef>
            </a:pPr>
            <a:r>
              <a:rPr lang="en-US" sz="3000" dirty="0">
                <a:solidFill>
                  <a:schemeClr val="accent5">
                    <a:lumMod val="20000"/>
                    <a:lumOff val="80000"/>
                  </a:schemeClr>
                </a:solidFill>
                <a:latin typeface="Consolas" pitchFamily="49" charset="0"/>
                <a:cs typeface="Consolas" pitchFamily="49" charset="0"/>
              </a:rPr>
              <a:t>INTERSECT</a:t>
            </a:r>
            <a:r>
              <a:rPr lang="en-US" sz="3000" dirty="0"/>
              <a:t> / </a:t>
            </a:r>
            <a:r>
              <a:rPr lang="en-US" sz="3000" dirty="0" smtClean="0">
                <a:solidFill>
                  <a:schemeClr val="accent5">
                    <a:lumMod val="20000"/>
                    <a:lumOff val="80000"/>
                  </a:schemeClr>
                </a:solidFill>
                <a:latin typeface="Consolas" pitchFamily="49" charset="0"/>
                <a:cs typeface="Consolas" pitchFamily="49" charset="0"/>
              </a:rPr>
              <a:t>EXCEPT</a:t>
            </a:r>
            <a:r>
              <a:rPr lang="en-US" sz="3000" dirty="0" smtClean="0"/>
              <a:t> </a:t>
            </a:r>
            <a:r>
              <a:rPr lang="en-US" sz="3000" dirty="0"/>
              <a:t>perform logical intersection / difference between given two sets of records</a:t>
            </a:r>
          </a:p>
        </p:txBody>
      </p:sp>
      <p:sp>
        <p:nvSpPr>
          <p:cNvPr id="7"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sp>
        <p:nvSpPr>
          <p:cNvPr id="1182724" name="Rectangle 4"/>
          <p:cNvSpPr>
            <a:spLocks noChangeArrowheads="1"/>
          </p:cNvSpPr>
          <p:nvPr/>
        </p:nvSpPr>
        <p:spPr bwMode="auto">
          <a:xfrm>
            <a:off x="828675" y="3171444"/>
            <a:ext cx="5183188" cy="178510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SELECT FirstName AS Name</a:t>
            </a:r>
          </a:p>
          <a:p>
            <a:pPr eaLnBrk="0" hangingPunct="0">
              <a:lnSpc>
                <a:spcPct val="100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FROM Employees</a:t>
            </a:r>
          </a:p>
          <a:p>
            <a:pPr eaLnBrk="0" hangingPunct="0">
              <a:lnSpc>
                <a:spcPct val="100000"/>
              </a:lnSpc>
              <a:spcBef>
                <a:spcPts val="600"/>
              </a:spcBef>
              <a:spcAft>
                <a:spcPts val="600"/>
              </a:spcAft>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UNION</a:t>
            </a:r>
          </a:p>
          <a:p>
            <a:pPr eaLnBrk="0" hangingPunct="0">
              <a:lnSpc>
                <a:spcPct val="100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SELECT LastName AS Name</a:t>
            </a:r>
          </a:p>
          <a:p>
            <a:pPr eaLnBrk="0" hangingPunct="0">
              <a:lnSpc>
                <a:spcPct val="100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FROM 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graphicFrame>
        <p:nvGraphicFramePr>
          <p:cNvPr id="6" name="Group 20"/>
          <p:cNvGraphicFramePr>
            <a:graphicFrameLocks noGrp="1"/>
          </p:cNvGraphicFramePr>
          <p:nvPr/>
        </p:nvGraphicFramePr>
        <p:xfrm>
          <a:off x="6553200" y="3095244"/>
          <a:ext cx="1884680" cy="1933956"/>
        </p:xfrm>
        <a:graphic>
          <a:graphicData uri="http://schemas.openxmlformats.org/drawingml/2006/table">
            <a:tbl>
              <a:tblPr/>
              <a:tblGrid>
                <a:gridCol w="1884680"/>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342900" marR="0" lvl="0" indent="-34290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A. Scott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Abbas</a:t>
                      </a:r>
                      <a:endPar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Abercrombie</a:t>
                      </a:r>
                      <a:endPar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77431958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p:txBody>
          <a:bodyPr/>
          <a:lstStyle/>
          <a:p>
            <a:r>
              <a:rPr lang="en-US" dirty="0"/>
              <a:t>Limiting the Rows Selected</a:t>
            </a:r>
          </a:p>
        </p:txBody>
      </p:sp>
      <p:sp>
        <p:nvSpPr>
          <p:cNvPr id="510979" name="Rectangle 3"/>
          <p:cNvSpPr>
            <a:spLocks noGrp="1" noChangeArrowheads="1"/>
          </p:cNvSpPr>
          <p:nvPr>
            <p:ph idx="1"/>
          </p:nvPr>
        </p:nvSpPr>
        <p:spPr/>
        <p:txBody>
          <a:bodyPr/>
          <a:lstStyle/>
          <a:p>
            <a:pPr>
              <a:spcBef>
                <a:spcPct val="25000"/>
              </a:spcBef>
            </a:pPr>
            <a:r>
              <a:rPr lang="en-US" dirty="0"/>
              <a:t>Restrict the rows returned by using the </a:t>
            </a:r>
            <a:r>
              <a:rPr lang="en-US" dirty="0">
                <a:solidFill>
                  <a:schemeClr val="accent5">
                    <a:lumMod val="20000"/>
                    <a:lumOff val="80000"/>
                  </a:schemeClr>
                </a:solidFill>
                <a:latin typeface="Consolas" pitchFamily="49" charset="0"/>
              </a:rPr>
              <a:t>WHERE</a:t>
            </a:r>
            <a:r>
              <a:rPr lang="en-US" dirty="0"/>
              <a:t> clause:</a:t>
            </a:r>
          </a:p>
          <a:p>
            <a:pPr>
              <a:spcBef>
                <a:spcPct val="25000"/>
              </a:spcBef>
            </a:pPr>
            <a:endParaRPr lang="en-US" dirty="0"/>
          </a:p>
          <a:p>
            <a:pPr>
              <a:spcBef>
                <a:spcPct val="25000"/>
              </a:spcBef>
              <a:buNone/>
            </a:pPr>
            <a:endParaRPr lang="en-US" dirty="0"/>
          </a:p>
          <a:p>
            <a:pPr>
              <a:spcBef>
                <a:spcPts val="3000"/>
              </a:spcBef>
            </a:pPr>
            <a:r>
              <a:rPr lang="en-US" dirty="0"/>
              <a:t>More examples:</a:t>
            </a:r>
          </a:p>
        </p:txBody>
      </p:sp>
      <p:sp>
        <p:nvSpPr>
          <p:cNvPr id="8" name="Slide Number Placeholder 3"/>
          <p:cNvSpPr>
            <a:spLocks noGrp="1"/>
          </p:cNvSpPr>
          <p:nvPr>
            <p:ph type="sldNum" sz="quarter" idx="10"/>
          </p:nvPr>
        </p:nvSpPr>
        <p:spPr/>
        <p:txBody>
          <a:bodyPr/>
          <a:lstStyle/>
          <a:p>
            <a:pPr>
              <a:defRPr/>
            </a:pPr>
            <a:fld id="{58452FF4-89E3-4D1B-9927-2DBDC00E58D7}" type="slidenum">
              <a:rPr lang="en-US" smtClean="0"/>
              <a:pPr>
                <a:defRPr/>
              </a:pPr>
              <a:t>63</a:t>
            </a:fld>
            <a:endParaRPr lang="en-US" dirty="0"/>
          </a:p>
        </p:txBody>
      </p:sp>
      <p:sp>
        <p:nvSpPr>
          <p:cNvPr id="510980" name="Rectangle 4"/>
          <p:cNvSpPr>
            <a:spLocks noChangeArrowheads="1"/>
          </p:cNvSpPr>
          <p:nvPr/>
        </p:nvSpPr>
        <p:spPr bwMode="auto">
          <a:xfrm>
            <a:off x="827088" y="2334161"/>
            <a:ext cx="3168650" cy="13234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LastName, DepartmentID 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DepartmentID = 1</a:t>
            </a:r>
          </a:p>
        </p:txBody>
      </p:sp>
      <p:sp>
        <p:nvSpPr>
          <p:cNvPr id="510981" name="Rectangle 5"/>
          <p:cNvSpPr>
            <a:spLocks noChangeArrowheads="1"/>
          </p:cNvSpPr>
          <p:nvPr/>
        </p:nvSpPr>
        <p:spPr bwMode="auto">
          <a:xfrm>
            <a:off x="827088" y="4626114"/>
            <a:ext cx="7489825"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FirstName, LastName, DepartmentID 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LastName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'Sullivan</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graphicFrame>
        <p:nvGraphicFramePr>
          <p:cNvPr id="510982" name="Group 6"/>
          <p:cNvGraphicFramePr>
            <a:graphicFrameLocks noGrp="1"/>
          </p:cNvGraphicFramePr>
          <p:nvPr/>
        </p:nvGraphicFramePr>
        <p:xfrm>
          <a:off x="4586288" y="2057400"/>
          <a:ext cx="3708400" cy="1933956"/>
        </p:xfrm>
        <a:graphic>
          <a:graphicData uri="http://schemas.openxmlformats.org/drawingml/2006/table">
            <a:tbl>
              <a:tblPr/>
              <a:tblGrid>
                <a:gridCol w="1581150"/>
                <a:gridCol w="2127250"/>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LastName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DepartmentID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de-DE"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Tamburello</a:t>
                      </a:r>
                      <a:endParaRPr kumimoji="1" lang="bg-BG"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de-DE"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1</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de-DE"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Erickson</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de-DE"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1</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de-DE"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Goldberg</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de-DE"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1</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de-DE"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de-DE"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a:t>
                      </a:r>
                      <a:endParaRPr kumimoji="1" lang="bg-BG"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
        <p:nvSpPr>
          <p:cNvPr id="511004" name="Rectangle 28"/>
          <p:cNvSpPr>
            <a:spLocks noChangeArrowheads="1"/>
          </p:cNvSpPr>
          <p:nvPr/>
        </p:nvSpPr>
        <p:spPr bwMode="auto">
          <a:xfrm>
            <a:off x="827088" y="5692914"/>
            <a:ext cx="7489825"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LastName,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Salary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Salary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&lt;=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20000</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6976418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7" name="Rectangle 3"/>
          <p:cNvSpPr>
            <a:spLocks noGrp="1" noChangeArrowheads="1"/>
          </p:cNvSpPr>
          <p:nvPr>
            <p:ph type="title"/>
          </p:nvPr>
        </p:nvSpPr>
        <p:spPr/>
        <p:txBody>
          <a:bodyPr/>
          <a:lstStyle/>
          <a:p>
            <a:r>
              <a:rPr lang="en-US" dirty="0"/>
              <a:t>Other Comparison Conditions</a:t>
            </a:r>
          </a:p>
        </p:txBody>
      </p:sp>
      <p:sp>
        <p:nvSpPr>
          <p:cNvPr id="513026" name="Rectangle 2"/>
          <p:cNvSpPr>
            <a:spLocks noGrp="1" noChangeArrowheads="1"/>
          </p:cNvSpPr>
          <p:nvPr>
            <p:ph idx="1"/>
          </p:nvPr>
        </p:nvSpPr>
        <p:spPr>
          <a:noFill/>
          <a:ln/>
        </p:spPr>
        <p:txBody>
          <a:bodyPr/>
          <a:lstStyle/>
          <a:p>
            <a:pPr>
              <a:spcBef>
                <a:spcPct val="20000"/>
              </a:spcBef>
            </a:pPr>
            <a:r>
              <a:rPr lang="en-US" dirty="0"/>
              <a:t>Using </a:t>
            </a:r>
            <a:r>
              <a:rPr lang="en-US" dirty="0">
                <a:solidFill>
                  <a:schemeClr val="accent5">
                    <a:lumMod val="20000"/>
                    <a:lumOff val="80000"/>
                  </a:schemeClr>
                </a:solidFill>
                <a:latin typeface="Consolas" pitchFamily="49" charset="0"/>
              </a:rPr>
              <a:t>BETWEEN</a:t>
            </a:r>
            <a:r>
              <a:rPr lang="en-US" dirty="0"/>
              <a:t> operator to specify a range:</a:t>
            </a:r>
          </a:p>
          <a:p>
            <a:pPr>
              <a:spcBef>
                <a:spcPct val="20000"/>
              </a:spcBef>
              <a:buNone/>
            </a:pPr>
            <a:endParaRPr lang="en-US" dirty="0"/>
          </a:p>
          <a:p>
            <a:pPr>
              <a:spcBef>
                <a:spcPts val="3000"/>
              </a:spcBef>
            </a:pPr>
            <a:r>
              <a:rPr lang="en-US" dirty="0"/>
              <a:t>Using </a:t>
            </a:r>
            <a:r>
              <a:rPr lang="en-US" dirty="0">
                <a:solidFill>
                  <a:schemeClr val="accent5">
                    <a:lumMod val="20000"/>
                    <a:lumOff val="80000"/>
                  </a:schemeClr>
                </a:solidFill>
                <a:latin typeface="Consolas" pitchFamily="49" charset="0"/>
              </a:rPr>
              <a:t>IN</a:t>
            </a:r>
            <a:r>
              <a:rPr lang="en-US" dirty="0"/>
              <a:t> / </a:t>
            </a:r>
            <a:r>
              <a:rPr lang="en-US" dirty="0">
                <a:solidFill>
                  <a:schemeClr val="accent5">
                    <a:lumMod val="20000"/>
                    <a:lumOff val="80000"/>
                  </a:schemeClr>
                </a:solidFill>
                <a:latin typeface="Consolas" pitchFamily="49" charset="0"/>
                <a:cs typeface="Consolas" pitchFamily="49" charset="0"/>
              </a:rPr>
              <a:t>NOT</a:t>
            </a:r>
            <a:r>
              <a:rPr lang="en-US" dirty="0">
                <a:solidFill>
                  <a:schemeClr val="accent5">
                    <a:lumMod val="20000"/>
                    <a:lumOff val="80000"/>
                  </a:schemeClr>
                </a:solidFill>
                <a:cs typeface="Consolas" pitchFamily="49" charset="0"/>
              </a:rPr>
              <a:t> </a:t>
            </a:r>
            <a:r>
              <a:rPr lang="en-US" dirty="0">
                <a:solidFill>
                  <a:schemeClr val="accent5">
                    <a:lumMod val="20000"/>
                    <a:lumOff val="80000"/>
                  </a:schemeClr>
                </a:solidFill>
                <a:latin typeface="Consolas" pitchFamily="49" charset="0"/>
                <a:cs typeface="Consolas" pitchFamily="49" charset="0"/>
              </a:rPr>
              <a:t>IN</a:t>
            </a:r>
            <a:r>
              <a:rPr lang="en-US" dirty="0"/>
              <a:t> </a:t>
            </a:r>
            <a:r>
              <a:rPr lang="en-US" dirty="0" smtClean="0"/>
              <a:t>to </a:t>
            </a:r>
            <a:r>
              <a:rPr lang="en-US" dirty="0"/>
              <a:t>specify a set of values:</a:t>
            </a:r>
          </a:p>
          <a:p>
            <a:pPr>
              <a:spcBef>
                <a:spcPct val="20000"/>
              </a:spcBef>
              <a:buNone/>
            </a:pPr>
            <a:endParaRPr lang="en-US" dirty="0"/>
          </a:p>
          <a:p>
            <a:pPr>
              <a:spcBef>
                <a:spcPts val="3000"/>
              </a:spcBef>
            </a:pPr>
            <a:r>
              <a:rPr lang="en-US" dirty="0"/>
              <a:t>Using </a:t>
            </a:r>
            <a:r>
              <a:rPr lang="en-US" dirty="0">
                <a:solidFill>
                  <a:schemeClr val="accent5">
                    <a:lumMod val="20000"/>
                    <a:lumOff val="80000"/>
                  </a:schemeClr>
                </a:solidFill>
                <a:latin typeface="Consolas" pitchFamily="49" charset="0"/>
              </a:rPr>
              <a:t>LIKE</a:t>
            </a:r>
            <a:r>
              <a:rPr lang="en-US" dirty="0"/>
              <a:t> operator to specify a pattern</a:t>
            </a:r>
            <a:r>
              <a:rPr lang="en-US" dirty="0" smtClean="0"/>
              <a:t>:</a:t>
            </a:r>
          </a:p>
          <a:p>
            <a:pPr lvl="1">
              <a:spcBef>
                <a:spcPts val="1800"/>
              </a:spcBef>
            </a:pPr>
            <a:endParaRPr lang="en-US" dirty="0" smtClean="0">
              <a:solidFill>
                <a:schemeClr val="accent5">
                  <a:lumMod val="20000"/>
                  <a:lumOff val="80000"/>
                </a:schemeClr>
              </a:solidFill>
              <a:latin typeface="Consolas" pitchFamily="49" charset="0"/>
              <a:cs typeface="Consolas" pitchFamily="49" charset="0"/>
            </a:endParaRPr>
          </a:p>
          <a:p>
            <a:pPr lvl="1">
              <a:spcBef>
                <a:spcPts val="2400"/>
              </a:spcBef>
            </a:pPr>
            <a:r>
              <a:rPr lang="en-US" dirty="0" smtClean="0">
                <a:solidFill>
                  <a:schemeClr val="accent5">
                    <a:lumMod val="20000"/>
                    <a:lumOff val="80000"/>
                  </a:schemeClr>
                </a:solidFill>
                <a:latin typeface="Consolas" pitchFamily="49" charset="0"/>
                <a:cs typeface="Consolas" pitchFamily="49" charset="0"/>
              </a:rPr>
              <a:t>%</a:t>
            </a:r>
            <a:r>
              <a:rPr lang="en-US" dirty="0" smtClean="0"/>
              <a:t> means </a:t>
            </a:r>
            <a:r>
              <a:rPr lang="en-US" dirty="0" smtClean="0">
                <a:latin typeface="Consolas" pitchFamily="49" charset="0"/>
                <a:cs typeface="Consolas" pitchFamily="49" charset="0"/>
              </a:rPr>
              <a:t>0</a:t>
            </a:r>
            <a:r>
              <a:rPr lang="en-US" dirty="0" smtClean="0"/>
              <a:t> or more chars; </a:t>
            </a:r>
            <a:r>
              <a:rPr lang="en-US" dirty="0" smtClean="0">
                <a:solidFill>
                  <a:schemeClr val="accent5">
                    <a:lumMod val="20000"/>
                    <a:lumOff val="80000"/>
                  </a:schemeClr>
                </a:solidFill>
                <a:latin typeface="Consolas" pitchFamily="49" charset="0"/>
                <a:cs typeface="Consolas" pitchFamily="49" charset="0"/>
              </a:rPr>
              <a:t>_</a:t>
            </a:r>
            <a:r>
              <a:rPr lang="en-US" dirty="0" smtClean="0"/>
              <a:t> means one char</a:t>
            </a:r>
            <a:endParaRPr lang="en-US" dirty="0"/>
          </a:p>
        </p:txBody>
      </p:sp>
      <p:sp>
        <p:nvSpPr>
          <p:cNvPr id="7"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sp>
        <p:nvSpPr>
          <p:cNvPr id="513028" name="Rectangle 4"/>
          <p:cNvSpPr>
            <a:spLocks noChangeArrowheads="1"/>
          </p:cNvSpPr>
          <p:nvPr/>
        </p:nvSpPr>
        <p:spPr bwMode="auto">
          <a:xfrm>
            <a:off x="827088" y="1806714"/>
            <a:ext cx="74168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LastName,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Salary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Salary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BETWEEN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20000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AND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22000</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13029" name="Rectangle 5"/>
          <p:cNvSpPr>
            <a:spLocks noChangeArrowheads="1"/>
          </p:cNvSpPr>
          <p:nvPr/>
        </p:nvSpPr>
        <p:spPr bwMode="auto">
          <a:xfrm>
            <a:off x="812800" y="3406914"/>
            <a:ext cx="74168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FirstName, LastName, ManagerID 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ManagerID IN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109, 3, 16)</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13030" name="Rectangle 6"/>
          <p:cNvSpPr>
            <a:spLocks noChangeArrowheads="1"/>
          </p:cNvSpPr>
          <p:nvPr/>
        </p:nvSpPr>
        <p:spPr bwMode="auto">
          <a:xfrm>
            <a:off x="827088" y="5029200"/>
            <a:ext cx="74168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FirstName 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FirstName LIKE 'S%'</a:t>
            </a:r>
          </a:p>
        </p:txBody>
      </p:sp>
    </p:spTree>
    <p:extLst>
      <p:ext uri="{BB962C8B-B14F-4D97-AF65-F5344CB8AC3E}">
        <p14:creationId xmlns:p14="http://schemas.microsoft.com/office/powerpoint/2010/main" val="362560092"/>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83" name="Rectangle 3"/>
          <p:cNvSpPr>
            <a:spLocks noGrp="1" noChangeArrowheads="1"/>
          </p:cNvSpPr>
          <p:nvPr>
            <p:ph type="title"/>
          </p:nvPr>
        </p:nvSpPr>
        <p:spPr/>
        <p:txBody>
          <a:bodyPr/>
          <a:lstStyle/>
          <a:p>
            <a:r>
              <a:rPr lang="en-US" dirty="0"/>
              <a:t>Comparing with </a:t>
            </a:r>
            <a:r>
              <a:rPr lang="en-US" dirty="0">
                <a:latin typeface="Consolas" pitchFamily="49" charset="0"/>
                <a:cs typeface="Consolas" pitchFamily="49" charset="0"/>
              </a:rPr>
              <a:t>NULL</a:t>
            </a:r>
          </a:p>
        </p:txBody>
      </p:sp>
      <p:sp>
        <p:nvSpPr>
          <p:cNvPr id="1198082" name="Rectangle 2"/>
          <p:cNvSpPr>
            <a:spLocks noGrp="1" noChangeArrowheads="1"/>
          </p:cNvSpPr>
          <p:nvPr>
            <p:ph idx="1"/>
          </p:nvPr>
        </p:nvSpPr>
        <p:spPr>
          <a:noFill/>
          <a:ln/>
        </p:spPr>
        <p:txBody>
          <a:bodyPr/>
          <a:lstStyle/>
          <a:p>
            <a:r>
              <a:rPr lang="en-US" dirty="0"/>
              <a:t>Checking for </a:t>
            </a:r>
            <a:r>
              <a:rPr lang="en-US" dirty="0">
                <a:solidFill>
                  <a:schemeClr val="accent5">
                    <a:lumMod val="20000"/>
                    <a:lumOff val="80000"/>
                  </a:schemeClr>
                </a:solidFill>
                <a:latin typeface="Consolas" pitchFamily="49" charset="0"/>
                <a:cs typeface="Consolas" pitchFamily="49" charset="0"/>
              </a:rPr>
              <a:t>NULL</a:t>
            </a:r>
            <a:r>
              <a:rPr lang="en-US" dirty="0"/>
              <a:t> value:</a:t>
            </a:r>
          </a:p>
          <a:p>
            <a:pPr lvl="1"/>
            <a:endParaRPr lang="en-US" dirty="0"/>
          </a:p>
          <a:p>
            <a:pPr lvl="1"/>
            <a:endParaRPr lang="en-US" dirty="0"/>
          </a:p>
          <a:p>
            <a:pPr lvl="1"/>
            <a:endParaRPr lang="en-US" dirty="0"/>
          </a:p>
          <a:p>
            <a:pPr>
              <a:spcBef>
                <a:spcPts val="1200"/>
              </a:spcBef>
            </a:pPr>
            <a:r>
              <a:rPr lang="en-US" dirty="0"/>
              <a:t>Attention: </a:t>
            </a:r>
            <a:r>
              <a:rPr lang="en-US" dirty="0">
                <a:solidFill>
                  <a:schemeClr val="accent5">
                    <a:lumMod val="20000"/>
                    <a:lumOff val="80000"/>
                  </a:schemeClr>
                </a:solidFill>
                <a:latin typeface="Consolas" pitchFamily="49" charset="0"/>
                <a:cs typeface="Consolas" pitchFamily="49" charset="0"/>
              </a:rPr>
              <a:t>COLUMN=NULL</a:t>
            </a:r>
            <a:r>
              <a:rPr lang="en-US" dirty="0"/>
              <a:t> is always false!</a:t>
            </a:r>
            <a:endParaRPr lang="bg-BG" dirty="0"/>
          </a:p>
        </p:txBody>
      </p:sp>
      <p:sp>
        <p:nvSpPr>
          <p:cNvPr id="10"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
        <p:nvSpPr>
          <p:cNvPr id="1198084" name="Rectangle 4"/>
          <p:cNvSpPr>
            <a:spLocks noChangeArrowheads="1"/>
          </p:cNvSpPr>
          <p:nvPr/>
        </p:nvSpPr>
        <p:spPr bwMode="auto">
          <a:xfrm>
            <a:off x="827088" y="1828800"/>
            <a:ext cx="74168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SELECT LastName, ManagerId FROM Employees</a:t>
            </a:r>
          </a:p>
          <a:p>
            <a:pPr eaLnBrk="0" hangingPunct="0">
              <a:lnSpc>
                <a:spcPct val="100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WHERE ManagerId </a:t>
            </a: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IS NULL</a:t>
            </a:r>
            <a:endPar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98087" name="Rectangle 7"/>
          <p:cNvSpPr>
            <a:spLocks noChangeArrowheads="1"/>
          </p:cNvSpPr>
          <p:nvPr/>
        </p:nvSpPr>
        <p:spPr bwMode="auto">
          <a:xfrm>
            <a:off x="827088" y="2797314"/>
            <a:ext cx="74168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SELECT LastName, ManagerId FROM Employees</a:t>
            </a:r>
          </a:p>
          <a:p>
            <a:pPr eaLnBrk="0" hangingPunct="0">
              <a:lnSpc>
                <a:spcPct val="100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WHERE ManagerId </a:t>
            </a: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IS NOT NULL</a:t>
            </a:r>
            <a:endPar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98088" name="Rectangle 8"/>
          <p:cNvSpPr>
            <a:spLocks noChangeArrowheads="1"/>
          </p:cNvSpPr>
          <p:nvPr/>
        </p:nvSpPr>
        <p:spPr bwMode="auto">
          <a:xfrm>
            <a:off x="827088" y="4437063"/>
            <a:ext cx="74168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SELECT LAST_NAME, MANAGER_ID FROM EMPLOYEES</a:t>
            </a:r>
          </a:p>
          <a:p>
            <a:pPr eaLnBrk="0" hangingPunct="0">
              <a:lnSpc>
                <a:spcPct val="100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WHERE MANAGER_ID = NULL</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98090" name="Rectangle 10"/>
          <p:cNvSpPr>
            <a:spLocks noChangeArrowheads="1"/>
          </p:cNvSpPr>
          <p:nvPr/>
        </p:nvSpPr>
        <p:spPr bwMode="auto">
          <a:xfrm>
            <a:off x="827088" y="5445125"/>
            <a:ext cx="74168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LAST_NAME, MANAGER_ID FROM EMPLOYEES</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NULL = NULL</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98091" name="AutoShape 11"/>
          <p:cNvSpPr>
            <a:spLocks noChangeArrowheads="1"/>
          </p:cNvSpPr>
          <p:nvPr/>
        </p:nvSpPr>
        <p:spPr bwMode="auto">
          <a:xfrm>
            <a:off x="3810000" y="5943600"/>
            <a:ext cx="3384550" cy="527804"/>
          </a:xfrm>
          <a:prstGeom prst="wedgeRoundRectCallout">
            <a:avLst>
              <a:gd name="adj1" fmla="val -63541"/>
              <a:gd name="adj2" fmla="val -48707"/>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800" b="1" dirty="0" smtClean="0">
                <a:solidFill>
                  <a:srgbClr val="F7FFE7"/>
                </a:solidFill>
                <a:effectLst>
                  <a:outerShdw blurRad="38100" dist="38100" dir="2700000" algn="tl">
                    <a:srgbClr val="000000">
                      <a:alpha val="43137"/>
                    </a:srgbClr>
                  </a:outerShdw>
                </a:effectLst>
                <a:latin typeface="+mn-lt"/>
                <a:cs typeface="Consolas" pitchFamily="49" charset="0"/>
              </a:rPr>
              <a:t>This is always false!</a:t>
            </a:r>
            <a:endParaRPr lang="bg-BG" sz="2800" b="1" dirty="0" smtClean="0">
              <a:solidFill>
                <a:srgbClr val="F7FFE7"/>
              </a:solidFill>
              <a:effectLst>
                <a:outerShdw blurRad="38100" dist="38100" dir="2700000" algn="tl">
                  <a:srgbClr val="000000">
                    <a:alpha val="43137"/>
                  </a:srgbClr>
                </a:outerShdw>
              </a:effectLst>
              <a:latin typeface="+mn-lt"/>
              <a:cs typeface="Consolas" pitchFamily="49" charset="0"/>
            </a:endParaRPr>
          </a:p>
        </p:txBody>
      </p:sp>
      <p:sp>
        <p:nvSpPr>
          <p:cNvPr id="1198089" name="AutoShape 9"/>
          <p:cNvSpPr>
            <a:spLocks noChangeArrowheads="1"/>
          </p:cNvSpPr>
          <p:nvPr/>
        </p:nvSpPr>
        <p:spPr bwMode="auto">
          <a:xfrm>
            <a:off x="4800600" y="4876800"/>
            <a:ext cx="3384550" cy="527804"/>
          </a:xfrm>
          <a:prstGeom prst="wedgeRoundRectCallout">
            <a:avLst>
              <a:gd name="adj1" fmla="val -67868"/>
              <a:gd name="adj2" fmla="val -40564"/>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spcBef>
                <a:spcPts val="0"/>
              </a:spcBef>
              <a:buClr>
                <a:schemeClr val="accent5">
                  <a:lumMod val="40000"/>
                  <a:lumOff val="60000"/>
                </a:schemeClr>
              </a:buClr>
              <a:buSzPct val="70000"/>
            </a:pPr>
            <a:r>
              <a:rPr lang="en-US" sz="2800" b="1" dirty="0" smtClean="0">
                <a:solidFill>
                  <a:srgbClr val="F7FFE7"/>
                </a:solidFill>
                <a:effectLst>
                  <a:outerShdw blurRad="38100" dist="38100" dir="2700000" algn="tl">
                    <a:srgbClr val="000000">
                      <a:alpha val="43137"/>
                    </a:srgbClr>
                  </a:outerShdw>
                </a:effectLst>
                <a:latin typeface="+mn-lt"/>
                <a:cs typeface="Consolas" pitchFamily="49" charset="0"/>
              </a:rPr>
              <a:t>This is always false!</a:t>
            </a:r>
            <a:endParaRPr lang="bg-BG" sz="2800" b="1" dirty="0" smtClean="0">
              <a:solidFill>
                <a:srgbClr val="F7FFE7"/>
              </a:solidFill>
              <a:effectLst>
                <a:outerShdw blurRad="38100" dist="38100" dir="2700000" algn="tl">
                  <a:srgbClr val="000000">
                    <a:alpha val="43137"/>
                  </a:srgbClr>
                </a:outerShdw>
              </a:effectLst>
              <a:latin typeface="+mn-lt"/>
              <a:cs typeface="Consolas" pitchFamily="49" charset="0"/>
            </a:endParaRPr>
          </a:p>
        </p:txBody>
      </p:sp>
    </p:spTree>
    <p:extLst>
      <p:ext uri="{BB962C8B-B14F-4D97-AF65-F5344CB8AC3E}">
        <p14:creationId xmlns:p14="http://schemas.microsoft.com/office/powerpoint/2010/main" val="334628923"/>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5" name="Rectangle 3"/>
          <p:cNvSpPr>
            <a:spLocks noGrp="1" noChangeArrowheads="1"/>
          </p:cNvSpPr>
          <p:nvPr>
            <p:ph type="title"/>
          </p:nvPr>
        </p:nvSpPr>
        <p:spPr/>
        <p:txBody>
          <a:bodyPr/>
          <a:lstStyle/>
          <a:p>
            <a:r>
              <a:rPr lang="en-US" sz="3800" dirty="0" smtClean="0"/>
              <a:t>Logical Operators and Brackets</a:t>
            </a:r>
            <a:endParaRPr lang="en-US" sz="3800" dirty="0"/>
          </a:p>
        </p:txBody>
      </p:sp>
      <p:sp>
        <p:nvSpPr>
          <p:cNvPr id="515074" name="Rectangle 2"/>
          <p:cNvSpPr>
            <a:spLocks noGrp="1" noChangeArrowheads="1"/>
          </p:cNvSpPr>
          <p:nvPr>
            <p:ph idx="1"/>
          </p:nvPr>
        </p:nvSpPr>
        <p:spPr>
          <a:noFill/>
          <a:ln/>
        </p:spPr>
        <p:txBody>
          <a:bodyPr/>
          <a:lstStyle/>
          <a:p>
            <a:pPr>
              <a:spcBef>
                <a:spcPct val="30000"/>
              </a:spcBef>
            </a:pPr>
            <a:r>
              <a:rPr lang="en-US" dirty="0" smtClean="0"/>
              <a:t>Using </a:t>
            </a:r>
            <a:r>
              <a:rPr lang="en-US" dirty="0" smtClean="0">
                <a:solidFill>
                  <a:schemeClr val="accent5">
                    <a:lumMod val="20000"/>
                    <a:lumOff val="80000"/>
                  </a:schemeClr>
                </a:solidFill>
                <a:latin typeface="Consolas" pitchFamily="49" charset="0"/>
                <a:cs typeface="Consolas" pitchFamily="49" charset="0"/>
              </a:rPr>
              <a:t>NOT</a:t>
            </a:r>
            <a:r>
              <a:rPr lang="en-US" dirty="0" smtClean="0"/>
              <a:t>, </a:t>
            </a:r>
            <a:r>
              <a:rPr lang="en-US" dirty="0" smtClean="0">
                <a:solidFill>
                  <a:schemeClr val="accent5">
                    <a:lumMod val="20000"/>
                    <a:lumOff val="80000"/>
                  </a:schemeClr>
                </a:solidFill>
                <a:latin typeface="Consolas" pitchFamily="49" charset="0"/>
              </a:rPr>
              <a:t>OR</a:t>
            </a:r>
            <a:r>
              <a:rPr lang="en-US" dirty="0" smtClean="0"/>
              <a:t> </a:t>
            </a:r>
            <a:r>
              <a:rPr lang="en-US" dirty="0"/>
              <a:t>and </a:t>
            </a:r>
            <a:r>
              <a:rPr lang="en-US" noProof="1">
                <a:solidFill>
                  <a:schemeClr val="accent5">
                    <a:lumMod val="20000"/>
                    <a:lumOff val="80000"/>
                  </a:schemeClr>
                </a:solidFill>
                <a:latin typeface="Consolas" pitchFamily="49" charset="0"/>
              </a:rPr>
              <a:t>AND</a:t>
            </a:r>
            <a:r>
              <a:rPr lang="en-US" dirty="0"/>
              <a:t> </a:t>
            </a:r>
            <a:r>
              <a:rPr lang="en-US" dirty="0" smtClean="0"/>
              <a:t>operators and brackets:</a:t>
            </a:r>
          </a:p>
          <a:p>
            <a:pPr>
              <a:spcBef>
                <a:spcPct val="30000"/>
              </a:spcBef>
            </a:pPr>
            <a:endParaRPr lang="en-US" dirty="0"/>
          </a:p>
        </p:txBody>
      </p:sp>
      <p:sp>
        <p:nvSpPr>
          <p:cNvPr id="10"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
        <p:nvSpPr>
          <p:cNvPr id="515077" name="Rectangle 5"/>
          <p:cNvSpPr>
            <a:spLocks noChangeArrowheads="1"/>
          </p:cNvSpPr>
          <p:nvPr/>
        </p:nvSpPr>
        <p:spPr bwMode="auto">
          <a:xfrm>
            <a:off x="827088" y="1853346"/>
            <a:ext cx="74168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FirstName, LastName 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Salary &gt;= 20000 </a:t>
            </a: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AND</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LastName LIKE 'C%'</a:t>
            </a:r>
          </a:p>
        </p:txBody>
      </p:sp>
      <p:sp>
        <p:nvSpPr>
          <p:cNvPr id="515078" name="Rectangle 6"/>
          <p:cNvSpPr>
            <a:spLocks noChangeArrowheads="1"/>
          </p:cNvSpPr>
          <p:nvPr/>
        </p:nvSpPr>
        <p:spPr bwMode="auto">
          <a:xfrm>
            <a:off x="827088" y="2889647"/>
            <a:ext cx="74168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LastName 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ManagerID IS NOT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NULL </a:t>
            </a: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OR</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LastName LIKE '%so_'</a:t>
            </a:r>
          </a:p>
        </p:txBody>
      </p:sp>
      <p:sp>
        <p:nvSpPr>
          <p:cNvPr id="8" name="Rectangle 6"/>
          <p:cNvSpPr>
            <a:spLocks noChangeArrowheads="1"/>
          </p:cNvSpPr>
          <p:nvPr/>
        </p:nvSpPr>
        <p:spPr bwMode="auto">
          <a:xfrm>
            <a:off x="838200" y="3934361"/>
            <a:ext cx="74168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LastName 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a:t>
            </a: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NOT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ManagerID = 3 </a:t>
            </a: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OR</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ManagerID = 4</a:t>
            </a: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Rectangle 6"/>
          <p:cNvSpPr>
            <a:spLocks noChangeArrowheads="1"/>
          </p:cNvSpPr>
          <p:nvPr/>
        </p:nvSpPr>
        <p:spPr bwMode="auto">
          <a:xfrm>
            <a:off x="838200" y="5001161"/>
            <a:ext cx="7416800" cy="13234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FirstName, LastName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WHERE</a:t>
            </a:r>
          </a:p>
          <a:p>
            <a:pPr eaLnBrk="0" hangingPunct="0">
              <a:spcBef>
                <a:spcPts val="0"/>
              </a:spcBef>
              <a:buClr>
                <a:schemeClr val="accent5">
                  <a:lumMod val="40000"/>
                  <a:lumOff val="60000"/>
                </a:schemeClr>
              </a:buClr>
              <a:buSzPct val="70000"/>
            </a:pP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ManagerID = 3 </a:t>
            </a: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OR</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ManagerID = 4</a:t>
            </a: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 AND</a:t>
            </a:r>
          </a:p>
          <a:p>
            <a:pPr eaLnBrk="0" hangingPunct="0">
              <a:spcBef>
                <a:spcPts val="0"/>
              </a:spcBef>
              <a:buClr>
                <a:schemeClr val="accent5">
                  <a:lumMod val="40000"/>
                  <a:lumOff val="60000"/>
                </a:schemeClr>
              </a:buClr>
              <a:buSzPct val="70000"/>
            </a:pP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Salary &gt;= 20000 </a:t>
            </a: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OR</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ManagerID IS NULL</a:t>
            </a: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276273886"/>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p:txBody>
          <a:bodyPr/>
          <a:lstStyle/>
          <a:p>
            <a:r>
              <a:rPr lang="en-US" dirty="0"/>
              <a:t>Sorting with ORDER BY</a:t>
            </a:r>
          </a:p>
        </p:txBody>
      </p:sp>
      <p:sp>
        <p:nvSpPr>
          <p:cNvPr id="517123" name="Rectangle 3"/>
          <p:cNvSpPr>
            <a:spLocks noGrp="1" noChangeArrowheads="1"/>
          </p:cNvSpPr>
          <p:nvPr>
            <p:ph idx="1"/>
          </p:nvPr>
        </p:nvSpPr>
        <p:spPr/>
        <p:txBody>
          <a:bodyPr/>
          <a:lstStyle/>
          <a:p>
            <a:pPr>
              <a:lnSpc>
                <a:spcPct val="90000"/>
              </a:lnSpc>
              <a:spcBef>
                <a:spcPct val="35000"/>
              </a:spcBef>
            </a:pPr>
            <a:r>
              <a:rPr lang="en-US" dirty="0"/>
              <a:t>Sort rows with the </a:t>
            </a:r>
            <a:r>
              <a:rPr lang="en-US" dirty="0">
                <a:solidFill>
                  <a:schemeClr val="accent5">
                    <a:lumMod val="20000"/>
                    <a:lumOff val="80000"/>
                  </a:schemeClr>
                </a:solidFill>
                <a:latin typeface="Consolas" pitchFamily="49" charset="0"/>
              </a:rPr>
              <a:t>ORDER</a:t>
            </a:r>
            <a:r>
              <a:rPr lang="en-US" dirty="0">
                <a:solidFill>
                  <a:schemeClr val="accent5">
                    <a:lumMod val="20000"/>
                    <a:lumOff val="80000"/>
                  </a:schemeClr>
                </a:solidFill>
              </a:rPr>
              <a:t> </a:t>
            </a:r>
            <a:r>
              <a:rPr lang="en-US" dirty="0">
                <a:solidFill>
                  <a:schemeClr val="accent5">
                    <a:lumMod val="20000"/>
                    <a:lumOff val="80000"/>
                  </a:schemeClr>
                </a:solidFill>
                <a:latin typeface="Consolas" pitchFamily="49" charset="0"/>
              </a:rPr>
              <a:t>BY</a:t>
            </a:r>
            <a:r>
              <a:rPr lang="en-US" dirty="0"/>
              <a:t> clause</a:t>
            </a:r>
          </a:p>
          <a:p>
            <a:pPr lvl="1">
              <a:lnSpc>
                <a:spcPct val="90000"/>
              </a:lnSpc>
              <a:spcBef>
                <a:spcPct val="35000"/>
              </a:spcBef>
            </a:pPr>
            <a:r>
              <a:rPr lang="en-US" dirty="0">
                <a:solidFill>
                  <a:schemeClr val="accent5">
                    <a:lumMod val="20000"/>
                    <a:lumOff val="80000"/>
                  </a:schemeClr>
                </a:solidFill>
                <a:latin typeface="Consolas" pitchFamily="49" charset="0"/>
              </a:rPr>
              <a:t>ASC</a:t>
            </a:r>
            <a:r>
              <a:rPr lang="en-US" dirty="0"/>
              <a:t>: ascending order, default</a:t>
            </a:r>
          </a:p>
          <a:p>
            <a:pPr lvl="1">
              <a:lnSpc>
                <a:spcPct val="90000"/>
              </a:lnSpc>
              <a:spcBef>
                <a:spcPct val="35000"/>
              </a:spcBef>
            </a:pPr>
            <a:r>
              <a:rPr lang="en-US" dirty="0">
                <a:solidFill>
                  <a:schemeClr val="accent5">
                    <a:lumMod val="20000"/>
                    <a:lumOff val="80000"/>
                  </a:schemeClr>
                </a:solidFill>
                <a:latin typeface="Consolas" pitchFamily="49" charset="0"/>
              </a:rPr>
              <a:t>DESC</a:t>
            </a:r>
            <a:r>
              <a:rPr lang="en-US" dirty="0"/>
              <a:t>: descending order</a:t>
            </a:r>
          </a:p>
        </p:txBody>
      </p:sp>
      <p:sp>
        <p:nvSpPr>
          <p:cNvPr id="9" name="Slide Number Placeholder 3"/>
          <p:cNvSpPr>
            <a:spLocks noGrp="1"/>
          </p:cNvSpPr>
          <p:nvPr>
            <p:ph type="sldNum" sz="quarter" idx="10"/>
          </p:nvPr>
        </p:nvSpPr>
        <p:spPr/>
        <p:txBody>
          <a:bodyPr/>
          <a:lstStyle/>
          <a:p>
            <a:pPr>
              <a:defRPr/>
            </a:pPr>
            <a:fld id="{58452FF4-89E3-4D1B-9927-2DBDC00E58D7}" type="slidenum">
              <a:rPr lang="en-US" smtClean="0"/>
              <a:pPr>
                <a:defRPr/>
              </a:pPr>
              <a:t>67</a:t>
            </a:fld>
            <a:endParaRPr lang="en-US" dirty="0"/>
          </a:p>
        </p:txBody>
      </p:sp>
      <p:sp>
        <p:nvSpPr>
          <p:cNvPr id="517124" name="Rectangle 4"/>
          <p:cNvSpPr>
            <a:spLocks noChangeArrowheads="1"/>
          </p:cNvSpPr>
          <p:nvPr/>
        </p:nvSpPr>
        <p:spPr bwMode="auto">
          <a:xfrm>
            <a:off x="827088" y="3357563"/>
            <a:ext cx="3886200" cy="101566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LastName, HireDate 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ORDER BY HireDate</a:t>
            </a:r>
          </a:p>
        </p:txBody>
      </p:sp>
      <p:graphicFrame>
        <p:nvGraphicFramePr>
          <p:cNvPr id="517125" name="Group 5"/>
          <p:cNvGraphicFramePr>
            <a:graphicFrameLocks noGrp="1"/>
          </p:cNvGraphicFramePr>
          <p:nvPr/>
        </p:nvGraphicFramePr>
        <p:xfrm>
          <a:off x="5256213" y="3048000"/>
          <a:ext cx="3203575" cy="1484313"/>
        </p:xfrm>
        <a:graphic>
          <a:graphicData uri="http://schemas.openxmlformats.org/drawingml/2006/table">
            <a:tbl>
              <a:tblPr/>
              <a:tblGrid>
                <a:gridCol w="1581150"/>
                <a:gridCol w="1622425"/>
              </a:tblGrid>
              <a:tr h="3683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LastName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HireDate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683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Gilbert</a:t>
                      </a:r>
                      <a:endParaRPr kumimoji="1" lang="bg-BG" sz="18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1998-07-31</a:t>
                      </a:r>
                      <a:endParaRPr kumimoji="1" lang="bg-BG" sz="18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66713">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Brown</a:t>
                      </a:r>
                      <a:endParaRPr kumimoji="1" lang="bg-BG" sz="18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1999-02-26</a:t>
                      </a:r>
                      <a:endParaRPr kumimoji="1" lang="bg-BG" sz="18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683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Tamburello</a:t>
                      </a:r>
                      <a:endParaRPr kumimoji="1" lang="bg-BG" sz="18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1999-12-12</a:t>
                      </a:r>
                      <a:endParaRPr kumimoji="1" lang="bg-BG" sz="18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
        <p:nvSpPr>
          <p:cNvPr id="517145" name="Rectangle 25"/>
          <p:cNvSpPr>
            <a:spLocks noChangeArrowheads="1"/>
          </p:cNvSpPr>
          <p:nvPr/>
        </p:nvSpPr>
        <p:spPr bwMode="auto">
          <a:xfrm>
            <a:off x="827088" y="5060950"/>
            <a:ext cx="3886200" cy="101566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LastName, HireDate 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ORDER BY HireDate DESC</a:t>
            </a:r>
          </a:p>
        </p:txBody>
      </p:sp>
      <p:graphicFrame>
        <p:nvGraphicFramePr>
          <p:cNvPr id="517146" name="Group 26"/>
          <p:cNvGraphicFramePr>
            <a:graphicFrameLocks noGrp="1"/>
          </p:cNvGraphicFramePr>
          <p:nvPr/>
        </p:nvGraphicFramePr>
        <p:xfrm>
          <a:off x="5256213" y="4933950"/>
          <a:ext cx="3203575" cy="1466850"/>
        </p:xfrm>
        <a:graphic>
          <a:graphicData uri="http://schemas.openxmlformats.org/drawingml/2006/table">
            <a:tbl>
              <a:tblPr/>
              <a:tblGrid>
                <a:gridCol w="1581150"/>
                <a:gridCol w="1622425"/>
              </a:tblGrid>
              <a:tr h="36195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LastName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HireDate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6195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Valdez</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2005-07-01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6195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Tsoflias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2005-07-01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6195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Abbas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2005-04-15</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pic>
        <p:nvPicPr>
          <p:cNvPr id="53250" name="Picture 2" descr="http://zaachi.blog.zive.cz/files/2008/09/sorting.jpg"/>
          <p:cNvPicPr>
            <a:picLocks noChangeAspect="1" noChangeArrowheads="1"/>
          </p:cNvPicPr>
          <p:nvPr/>
        </p:nvPicPr>
        <p:blipFill>
          <a:blip r:embed="rId3" cstate="screen"/>
          <a:srcRect/>
          <a:stretch>
            <a:fillRect/>
          </a:stretch>
        </p:blipFill>
        <p:spPr bwMode="auto">
          <a:xfrm>
            <a:off x="7061200" y="1295400"/>
            <a:ext cx="1625600" cy="1219200"/>
          </a:xfrm>
          <a:prstGeom prst="roundRect">
            <a:avLst>
              <a:gd name="adj" fmla="val 642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036265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ctrTitle"/>
          </p:nvPr>
        </p:nvSpPr>
        <p:spPr>
          <a:xfrm>
            <a:off x="457200" y="4724401"/>
            <a:ext cx="8229600" cy="685800"/>
          </a:xfrm>
        </p:spPr>
        <p:txBody>
          <a:bodyPr/>
          <a:lstStyle/>
          <a:p>
            <a:r>
              <a:rPr lang="en-US" dirty="0"/>
              <a:t>SQL Language</a:t>
            </a:r>
            <a:endParaRPr lang="bg-BG" dirty="0"/>
          </a:p>
        </p:txBody>
      </p:sp>
      <p:sp>
        <p:nvSpPr>
          <p:cNvPr id="4" name="Subtitle 3"/>
          <p:cNvSpPr>
            <a:spLocks noGrp="1"/>
          </p:cNvSpPr>
          <p:nvPr>
            <p:ph type="subTitle" idx="1"/>
          </p:nvPr>
        </p:nvSpPr>
        <p:spPr>
          <a:xfrm>
            <a:off x="457200" y="5450680"/>
            <a:ext cx="8229600" cy="569120"/>
          </a:xfrm>
        </p:spPr>
        <p:txBody>
          <a:bodyPr/>
          <a:lstStyle/>
          <a:p>
            <a:r>
              <a:rPr smtClean="0"/>
              <a:t>Selecting Data From Multiple Tables</a:t>
            </a:r>
            <a:endParaRPr lang="bg-BG" dirty="0"/>
          </a:p>
        </p:txBody>
      </p:sp>
      <p:pic>
        <p:nvPicPr>
          <p:cNvPr id="51202" name="Picture 2" descr="https://www.learningtree.com/images/ilt/grabbers/ilt925.jpg"/>
          <p:cNvPicPr>
            <a:picLocks noChangeAspect="1" noChangeArrowheads="1"/>
          </p:cNvPicPr>
          <p:nvPr/>
        </p:nvPicPr>
        <p:blipFill>
          <a:blip r:embed="rId3" cstate="screen"/>
          <a:srcRect/>
          <a:stretch>
            <a:fillRect/>
          </a:stretch>
        </p:blipFill>
        <p:spPr bwMode="auto">
          <a:xfrm rot="21196689">
            <a:off x="4785992" y="1289264"/>
            <a:ext cx="3953086" cy="2586559"/>
          </a:xfrm>
          <a:prstGeom prst="roundRect">
            <a:avLst>
              <a:gd name="adj" fmla="val 5501"/>
            </a:avLst>
          </a:prstGeom>
          <a:solidFill>
            <a:srgbClr val="FFFFFF">
              <a:shade val="85000"/>
            </a:srgbClr>
          </a:solidFill>
          <a:ln>
            <a:noFill/>
          </a:ln>
          <a:effectLst>
            <a:reflection blurRad="12700" stA="38000" endPos="28000" dist="5000" dir="5400000" sy="-100000" algn="bl" rotWithShape="0"/>
          </a:effectLst>
          <a:scene3d>
            <a:camera prst="perspectiveContrastingLeftFacing"/>
            <a:lightRig rig="threePt" dir="t"/>
          </a:scene3d>
        </p:spPr>
      </p:pic>
      <p:pic>
        <p:nvPicPr>
          <p:cNvPr id="51203" name="Picture 3" descr="C:\Trash\customers-table.png"/>
          <p:cNvPicPr>
            <a:picLocks noChangeAspect="1" noChangeArrowheads="1"/>
          </p:cNvPicPr>
          <p:nvPr/>
        </p:nvPicPr>
        <p:blipFill>
          <a:blip r:embed="rId4" cstate="screen"/>
          <a:srcRect/>
          <a:stretch>
            <a:fillRect/>
          </a:stretch>
        </p:blipFill>
        <p:spPr bwMode="auto">
          <a:xfrm>
            <a:off x="838200" y="914400"/>
            <a:ext cx="3733800" cy="2513135"/>
          </a:xfrm>
          <a:prstGeom prst="rect">
            <a:avLst/>
          </a:prstGeom>
          <a:noFill/>
          <a:ln>
            <a:noFill/>
          </a:ln>
          <a:effectLst>
            <a:outerShdw blurRad="127000" dist="38100" dir="2700000" algn="ctr">
              <a:srgbClr val="000000">
                <a:alpha val="45000"/>
              </a:srgbClr>
            </a:outerShdw>
            <a:reflection blurRad="6350" stA="52000" endA="300" endPos="35000" dir="5400000" sy="-100000" algn="bl" rotWithShape="0"/>
          </a:effectLst>
          <a:scene3d>
            <a:camera prst="perspectiveFront" fov="2700000">
              <a:rot lat="20376000" lon="1938000" rev="20112001"/>
            </a:camera>
            <a:lightRig rig="soft" dir="t">
              <a:rot lat="0" lon="0" rev="0"/>
            </a:lightRig>
          </a:scene3d>
          <a:sp3d prstMaterial="translucentPowder">
            <a:bevelT w="203200" h="50800" prst="softRound"/>
          </a:sp3d>
        </p:spPr>
      </p:pic>
      <p:pic>
        <p:nvPicPr>
          <p:cNvPr id="7" name="Picture 3" descr="C:\Trash\customers-table.png"/>
          <p:cNvPicPr>
            <a:picLocks noChangeAspect="1" noChangeArrowheads="1"/>
          </p:cNvPicPr>
          <p:nvPr/>
        </p:nvPicPr>
        <p:blipFill>
          <a:blip r:embed="rId4" cstate="screen"/>
          <a:srcRect/>
          <a:stretch>
            <a:fillRect/>
          </a:stretch>
        </p:blipFill>
        <p:spPr bwMode="auto">
          <a:xfrm>
            <a:off x="2667000" y="2057400"/>
            <a:ext cx="3054532" cy="2055934"/>
          </a:xfrm>
          <a:prstGeom prst="rect">
            <a:avLst/>
          </a:prstGeom>
          <a:noFill/>
          <a:ln w="34925">
            <a:solidFill>
              <a:srgbClr val="FFFFFF"/>
            </a:solidFill>
          </a:ln>
          <a:effectLst>
            <a:outerShdw blurRad="317500" dir="2700000" algn="ctr">
              <a:srgbClr val="000000">
                <a:alpha val="43000"/>
              </a:srgbClr>
            </a:outerShdw>
            <a:reflection blurRad="6350" stA="52000" endA="300" endPos="35000" dir="5400000" sy="-100000" algn="bl" rotWithShape="0"/>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spTree>
    <p:extLst>
      <p:ext uri="{BB962C8B-B14F-4D97-AF65-F5344CB8AC3E}">
        <p14:creationId xmlns:p14="http://schemas.microsoft.com/office/powerpoint/2010/main" val="221563345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830533" y="4157662"/>
            <a:ext cx="647700" cy="1511300"/>
            <a:chOff x="4150" y="2578"/>
            <a:chExt cx="408" cy="952"/>
          </a:xfrm>
        </p:grpSpPr>
        <p:sp>
          <p:nvSpPr>
            <p:cNvPr id="521219" name="Line 3"/>
            <p:cNvSpPr>
              <a:spLocks noChangeShapeType="1"/>
            </p:cNvSpPr>
            <p:nvPr/>
          </p:nvSpPr>
          <p:spPr bwMode="auto">
            <a:xfrm>
              <a:off x="4558" y="2578"/>
              <a:ext cx="0" cy="952"/>
            </a:xfrm>
            <a:prstGeom prst="line">
              <a:avLst/>
            </a:prstGeom>
            <a:noFill/>
            <a:ln w="31750">
              <a:solidFill>
                <a:schemeClr val="accent5">
                  <a:lumMod val="20000"/>
                  <a:lumOff val="80000"/>
                </a:schemeClr>
              </a:solidFill>
              <a:round/>
              <a:headEnd/>
              <a:tailEnd/>
            </a:ln>
            <a:effectLst/>
          </p:spPr>
          <p:txBody>
            <a:bodyPr/>
            <a:lstStyle/>
            <a:p>
              <a:endParaRPr lang="bg-BG"/>
            </a:p>
          </p:txBody>
        </p:sp>
        <p:sp>
          <p:nvSpPr>
            <p:cNvPr id="521220" name="Line 4"/>
            <p:cNvSpPr>
              <a:spLocks noChangeShapeType="1"/>
            </p:cNvSpPr>
            <p:nvPr/>
          </p:nvSpPr>
          <p:spPr bwMode="auto">
            <a:xfrm flipH="1">
              <a:off x="4150" y="3521"/>
              <a:ext cx="408" cy="0"/>
            </a:xfrm>
            <a:prstGeom prst="line">
              <a:avLst/>
            </a:prstGeom>
            <a:noFill/>
            <a:ln w="31750">
              <a:solidFill>
                <a:schemeClr val="accent5">
                  <a:lumMod val="20000"/>
                  <a:lumOff val="80000"/>
                </a:schemeClr>
              </a:solidFill>
              <a:round/>
              <a:headEnd/>
              <a:tailEnd type="triangle" w="med" len="med"/>
            </a:ln>
            <a:effectLst/>
          </p:spPr>
          <p:txBody>
            <a:bodyPr/>
            <a:lstStyle/>
            <a:p>
              <a:endParaRPr lang="bg-BG"/>
            </a:p>
          </p:txBody>
        </p:sp>
      </p:grpSp>
      <p:grpSp>
        <p:nvGrpSpPr>
          <p:cNvPr id="3" name="Group 5"/>
          <p:cNvGrpSpPr>
            <a:grpSpLocks/>
          </p:cNvGrpSpPr>
          <p:nvPr/>
        </p:nvGrpSpPr>
        <p:grpSpPr bwMode="auto">
          <a:xfrm>
            <a:off x="1550987" y="4156075"/>
            <a:ext cx="849313" cy="1512887"/>
            <a:chOff x="930" y="2577"/>
            <a:chExt cx="535" cy="953"/>
          </a:xfrm>
        </p:grpSpPr>
        <p:sp>
          <p:nvSpPr>
            <p:cNvPr id="521222" name="Line 6"/>
            <p:cNvSpPr>
              <a:spLocks noChangeShapeType="1"/>
            </p:cNvSpPr>
            <p:nvPr/>
          </p:nvSpPr>
          <p:spPr bwMode="auto">
            <a:xfrm>
              <a:off x="930" y="2577"/>
              <a:ext cx="0" cy="953"/>
            </a:xfrm>
            <a:prstGeom prst="line">
              <a:avLst/>
            </a:prstGeom>
            <a:noFill/>
            <a:ln w="31750">
              <a:solidFill>
                <a:schemeClr val="accent5">
                  <a:lumMod val="20000"/>
                  <a:lumOff val="80000"/>
                </a:schemeClr>
              </a:solidFill>
              <a:round/>
              <a:headEnd/>
              <a:tailEnd/>
            </a:ln>
            <a:effectLst/>
          </p:spPr>
          <p:txBody>
            <a:bodyPr/>
            <a:lstStyle/>
            <a:p>
              <a:endParaRPr lang="bg-BG"/>
            </a:p>
          </p:txBody>
        </p:sp>
        <p:sp>
          <p:nvSpPr>
            <p:cNvPr id="521223" name="Line 7"/>
            <p:cNvSpPr>
              <a:spLocks noChangeShapeType="1"/>
            </p:cNvSpPr>
            <p:nvPr/>
          </p:nvSpPr>
          <p:spPr bwMode="auto">
            <a:xfrm>
              <a:off x="930" y="3521"/>
              <a:ext cx="535" cy="0"/>
            </a:xfrm>
            <a:prstGeom prst="line">
              <a:avLst/>
            </a:prstGeom>
            <a:noFill/>
            <a:ln w="31750">
              <a:solidFill>
                <a:schemeClr val="accent5">
                  <a:lumMod val="20000"/>
                  <a:lumOff val="80000"/>
                </a:schemeClr>
              </a:solidFill>
              <a:round/>
              <a:headEnd/>
              <a:tailEnd type="triangle" w="med" len="med"/>
            </a:ln>
            <a:effectLst/>
          </p:spPr>
          <p:txBody>
            <a:bodyPr/>
            <a:lstStyle/>
            <a:p>
              <a:endParaRPr lang="bg-BG"/>
            </a:p>
          </p:txBody>
        </p:sp>
      </p:grpSp>
      <p:sp>
        <p:nvSpPr>
          <p:cNvPr id="521224" name="Rectangle 8"/>
          <p:cNvSpPr>
            <a:spLocks noGrp="1" noChangeArrowheads="1"/>
          </p:cNvSpPr>
          <p:nvPr>
            <p:ph type="title"/>
          </p:nvPr>
        </p:nvSpPr>
        <p:spPr/>
        <p:txBody>
          <a:bodyPr/>
          <a:lstStyle/>
          <a:p>
            <a:r>
              <a:rPr lang="en-US" dirty="0"/>
              <a:t>Data from Multiple Tables</a:t>
            </a:r>
          </a:p>
        </p:txBody>
      </p:sp>
      <p:sp>
        <p:nvSpPr>
          <p:cNvPr id="521225" name="Rectangle 9"/>
          <p:cNvSpPr>
            <a:spLocks noGrp="1" noChangeArrowheads="1"/>
          </p:cNvSpPr>
          <p:nvPr>
            <p:ph idx="1"/>
          </p:nvPr>
        </p:nvSpPr>
        <p:spPr/>
        <p:txBody>
          <a:bodyPr/>
          <a:lstStyle/>
          <a:p>
            <a:r>
              <a:rPr lang="en-US" dirty="0"/>
              <a:t>Sometimes you need data from more than one table:</a:t>
            </a:r>
          </a:p>
        </p:txBody>
      </p:sp>
      <p:sp>
        <p:nvSpPr>
          <p:cNvPr id="13"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graphicFrame>
        <p:nvGraphicFramePr>
          <p:cNvPr id="521226" name="Group 10"/>
          <p:cNvGraphicFramePr>
            <a:graphicFrameLocks noGrp="1"/>
          </p:cNvGraphicFramePr>
          <p:nvPr/>
        </p:nvGraphicFramePr>
        <p:xfrm>
          <a:off x="710564" y="2514600"/>
          <a:ext cx="3480436" cy="1552956"/>
        </p:xfrm>
        <a:graphic>
          <a:graphicData uri="http://schemas.openxmlformats.org/drawingml/2006/table">
            <a:tbl>
              <a:tblPr/>
              <a:tblGrid>
                <a:gridCol w="1489393"/>
                <a:gridCol w="1991043"/>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LastName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DepartmentID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258763">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Duffy</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Abbas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Galvin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graphicFrame>
        <p:nvGraphicFramePr>
          <p:cNvPr id="521245" name="Group 29"/>
          <p:cNvGraphicFramePr>
            <a:graphicFrameLocks noGrp="1"/>
          </p:cNvGraphicFramePr>
          <p:nvPr/>
        </p:nvGraphicFramePr>
        <p:xfrm>
          <a:off x="4755514" y="2514600"/>
          <a:ext cx="3550286" cy="1552956"/>
        </p:xfrm>
        <a:graphic>
          <a:graphicData uri="http://schemas.openxmlformats.org/drawingml/2006/table">
            <a:tbl>
              <a:tblPr/>
              <a:tblGrid>
                <a:gridCol w="1991043"/>
                <a:gridCol w="1559243"/>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DepartmentID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Engineering</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Tool design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Sales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graphicFrame>
        <p:nvGraphicFramePr>
          <p:cNvPr id="521264" name="Group 48"/>
          <p:cNvGraphicFramePr>
            <a:graphicFrameLocks noGrp="1"/>
          </p:cNvGraphicFramePr>
          <p:nvPr/>
        </p:nvGraphicFramePr>
        <p:xfrm>
          <a:off x="2475541" y="4602162"/>
          <a:ext cx="4286250" cy="1552956"/>
        </p:xfrm>
        <a:graphic>
          <a:graphicData uri="http://schemas.openxmlformats.org/drawingml/2006/table">
            <a:tbl>
              <a:tblPr/>
              <a:tblGrid>
                <a:gridCol w="1714500"/>
                <a:gridCol w="2571750"/>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LastName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DepartmentName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Duffy</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Engineering</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Galvin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Tool design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Abbas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Sales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0288565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in</a:t>
            </a:r>
            <a:r>
              <a:rPr lang="bg-BG" dirty="0" smtClean="0"/>
              <a:t> </a:t>
            </a:r>
            <a:r>
              <a:rPr lang="en-US" dirty="0" smtClean="0"/>
              <a:t>Database</a:t>
            </a:r>
            <a:r>
              <a:rPr lang="bg-BG" dirty="0" smtClean="0"/>
              <a:t> </a:t>
            </a:r>
            <a:r>
              <a:rPr lang="en-US" dirty="0" smtClean="0"/>
              <a:t>Design</a:t>
            </a:r>
            <a:endParaRPr lang="en-US" dirty="0"/>
          </a:p>
        </p:txBody>
      </p:sp>
      <p:sp>
        <p:nvSpPr>
          <p:cNvPr id="3" name="Content Placeholder 2"/>
          <p:cNvSpPr>
            <a:spLocks noGrp="1"/>
          </p:cNvSpPr>
          <p:nvPr>
            <p:ph idx="1"/>
          </p:nvPr>
        </p:nvSpPr>
        <p:spPr>
          <a:xfrm>
            <a:off x="228600" y="1066800"/>
            <a:ext cx="8686800" cy="5486400"/>
          </a:xfrm>
        </p:spPr>
        <p:txBody>
          <a:bodyPr/>
          <a:lstStyle/>
          <a:p>
            <a:pPr>
              <a:lnSpc>
                <a:spcPct val="100000"/>
              </a:lnSpc>
            </a:pPr>
            <a:r>
              <a:rPr lang="en-US" dirty="0" smtClean="0"/>
              <a:t>Steps in the database design process:</a:t>
            </a:r>
          </a:p>
          <a:p>
            <a:pPr lvl="1">
              <a:lnSpc>
                <a:spcPct val="100000"/>
              </a:lnSpc>
            </a:pPr>
            <a:r>
              <a:rPr lang="en-US" dirty="0" smtClean="0"/>
              <a:t>Identification of the entities</a:t>
            </a:r>
          </a:p>
          <a:p>
            <a:pPr lvl="1">
              <a:lnSpc>
                <a:spcPct val="100000"/>
              </a:lnSpc>
            </a:pPr>
            <a:r>
              <a:rPr lang="en-US" dirty="0" smtClean="0"/>
              <a:t>Identification of the columns in the</a:t>
            </a:r>
            <a:r>
              <a:rPr lang="bg-BG" dirty="0" smtClean="0"/>
              <a:t> </a:t>
            </a:r>
            <a:r>
              <a:rPr lang="en-US" dirty="0" smtClean="0"/>
              <a:t>tables</a:t>
            </a:r>
          </a:p>
          <a:p>
            <a:pPr lvl="1">
              <a:lnSpc>
                <a:spcPct val="100000"/>
              </a:lnSpc>
            </a:pPr>
            <a:r>
              <a:rPr lang="en-US" dirty="0" smtClean="0"/>
              <a:t>Defining a</a:t>
            </a:r>
            <a:r>
              <a:rPr lang="bg-BG" dirty="0" smtClean="0"/>
              <a:t> </a:t>
            </a:r>
            <a:r>
              <a:rPr lang="en-US" dirty="0" smtClean="0"/>
              <a:t>primary key for each</a:t>
            </a:r>
            <a:r>
              <a:rPr lang="bg-BG" dirty="0" smtClean="0"/>
              <a:t> </a:t>
            </a:r>
            <a:r>
              <a:rPr lang="en-US" dirty="0" smtClean="0"/>
              <a:t>entity table</a:t>
            </a:r>
            <a:endParaRPr lang="bg-BG" dirty="0" smtClean="0"/>
          </a:p>
          <a:p>
            <a:pPr lvl="1">
              <a:lnSpc>
                <a:spcPct val="100000"/>
              </a:lnSpc>
            </a:pPr>
            <a:r>
              <a:rPr lang="en-US" dirty="0" smtClean="0"/>
              <a:t>Identification and modeling of relationships</a:t>
            </a:r>
            <a:endParaRPr lang="bg-BG" dirty="0" smtClean="0"/>
          </a:p>
          <a:p>
            <a:pPr marL="1163638" lvl="2" indent="-514350">
              <a:lnSpc>
                <a:spcPct val="100000"/>
              </a:lnSpc>
            </a:pPr>
            <a:r>
              <a:rPr lang="en-US" dirty="0" smtClean="0"/>
              <a:t>Multiplicity of relationships</a:t>
            </a:r>
            <a:endParaRPr lang="bg-BG" dirty="0" smtClean="0"/>
          </a:p>
          <a:p>
            <a:pPr lvl="1">
              <a:lnSpc>
                <a:spcPct val="100000"/>
              </a:lnSpc>
            </a:pPr>
            <a:r>
              <a:rPr lang="en-US" dirty="0" smtClean="0"/>
              <a:t>Defining other constraints</a:t>
            </a:r>
          </a:p>
          <a:p>
            <a:pPr lvl="1">
              <a:lnSpc>
                <a:spcPct val="100000"/>
              </a:lnSpc>
            </a:pPr>
            <a:r>
              <a:rPr lang="en-US" dirty="0" smtClean="0"/>
              <a:t>Filling test data in the tables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4892121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r>
              <a:rPr lang="en-US" dirty="0"/>
              <a:t>Cartesian Product</a:t>
            </a:r>
          </a:p>
        </p:txBody>
      </p:sp>
      <p:sp>
        <p:nvSpPr>
          <p:cNvPr id="523267" name="Rectangle 3"/>
          <p:cNvSpPr>
            <a:spLocks noGrp="1" noChangeArrowheads="1"/>
          </p:cNvSpPr>
          <p:nvPr>
            <p:ph idx="1"/>
          </p:nvPr>
        </p:nvSpPr>
        <p:spPr/>
        <p:txBody>
          <a:bodyPr/>
          <a:lstStyle/>
          <a:p>
            <a:pPr>
              <a:lnSpc>
                <a:spcPct val="90000"/>
              </a:lnSpc>
            </a:pPr>
            <a:r>
              <a:rPr lang="en-US" dirty="0"/>
              <a:t>This will produce Cartesian product:</a:t>
            </a:r>
          </a:p>
          <a:p>
            <a:pPr>
              <a:lnSpc>
                <a:spcPct val="90000"/>
              </a:lnSpc>
            </a:pPr>
            <a:endParaRPr lang="en-US" dirty="0"/>
          </a:p>
          <a:p>
            <a:pPr>
              <a:lnSpc>
                <a:spcPct val="90000"/>
              </a:lnSpc>
            </a:pPr>
            <a:endParaRPr lang="en-US" dirty="0"/>
          </a:p>
          <a:p>
            <a:pPr>
              <a:lnSpc>
                <a:spcPct val="90000"/>
              </a:lnSpc>
            </a:pPr>
            <a:r>
              <a:rPr lang="en-US" dirty="0"/>
              <a:t>The result:</a:t>
            </a:r>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sp>
        <p:nvSpPr>
          <p:cNvPr id="523268" name="Rectangle 4"/>
          <p:cNvSpPr>
            <a:spLocks noChangeArrowheads="1"/>
          </p:cNvSpPr>
          <p:nvPr/>
        </p:nvSpPr>
        <p:spPr bwMode="auto">
          <a:xfrm>
            <a:off x="838200" y="1828800"/>
            <a:ext cx="73914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LastName, Name AS DepartmentName</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 Departments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graphicFrame>
        <p:nvGraphicFramePr>
          <p:cNvPr id="523269" name="Group 5"/>
          <p:cNvGraphicFramePr>
            <a:graphicFrameLocks noGrp="1"/>
          </p:cNvGraphicFramePr>
          <p:nvPr/>
        </p:nvGraphicFramePr>
        <p:xfrm>
          <a:off x="2438400" y="3581400"/>
          <a:ext cx="4152900" cy="2695956"/>
        </p:xfrm>
        <a:graphic>
          <a:graphicData uri="http://schemas.openxmlformats.org/drawingml/2006/table">
            <a:tbl>
              <a:tblPr/>
              <a:tblGrid>
                <a:gridCol w="1581150"/>
                <a:gridCol w="2571750"/>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LastName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Department</a:t>
                      </a: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Duffy</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Document Control</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Wang</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Document Control</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Sullivan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Document Control</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Duffy</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Engineering</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Wang</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Engineering</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916659953"/>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p:txBody>
          <a:bodyPr/>
          <a:lstStyle/>
          <a:p>
            <a:r>
              <a:rPr lang="en-US"/>
              <a:t>Cartesian </a:t>
            </a:r>
            <a:r>
              <a:rPr lang="en-US" smtClean="0"/>
              <a:t>Product (2)</a:t>
            </a:r>
            <a:endParaRPr lang="en-US" dirty="0"/>
          </a:p>
        </p:txBody>
      </p:sp>
      <p:sp>
        <p:nvSpPr>
          <p:cNvPr id="524291" name="Rectangle 3"/>
          <p:cNvSpPr>
            <a:spLocks noGrp="1" noChangeArrowheads="1"/>
          </p:cNvSpPr>
          <p:nvPr>
            <p:ph idx="1"/>
          </p:nvPr>
        </p:nvSpPr>
        <p:spPr/>
        <p:txBody>
          <a:bodyPr/>
          <a:lstStyle/>
          <a:p>
            <a:r>
              <a:rPr lang="en-US" dirty="0"/>
              <a:t>A Cartesian product is formed when:</a:t>
            </a:r>
          </a:p>
          <a:p>
            <a:pPr lvl="1"/>
            <a:r>
              <a:rPr lang="en-US" dirty="0"/>
              <a:t>A join condition is omitted</a:t>
            </a:r>
          </a:p>
          <a:p>
            <a:pPr lvl="1"/>
            <a:r>
              <a:rPr lang="en-US" dirty="0"/>
              <a:t>A join condition is invalid</a:t>
            </a:r>
          </a:p>
          <a:p>
            <a:pPr lvl="1"/>
            <a:r>
              <a:rPr lang="en-US" dirty="0"/>
              <a:t>All rows in the first table are joined to all rows in the second table</a:t>
            </a:r>
          </a:p>
          <a:p>
            <a:r>
              <a:rPr lang="en-US" dirty="0"/>
              <a:t>To avoid a Cartesian product, always include a valid join condition</a:t>
            </a:r>
          </a:p>
        </p:txBody>
      </p:sp>
      <p:sp>
        <p:nvSpPr>
          <p:cNvPr id="9" name="Slide Number Placeholder 3"/>
          <p:cNvSpPr>
            <a:spLocks noGrp="1"/>
          </p:cNvSpPr>
          <p:nvPr>
            <p:ph type="sldNum" sz="quarter" idx="10"/>
          </p:nvPr>
        </p:nvSpPr>
        <p:spPr/>
        <p:txBody>
          <a:bodyPr/>
          <a:lstStyle/>
          <a:p>
            <a:pPr>
              <a:defRPr/>
            </a:pPr>
            <a:fld id="{58452FF4-89E3-4D1B-9927-2DBDC00E58D7}" type="slidenum">
              <a:rPr lang="en-US" smtClean="0"/>
              <a:pPr>
                <a:defRPr/>
              </a:pPr>
              <a:t>71</a:t>
            </a:fld>
            <a:endParaRPr lang="en-US" dirty="0"/>
          </a:p>
        </p:txBody>
      </p:sp>
      <p:pic>
        <p:nvPicPr>
          <p:cNvPr id="47106" name="Picture 2" descr="http://matuszek.org/functions/fig4.gif"/>
          <p:cNvPicPr>
            <a:picLocks noChangeAspect="1" noChangeArrowheads="1"/>
          </p:cNvPicPr>
          <p:nvPr/>
        </p:nvPicPr>
        <p:blipFill>
          <a:blip r:embed="rId2" cstate="screen"/>
          <a:srcRect b="11962"/>
          <a:stretch>
            <a:fillRect/>
          </a:stretch>
        </p:blipFill>
        <p:spPr bwMode="auto">
          <a:xfrm>
            <a:off x="5943600" y="4953000"/>
            <a:ext cx="2667000" cy="1430694"/>
          </a:xfrm>
          <a:prstGeom prst="roundRect">
            <a:avLst>
              <a:gd name="adj" fmla="val 6960"/>
            </a:avLst>
          </a:prstGeom>
          <a:solidFill>
            <a:srgbClr val="FFFFFF"/>
          </a:solidFill>
        </p:spPr>
      </p:pic>
      <p:grpSp>
        <p:nvGrpSpPr>
          <p:cNvPr id="5" name="Group 4"/>
          <p:cNvGrpSpPr/>
          <p:nvPr/>
        </p:nvGrpSpPr>
        <p:grpSpPr>
          <a:xfrm>
            <a:off x="1945093" y="5334000"/>
            <a:ext cx="3541308" cy="990600"/>
            <a:chOff x="607608" y="4801182"/>
            <a:chExt cx="4652184" cy="1495070"/>
          </a:xfrm>
        </p:grpSpPr>
        <p:pic>
          <p:nvPicPr>
            <p:cNvPr id="6" name="Picture 3" descr="C:\Trash\table-red.png"/>
            <p:cNvPicPr>
              <a:picLocks noChangeAspect="1" noChangeArrowheads="1"/>
            </p:cNvPicPr>
            <p:nvPr/>
          </p:nvPicPr>
          <p:blipFill>
            <a:blip r:embed="rId3" cstate="screen">
              <a:duotone>
                <a:schemeClr val="accent6">
                  <a:shade val="45000"/>
                  <a:satMod val="135000"/>
                </a:schemeClr>
                <a:prstClr val="white"/>
              </a:duotone>
            </a:blip>
            <a:srcRect/>
            <a:stretch>
              <a:fillRect/>
            </a:stretch>
          </p:blipFill>
          <p:spPr bwMode="auto">
            <a:xfrm rot="382574">
              <a:off x="607608" y="4801182"/>
              <a:ext cx="2838256" cy="1494488"/>
            </a:xfrm>
            <a:prstGeom prst="rect">
              <a:avLst/>
            </a:prstGeom>
            <a:noFill/>
            <a:scene3d>
              <a:camera prst="perspectiveContrastingRightFacing"/>
              <a:lightRig rig="threePt" dir="t"/>
            </a:scene3d>
          </p:spPr>
        </p:pic>
        <p:pic>
          <p:nvPicPr>
            <p:cNvPr id="7" name="Picture 3" descr="C:\Trash\table-red.png"/>
            <p:cNvPicPr>
              <a:picLocks noChangeAspect="1" noChangeArrowheads="1"/>
            </p:cNvPicPr>
            <p:nvPr/>
          </p:nvPicPr>
          <p:blipFill>
            <a:blip r:embed="rId3" cstate="screen">
              <a:duotone>
                <a:schemeClr val="accent6">
                  <a:shade val="45000"/>
                  <a:satMod val="135000"/>
                </a:schemeClr>
                <a:prstClr val="white"/>
              </a:duotone>
            </a:blip>
            <a:srcRect/>
            <a:stretch>
              <a:fillRect/>
            </a:stretch>
          </p:blipFill>
          <p:spPr bwMode="auto">
            <a:xfrm rot="382574">
              <a:off x="1507135" y="4801764"/>
              <a:ext cx="2838256" cy="1494488"/>
            </a:xfrm>
            <a:prstGeom prst="rect">
              <a:avLst/>
            </a:prstGeom>
            <a:noFill/>
            <a:scene3d>
              <a:camera prst="perspectiveContrastingRightFacing"/>
              <a:lightRig rig="threePt" dir="t"/>
            </a:scene3d>
          </p:spPr>
        </p:pic>
        <p:pic>
          <p:nvPicPr>
            <p:cNvPr id="8" name="Picture 3" descr="C:\Trash\table-red.png"/>
            <p:cNvPicPr>
              <a:picLocks noChangeAspect="1" noChangeArrowheads="1"/>
            </p:cNvPicPr>
            <p:nvPr/>
          </p:nvPicPr>
          <p:blipFill>
            <a:blip r:embed="rId3" cstate="screen">
              <a:duotone>
                <a:schemeClr val="accent6">
                  <a:shade val="45000"/>
                  <a:satMod val="135000"/>
                </a:schemeClr>
                <a:prstClr val="white"/>
              </a:duotone>
            </a:blip>
            <a:srcRect/>
            <a:stretch>
              <a:fillRect/>
            </a:stretch>
          </p:blipFill>
          <p:spPr bwMode="auto">
            <a:xfrm rot="382574">
              <a:off x="2421536" y="4801764"/>
              <a:ext cx="2838256" cy="1494488"/>
            </a:xfrm>
            <a:prstGeom prst="rect">
              <a:avLst/>
            </a:prstGeom>
            <a:noFill/>
            <a:scene3d>
              <a:camera prst="perspectiveContrastingRightFacing"/>
              <a:lightRig rig="threePt" dir="t"/>
            </a:scene3d>
          </p:spPr>
        </p:pic>
      </p:grpSp>
    </p:spTree>
    <p:extLst>
      <p:ext uri="{BB962C8B-B14F-4D97-AF65-F5344CB8AC3E}">
        <p14:creationId xmlns:p14="http://schemas.microsoft.com/office/powerpoint/2010/main" val="3406902382"/>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r>
              <a:rPr lang="en-US" dirty="0"/>
              <a:t>Types of </a:t>
            </a:r>
            <a:r>
              <a:rPr lang="en-US" dirty="0" smtClean="0"/>
              <a:t>Joins</a:t>
            </a:r>
            <a:endParaRPr lang="en-US" dirty="0"/>
          </a:p>
        </p:txBody>
      </p:sp>
      <p:sp>
        <p:nvSpPr>
          <p:cNvPr id="525315" name="Rectangle 3"/>
          <p:cNvSpPr>
            <a:spLocks noGrp="1" noChangeArrowheads="1"/>
          </p:cNvSpPr>
          <p:nvPr>
            <p:ph idx="1"/>
          </p:nvPr>
        </p:nvSpPr>
        <p:spPr>
          <a:xfrm>
            <a:off x="228600" y="1143000"/>
            <a:ext cx="8686800" cy="5562600"/>
          </a:xfrm>
        </p:spPr>
        <p:txBody>
          <a:bodyPr/>
          <a:lstStyle/>
          <a:p>
            <a:pPr>
              <a:spcBef>
                <a:spcPts val="1200"/>
              </a:spcBef>
            </a:pPr>
            <a:r>
              <a:rPr lang="en-US" dirty="0"/>
              <a:t>Inner joins</a:t>
            </a:r>
          </a:p>
          <a:p>
            <a:pPr>
              <a:spcBef>
                <a:spcPts val="1200"/>
              </a:spcBef>
            </a:pPr>
            <a:r>
              <a:rPr lang="en-US" dirty="0"/>
              <a:t>Left, right and full outer joins</a:t>
            </a:r>
          </a:p>
          <a:p>
            <a:pPr>
              <a:spcBef>
                <a:spcPts val="1200"/>
              </a:spcBef>
            </a:pPr>
            <a:r>
              <a:rPr lang="en-US" dirty="0"/>
              <a:t>Cross joins</a:t>
            </a:r>
          </a:p>
        </p:txBody>
      </p:sp>
      <p:sp>
        <p:nvSpPr>
          <p:cNvPr id="10"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pic>
        <p:nvPicPr>
          <p:cNvPr id="45057" name="Picture 1" descr="C:\Trash\table-red.png"/>
          <p:cNvPicPr>
            <a:picLocks noChangeAspect="1" noChangeArrowheads="1"/>
          </p:cNvPicPr>
          <p:nvPr/>
        </p:nvPicPr>
        <p:blipFill>
          <a:blip r:embed="rId3" cstate="screen"/>
          <a:srcRect/>
          <a:stretch>
            <a:fillRect/>
          </a:stretch>
        </p:blipFill>
        <p:spPr bwMode="auto">
          <a:xfrm>
            <a:off x="762000" y="3733800"/>
            <a:ext cx="2771776" cy="2224262"/>
          </a:xfrm>
          <a:prstGeom prst="rect">
            <a:avLst/>
          </a:prstGeom>
          <a:noFill/>
          <a:effectLst>
            <a:glow rad="228600">
              <a:schemeClr val="accent2">
                <a:satMod val="175000"/>
                <a:alpha val="40000"/>
              </a:schemeClr>
            </a:glow>
          </a:effectLst>
        </p:spPr>
      </p:pic>
      <p:pic>
        <p:nvPicPr>
          <p:cNvPr id="6" name="Picture 1" descr="C:\Trash\table-red.png"/>
          <p:cNvPicPr>
            <a:picLocks noChangeAspect="1" noChangeArrowheads="1"/>
          </p:cNvPicPr>
          <p:nvPr/>
        </p:nvPicPr>
        <p:blipFill>
          <a:blip r:embed="rId3" cstate="screen">
            <a:duotone>
              <a:prstClr val="black"/>
              <a:schemeClr val="accent4">
                <a:tint val="45000"/>
                <a:satMod val="400000"/>
              </a:schemeClr>
            </a:duotone>
          </a:blip>
          <a:srcRect/>
          <a:stretch>
            <a:fillRect/>
          </a:stretch>
        </p:blipFill>
        <p:spPr bwMode="auto">
          <a:xfrm>
            <a:off x="5610224" y="3733800"/>
            <a:ext cx="2771776" cy="2224262"/>
          </a:xfrm>
          <a:prstGeom prst="rect">
            <a:avLst/>
          </a:prstGeom>
          <a:noFill/>
          <a:effectLst>
            <a:glow rad="228600">
              <a:schemeClr val="accent3">
                <a:satMod val="175000"/>
                <a:alpha val="40000"/>
              </a:schemeClr>
            </a:glow>
          </a:effectLst>
        </p:spPr>
      </p:pic>
      <p:pic>
        <p:nvPicPr>
          <p:cNvPr id="45061" name="Picture 5" descr="http://www.clker.com/cliparts/9/1/7/7/11954453101010753072kuba_arrow_icons_set.svg.hi.png"/>
          <p:cNvPicPr>
            <a:picLocks noChangeAspect="1" noChangeArrowheads="1"/>
          </p:cNvPicPr>
          <p:nvPr/>
        </p:nvPicPr>
        <p:blipFill>
          <a:blip r:embed="rId4" cstate="screen"/>
          <a:srcRect/>
          <a:stretch>
            <a:fillRect/>
          </a:stretch>
        </p:blipFill>
        <p:spPr bwMode="auto">
          <a:xfrm rot="984847">
            <a:off x="2882727" y="4215327"/>
            <a:ext cx="1119026" cy="609600"/>
          </a:xfrm>
          <a:prstGeom prst="rect">
            <a:avLst/>
          </a:prstGeom>
          <a:ln>
            <a:noFill/>
          </a:ln>
          <a:effectLst>
            <a:outerShdw blurRad="292100" dist="139700" dir="2700000" algn="tl" rotWithShape="0">
              <a:srgbClr val="333333">
                <a:alpha val="65000"/>
              </a:srgbClr>
            </a:outerShdw>
          </a:effectLst>
        </p:spPr>
      </p:pic>
      <p:pic>
        <p:nvPicPr>
          <p:cNvPr id="9" name="Picture 5" descr="http://www.clker.com/cliparts/9/1/7/7/11954453101010753072kuba_arrow_icons_set.svg.hi.png"/>
          <p:cNvPicPr>
            <a:picLocks noChangeAspect="1" noChangeArrowheads="1"/>
          </p:cNvPicPr>
          <p:nvPr/>
        </p:nvPicPr>
        <p:blipFill>
          <a:blip r:embed="rId4" cstate="screen"/>
          <a:srcRect/>
          <a:stretch>
            <a:fillRect/>
          </a:stretch>
        </p:blipFill>
        <p:spPr bwMode="auto">
          <a:xfrm rot="20261839" flipH="1">
            <a:off x="5103190" y="4182093"/>
            <a:ext cx="1114376" cy="609600"/>
          </a:xfrm>
          <a:prstGeom prst="rect">
            <a:avLst/>
          </a:prstGeom>
          <a:ln>
            <a:noFill/>
          </a:ln>
          <a:effectLst>
            <a:outerShdw blurRad="292100" dist="139700" dir="2700000" algn="tl" rotWithShape="0">
              <a:srgbClr val="333333">
                <a:alpha val="65000"/>
              </a:srgbClr>
            </a:outerShdw>
          </a:effectLst>
        </p:spPr>
      </p:pic>
      <p:pic>
        <p:nvPicPr>
          <p:cNvPr id="45063" name="Picture 7" descr="http://relationary.files.wordpress.com/2008/03/zachmansql04.jpg"/>
          <p:cNvPicPr>
            <a:picLocks noChangeAspect="1" noChangeArrowheads="1"/>
          </p:cNvPicPr>
          <p:nvPr/>
        </p:nvPicPr>
        <p:blipFill>
          <a:blip r:embed="rId5" cstate="screen">
            <a:lum bright="-30000" contrast="20000"/>
          </a:blip>
          <a:srcRect/>
          <a:stretch>
            <a:fillRect/>
          </a:stretch>
        </p:blipFill>
        <p:spPr bwMode="auto">
          <a:xfrm rot="742204">
            <a:off x="4268724" y="3918766"/>
            <a:ext cx="813813" cy="813813"/>
          </a:xfrm>
          <a:prstGeom prst="roundRect">
            <a:avLst>
              <a:gd name="adj" fmla="val 46433"/>
            </a:avLst>
          </a:prstGeom>
          <a:ln>
            <a:noFill/>
          </a:ln>
          <a:effectLst>
            <a:outerShdw blurRad="292100" dist="139700" dir="2700000" algn="tl" rotWithShape="0">
              <a:srgbClr val="333333">
                <a:alpha val="65000"/>
              </a:srgbClr>
            </a:outerShdw>
            <a:softEdge rad="63500"/>
          </a:effectLst>
        </p:spPr>
      </p:pic>
      <p:pic>
        <p:nvPicPr>
          <p:cNvPr id="45059" name="Picture 3" descr="http://www.clker.com/cliparts/9/1/7/7/11954453101010753072kuba_arrow_icons_set.svg.hi.png"/>
          <p:cNvPicPr>
            <a:picLocks noChangeAspect="1" noChangeArrowheads="1"/>
          </p:cNvPicPr>
          <p:nvPr/>
        </p:nvPicPr>
        <p:blipFill>
          <a:blip r:embed="rId6" cstate="screen"/>
          <a:srcRect/>
          <a:stretch>
            <a:fillRect/>
          </a:stretch>
        </p:blipFill>
        <p:spPr bwMode="auto">
          <a:xfrm>
            <a:off x="3943352" y="4558594"/>
            <a:ext cx="1238248" cy="1155698"/>
          </a:xfrm>
          <a:prstGeom prst="rect">
            <a:avLst/>
          </a:prstGeom>
          <a:noFill/>
          <a:effectLst>
            <a:glow rad="228600">
              <a:schemeClr val="accent4">
                <a:satMod val="175000"/>
                <a:alpha val="40000"/>
              </a:schemeClr>
            </a:glow>
          </a:effectLst>
        </p:spPr>
      </p:pic>
    </p:spTree>
    <p:extLst>
      <p:ext uri="{BB962C8B-B14F-4D97-AF65-F5344CB8AC3E}">
        <p14:creationId xmlns:p14="http://schemas.microsoft.com/office/powerpoint/2010/main" val="3568358507"/>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dirty="0"/>
              <a:t>Inner Join with ON Clause</a:t>
            </a:r>
          </a:p>
        </p:txBody>
      </p:sp>
      <p:sp>
        <p:nvSpPr>
          <p:cNvPr id="527363" name="Rectangle 3"/>
          <p:cNvSpPr>
            <a:spLocks noGrp="1" noChangeArrowheads="1"/>
          </p:cNvSpPr>
          <p:nvPr>
            <p:ph idx="1"/>
          </p:nvPr>
        </p:nvSpPr>
        <p:spPr>
          <a:xfrm>
            <a:off x="228600" y="914400"/>
            <a:ext cx="8591550" cy="5611813"/>
          </a:xfrm>
        </p:spPr>
        <p:txBody>
          <a:bodyPr/>
          <a:lstStyle/>
          <a:p>
            <a:pPr>
              <a:spcBef>
                <a:spcPct val="35000"/>
              </a:spcBef>
            </a:pPr>
            <a:r>
              <a:rPr lang="en-US" dirty="0"/>
              <a:t>To specify arbitrary conditions or specify columns to join, the </a:t>
            </a:r>
            <a:r>
              <a:rPr lang="en-US" dirty="0">
                <a:solidFill>
                  <a:schemeClr val="accent5">
                    <a:lumMod val="20000"/>
                    <a:lumOff val="80000"/>
                  </a:schemeClr>
                </a:solidFill>
                <a:latin typeface="Consolas" pitchFamily="49" charset="0"/>
              </a:rPr>
              <a:t>ON</a:t>
            </a:r>
            <a:r>
              <a:rPr lang="en-US" dirty="0"/>
              <a:t> clause is used</a:t>
            </a:r>
          </a:p>
          <a:p>
            <a:pPr lvl="1">
              <a:lnSpc>
                <a:spcPts val="3600"/>
              </a:lnSpc>
            </a:pPr>
            <a:r>
              <a:rPr lang="en-US" dirty="0"/>
              <a:t>Such </a:t>
            </a:r>
            <a:r>
              <a:rPr lang="en-US" dirty="0">
                <a:solidFill>
                  <a:schemeClr val="accent5">
                    <a:lumMod val="20000"/>
                    <a:lumOff val="80000"/>
                  </a:schemeClr>
                </a:solidFill>
                <a:latin typeface="Consolas" pitchFamily="49" charset="0"/>
              </a:rPr>
              <a:t>JOIN</a:t>
            </a:r>
            <a:r>
              <a:rPr lang="en-US" dirty="0"/>
              <a:t> is called also </a:t>
            </a:r>
            <a:r>
              <a:rPr lang="en-US" dirty="0">
                <a:solidFill>
                  <a:schemeClr val="accent5">
                    <a:lumMod val="20000"/>
                    <a:lumOff val="80000"/>
                  </a:schemeClr>
                </a:solidFill>
                <a:latin typeface="Consolas" pitchFamily="49" charset="0"/>
              </a:rPr>
              <a:t>INNER</a:t>
            </a:r>
            <a:r>
              <a:rPr lang="en-US" dirty="0">
                <a:solidFill>
                  <a:schemeClr val="accent5">
                    <a:lumMod val="20000"/>
                    <a:lumOff val="80000"/>
                  </a:schemeClr>
                </a:solidFill>
              </a:rPr>
              <a:t> </a:t>
            </a:r>
            <a:r>
              <a:rPr lang="en-US" dirty="0">
                <a:solidFill>
                  <a:schemeClr val="accent5">
                    <a:lumMod val="20000"/>
                    <a:lumOff val="80000"/>
                  </a:schemeClr>
                </a:solidFill>
                <a:latin typeface="Consolas" pitchFamily="49" charset="0"/>
              </a:rPr>
              <a:t>JOIN</a:t>
            </a:r>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sp>
        <p:nvSpPr>
          <p:cNvPr id="527364" name="Rectangle 4"/>
          <p:cNvSpPr>
            <a:spLocks noChangeArrowheads="1"/>
          </p:cNvSpPr>
          <p:nvPr/>
        </p:nvSpPr>
        <p:spPr bwMode="auto">
          <a:xfrm>
            <a:off x="687388" y="2743200"/>
            <a:ext cx="7772400" cy="1631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e.EmployeeID, e.LastName, e.DepartmentID,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d.DepartmentID, d.Name AS DepartmentName</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INNER JOIN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Departments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d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ON e.DepartmentID = d.DepartmentID</a:t>
            </a:r>
          </a:p>
        </p:txBody>
      </p:sp>
      <p:graphicFrame>
        <p:nvGraphicFramePr>
          <p:cNvPr id="527365" name="Group 5"/>
          <p:cNvGraphicFramePr>
            <a:graphicFrameLocks noGrp="1"/>
          </p:cNvGraphicFramePr>
          <p:nvPr/>
        </p:nvGraphicFramePr>
        <p:xfrm>
          <a:off x="676275" y="4655820"/>
          <a:ext cx="7781925" cy="1784604"/>
        </p:xfrm>
        <a:graphic>
          <a:graphicData uri="http://schemas.openxmlformats.org/drawingml/2006/table">
            <a:tbl>
              <a:tblPr/>
              <a:tblGrid>
                <a:gridCol w="1685925"/>
                <a:gridCol w="1447800"/>
                <a:gridCol w="1102242"/>
                <a:gridCol w="1107558"/>
                <a:gridCol w="2438400"/>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EmployeeID</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kern="1200" cap="none" normalizeH="0" baseline="0" noProof="1" smtClean="0">
                          <a:ln>
                            <a:noFill/>
                          </a:ln>
                          <a:solidFill>
                            <a:srgbClr val="EBFFD2"/>
                          </a:solidFill>
                          <a:effectLst>
                            <a:outerShdw blurRad="38100" dist="38100" dir="2700000" algn="tl">
                              <a:srgbClr val="000000">
                                <a:alpha val="43137"/>
                              </a:srgbClr>
                            </a:outerShdw>
                          </a:effectLst>
                          <a:latin typeface="+mn-lt"/>
                          <a:ea typeface="+mn-ea"/>
                          <a:cs typeface="+mn-cs"/>
                        </a:rPr>
                        <a:t>LastName</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kern="1200" cap="none" normalizeH="0" baseline="0" noProof="1" smtClean="0">
                          <a:ln>
                            <a:noFill/>
                          </a:ln>
                          <a:solidFill>
                            <a:srgbClr val="EBFFD2"/>
                          </a:solidFill>
                          <a:effectLst>
                            <a:outerShdw blurRad="38100" dist="38100" dir="2700000" algn="tl">
                              <a:srgbClr val="000000">
                                <a:alpha val="43137"/>
                              </a:srgbClr>
                            </a:outerShdw>
                          </a:effectLst>
                          <a:latin typeface="+mn-lt"/>
                          <a:ea typeface="+mn-ea"/>
                          <a:cs typeface="+mn-cs"/>
                        </a:rPr>
                        <a:t>DepartmentID</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kern="1200" cap="none" normalizeH="0" baseline="0" noProof="1" smtClean="0">
                          <a:ln>
                            <a:noFill/>
                          </a:ln>
                          <a:solidFill>
                            <a:srgbClr val="EBFFD2"/>
                          </a:solidFill>
                          <a:effectLst>
                            <a:outerShdw blurRad="38100" dist="38100" dir="2700000" algn="tl">
                              <a:srgbClr val="000000">
                                <a:alpha val="43137"/>
                              </a:srgbClr>
                            </a:outerShdw>
                          </a:effectLst>
                          <a:latin typeface="+mn-lt"/>
                          <a:ea typeface="+mn-ea"/>
                          <a:cs typeface="+mn-cs"/>
                        </a:rPr>
                        <a:t>DepartmentID</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kern="1200" cap="none" normalizeH="0" baseline="0" noProof="1" smtClean="0">
                          <a:ln>
                            <a:noFill/>
                          </a:ln>
                          <a:solidFill>
                            <a:srgbClr val="EBFFD2"/>
                          </a:solidFill>
                          <a:effectLst>
                            <a:outerShdw blurRad="38100" dist="38100" dir="2700000" algn="tl">
                              <a:srgbClr val="000000">
                                <a:alpha val="43137"/>
                              </a:srgbClr>
                            </a:outerShdw>
                          </a:effectLst>
                          <a:latin typeface="+mn-lt"/>
                          <a:ea typeface="+mn-ea"/>
                          <a:cs typeface="+mn-cs"/>
                        </a:rPr>
                        <a:t>DepartmentName</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3337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Gilbert</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7</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7</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Production</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2</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Brown</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4</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4</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Marketing</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3</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Tamburello</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18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Engineering</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69512730"/>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dirty="0"/>
              <a:t>Equijoins</a:t>
            </a:r>
          </a:p>
        </p:txBody>
      </p:sp>
      <p:sp>
        <p:nvSpPr>
          <p:cNvPr id="529411" name="Rectangle 3"/>
          <p:cNvSpPr>
            <a:spLocks noGrp="1" noChangeArrowheads="1"/>
          </p:cNvSpPr>
          <p:nvPr>
            <p:ph idx="1"/>
          </p:nvPr>
        </p:nvSpPr>
        <p:spPr>
          <a:xfrm>
            <a:off x="228600" y="1066800"/>
            <a:ext cx="8591550" cy="5459413"/>
          </a:xfrm>
        </p:spPr>
        <p:txBody>
          <a:bodyPr/>
          <a:lstStyle/>
          <a:p>
            <a:pPr>
              <a:spcBef>
                <a:spcPct val="35000"/>
              </a:spcBef>
            </a:pPr>
            <a:r>
              <a:rPr lang="en-US" dirty="0"/>
              <a:t>Inner joins with join conditions pushed down to the </a:t>
            </a:r>
            <a:r>
              <a:rPr lang="en-US" dirty="0">
                <a:solidFill>
                  <a:schemeClr val="accent5">
                    <a:lumMod val="20000"/>
                    <a:lumOff val="80000"/>
                  </a:schemeClr>
                </a:solidFill>
                <a:latin typeface="Consolas" pitchFamily="49" charset="0"/>
              </a:rPr>
              <a:t>WHERE</a:t>
            </a:r>
            <a:r>
              <a:rPr lang="en-US" dirty="0"/>
              <a:t> clause</a:t>
            </a:r>
            <a:endParaRPr lang="en-US" dirty="0">
              <a:latin typeface="Courier New" pitchFamily="49" charset="0"/>
            </a:endParaRPr>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sp>
        <p:nvSpPr>
          <p:cNvPr id="529412" name="Rectangle 4"/>
          <p:cNvSpPr>
            <a:spLocks noChangeArrowheads="1"/>
          </p:cNvSpPr>
          <p:nvPr/>
        </p:nvSpPr>
        <p:spPr bwMode="auto">
          <a:xfrm>
            <a:off x="766763" y="2334161"/>
            <a:ext cx="7629525" cy="13234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e.EmployeeID, e.LastName, e.DepartmentID,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d.DepartmentID, d.Name AS DepartmentName</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Departments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d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e.DepartmentID = d.DepartmentID</a:t>
            </a:r>
          </a:p>
        </p:txBody>
      </p:sp>
      <p:graphicFrame>
        <p:nvGraphicFramePr>
          <p:cNvPr id="529413" name="Group 5"/>
          <p:cNvGraphicFramePr>
            <a:graphicFrameLocks noGrp="1"/>
          </p:cNvGraphicFramePr>
          <p:nvPr/>
        </p:nvGraphicFramePr>
        <p:xfrm>
          <a:off x="755650" y="4114800"/>
          <a:ext cx="7640638" cy="1871472"/>
        </p:xfrm>
        <a:graphic>
          <a:graphicData uri="http://schemas.openxmlformats.org/drawingml/2006/table">
            <a:tbl>
              <a:tblPr/>
              <a:tblGrid>
                <a:gridCol w="1758950"/>
                <a:gridCol w="1600200"/>
                <a:gridCol w="1219200"/>
                <a:gridCol w="1219200"/>
                <a:gridCol w="1843088"/>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EmployeeID</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LastName</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Depart-mentID</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Depart-mentID</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Department-Name</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3337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1</a:t>
                      </a:r>
                      <a:endParaRPr kumimoji="1" lang="bg-BG"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Gilbert</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7</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7</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Production</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2</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Brown</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4</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4</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Marketing</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3</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Tamburello</a:t>
                      </a:r>
                      <a:endParaRPr kumimoji="1" lang="bg-BG"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1</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1</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Engineering</a:t>
                      </a:r>
                      <a:endParaRPr kumimoji="1" lang="bg-BG"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232284774"/>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p:txBody>
          <a:bodyPr/>
          <a:lstStyle/>
          <a:p>
            <a:r>
              <a:rPr lang="en-US" dirty="0"/>
              <a:t>INNER vs. OUTER Joins</a:t>
            </a:r>
          </a:p>
        </p:txBody>
      </p:sp>
      <p:sp>
        <p:nvSpPr>
          <p:cNvPr id="531459" name="Rectangle 3"/>
          <p:cNvSpPr>
            <a:spLocks noGrp="1" noChangeArrowheads="1"/>
          </p:cNvSpPr>
          <p:nvPr>
            <p:ph idx="1"/>
          </p:nvPr>
        </p:nvSpPr>
        <p:spPr/>
        <p:txBody>
          <a:bodyPr/>
          <a:lstStyle/>
          <a:p>
            <a:r>
              <a:rPr lang="en-US" dirty="0" smtClean="0">
                <a:solidFill>
                  <a:schemeClr val="accent5">
                    <a:lumMod val="20000"/>
                    <a:lumOff val="80000"/>
                  </a:schemeClr>
                </a:solidFill>
              </a:rPr>
              <a:t>Inner join</a:t>
            </a:r>
            <a:endParaRPr lang="en-US" dirty="0" smtClean="0"/>
          </a:p>
          <a:p>
            <a:pPr lvl="1"/>
            <a:r>
              <a:rPr lang="en-US" dirty="0" smtClean="0"/>
              <a:t>A </a:t>
            </a:r>
            <a:r>
              <a:rPr lang="en-US" dirty="0"/>
              <a:t>join of two tables returning only </a:t>
            </a:r>
            <a:r>
              <a:rPr lang="en-US" dirty="0" smtClean="0"/>
              <a:t>rows matching the join condition</a:t>
            </a:r>
            <a:endParaRPr lang="en-US" dirty="0">
              <a:solidFill>
                <a:schemeClr val="accent5">
                  <a:lumMod val="20000"/>
                  <a:lumOff val="80000"/>
                </a:schemeClr>
              </a:solidFill>
            </a:endParaRPr>
          </a:p>
          <a:p>
            <a:r>
              <a:rPr lang="en-US" dirty="0" smtClean="0">
                <a:solidFill>
                  <a:schemeClr val="accent5">
                    <a:lumMod val="20000"/>
                    <a:lumOff val="80000"/>
                  </a:schemeClr>
                </a:solidFill>
              </a:rPr>
              <a:t>Left</a:t>
            </a:r>
            <a:r>
              <a:rPr lang="en-US" dirty="0" smtClean="0"/>
              <a:t> (or </a:t>
            </a:r>
            <a:r>
              <a:rPr lang="en-US" dirty="0" smtClean="0">
                <a:solidFill>
                  <a:schemeClr val="accent5">
                    <a:lumMod val="20000"/>
                    <a:lumOff val="80000"/>
                  </a:schemeClr>
                </a:solidFill>
              </a:rPr>
              <a:t>right</a:t>
            </a:r>
            <a:r>
              <a:rPr lang="en-US" dirty="0" smtClean="0"/>
              <a:t>) </a:t>
            </a:r>
            <a:r>
              <a:rPr lang="en-US" dirty="0" smtClean="0">
                <a:solidFill>
                  <a:schemeClr val="accent5">
                    <a:lumMod val="20000"/>
                    <a:lumOff val="80000"/>
                  </a:schemeClr>
                </a:solidFill>
              </a:rPr>
              <a:t>outer join</a:t>
            </a:r>
            <a:endParaRPr lang="en-US" dirty="0" smtClean="0"/>
          </a:p>
          <a:p>
            <a:pPr lvl="1"/>
            <a:r>
              <a:rPr lang="en-US" dirty="0" smtClean="0"/>
              <a:t>Returns </a:t>
            </a:r>
            <a:r>
              <a:rPr lang="en-US" dirty="0"/>
              <a:t>the results of the inner join as well as unmatched rows from the left (or right) </a:t>
            </a:r>
            <a:r>
              <a:rPr lang="en-US" dirty="0" smtClean="0"/>
              <a:t>table</a:t>
            </a:r>
            <a:endParaRPr lang="en-US" dirty="0">
              <a:solidFill>
                <a:schemeClr val="accent5">
                  <a:lumMod val="20000"/>
                  <a:lumOff val="80000"/>
                </a:schemeClr>
              </a:solidFill>
            </a:endParaRPr>
          </a:p>
          <a:p>
            <a:r>
              <a:rPr lang="en-US" dirty="0" smtClean="0">
                <a:solidFill>
                  <a:schemeClr val="accent5">
                    <a:lumMod val="20000"/>
                    <a:lumOff val="80000"/>
                  </a:schemeClr>
                </a:solidFill>
              </a:rPr>
              <a:t>Full outer join</a:t>
            </a:r>
            <a:endParaRPr lang="en-US" dirty="0" smtClean="0"/>
          </a:p>
          <a:p>
            <a:pPr lvl="1"/>
            <a:r>
              <a:rPr lang="en-US" dirty="0" smtClean="0"/>
              <a:t>Returns </a:t>
            </a:r>
            <a:r>
              <a:rPr lang="en-US" dirty="0"/>
              <a:t>the results of an inner join as well as the results of a left and right </a:t>
            </a:r>
            <a:r>
              <a:rPr lang="en-US" dirty="0" smtClean="0"/>
              <a:t>join</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75</a:t>
            </a:fld>
            <a:endParaRPr lang="en-US" dirty="0"/>
          </a:p>
        </p:txBody>
      </p:sp>
    </p:spTree>
    <p:extLst>
      <p:ext uri="{BB962C8B-B14F-4D97-AF65-F5344CB8AC3E}">
        <p14:creationId xmlns:p14="http://schemas.microsoft.com/office/powerpoint/2010/main" val="1454517073"/>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p:txBody>
          <a:bodyPr/>
          <a:lstStyle/>
          <a:p>
            <a:r>
              <a:rPr lang="en-US" dirty="0"/>
              <a:t>INNER JOIN</a:t>
            </a:r>
          </a:p>
        </p:txBody>
      </p:sp>
      <p:sp>
        <p:nvSpPr>
          <p:cNvPr id="5"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sp>
        <p:nvSpPr>
          <p:cNvPr id="532483" name="Rectangle 3"/>
          <p:cNvSpPr>
            <a:spLocks noChangeArrowheads="1"/>
          </p:cNvSpPr>
          <p:nvPr/>
        </p:nvSpPr>
        <p:spPr bwMode="auto">
          <a:xfrm>
            <a:off x="692091" y="1143000"/>
            <a:ext cx="7766170" cy="13234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e.LastName EmpLastName,</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m.EmployeeID MgrID, m.LastName MgrLastName</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 INNER JOIN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m</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ON e.ManagerID = m.EmployeeID</a:t>
            </a:r>
          </a:p>
        </p:txBody>
      </p:sp>
      <p:graphicFrame>
        <p:nvGraphicFramePr>
          <p:cNvPr id="532484" name="Group 4"/>
          <p:cNvGraphicFramePr>
            <a:graphicFrameLocks noGrp="1"/>
          </p:cNvGraphicFramePr>
          <p:nvPr/>
        </p:nvGraphicFramePr>
        <p:xfrm>
          <a:off x="685801" y="2866644"/>
          <a:ext cx="7772400" cy="3457956"/>
        </p:xfrm>
        <a:graphic>
          <a:graphicData uri="http://schemas.openxmlformats.org/drawingml/2006/table">
            <a:tbl>
              <a:tblPr firstRow="1" lastRow="1"/>
              <a:tblGrid>
                <a:gridCol w="2429848"/>
                <a:gridCol w="2386236"/>
                <a:gridCol w="2956316"/>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EmpLastName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MgrID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MgrLastName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Erickson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Tamburello</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Goldberg</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Tamburello</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Duffy</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109</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Sánchez</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Johnson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185</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Hill</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Higa</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185</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Hill</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Ford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185</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Hill</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Maxwell</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21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Krebs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048754722"/>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p:txBody>
          <a:bodyPr/>
          <a:lstStyle/>
          <a:p>
            <a:r>
              <a:rPr lang="en-US" dirty="0"/>
              <a:t>LEFT OUTER JOIN</a:t>
            </a:r>
          </a:p>
        </p:txBody>
      </p:sp>
      <p:sp>
        <p:nvSpPr>
          <p:cNvPr id="5"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sp>
        <p:nvSpPr>
          <p:cNvPr id="534531" name="Rectangle 3"/>
          <p:cNvSpPr>
            <a:spLocks noChangeArrowheads="1"/>
          </p:cNvSpPr>
          <p:nvPr/>
        </p:nvSpPr>
        <p:spPr bwMode="auto">
          <a:xfrm>
            <a:off x="692091" y="1143000"/>
            <a:ext cx="7766170" cy="13234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e.LastName EmpLastName,</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m.EmployeeID MgrID, m.LastName MgrLastName</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 LEFT OUTER JOIN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m</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ON e.ManagerID = m.EmployeeID</a:t>
            </a:r>
          </a:p>
        </p:txBody>
      </p:sp>
      <p:graphicFrame>
        <p:nvGraphicFramePr>
          <p:cNvPr id="534532" name="Group 4"/>
          <p:cNvGraphicFramePr>
            <a:graphicFrameLocks noGrp="1"/>
          </p:cNvGraphicFramePr>
          <p:nvPr/>
        </p:nvGraphicFramePr>
        <p:xfrm>
          <a:off x="685801" y="2866644"/>
          <a:ext cx="7772400" cy="3457956"/>
        </p:xfrm>
        <a:graphic>
          <a:graphicData uri="http://schemas.openxmlformats.org/drawingml/2006/table">
            <a:tbl>
              <a:tblPr/>
              <a:tblGrid>
                <a:gridCol w="2429848"/>
                <a:gridCol w="2386236"/>
                <a:gridCol w="2956316"/>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EmpLastName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MgrID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MgrLastName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Sánchez</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NULL</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NULL</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Benshoof</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6</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Bradley</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Miller</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14</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Maxwell</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Okelberry</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16</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Brown</a:t>
                      </a:r>
                      <a:endPar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34963">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Hill</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25</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Mu</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Frum</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184</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Richins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Culbertson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30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Barreto de Mattos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408587159"/>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p:txBody>
          <a:bodyPr/>
          <a:lstStyle/>
          <a:p>
            <a:r>
              <a:rPr lang="en-US" dirty="0"/>
              <a:t>RIGHT OUTER JOIN</a:t>
            </a:r>
          </a:p>
        </p:txBody>
      </p:sp>
      <p:sp>
        <p:nvSpPr>
          <p:cNvPr id="5"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sp>
        <p:nvSpPr>
          <p:cNvPr id="536579" name="Rectangle 3"/>
          <p:cNvSpPr>
            <a:spLocks noChangeArrowheads="1"/>
          </p:cNvSpPr>
          <p:nvPr/>
        </p:nvSpPr>
        <p:spPr bwMode="auto">
          <a:xfrm>
            <a:off x="692091" y="1143000"/>
            <a:ext cx="7766170" cy="13234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e.LastName EmpLastName,</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m.EmployeeID MgrID, m.LastName MgrLastName</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 RIGHT OUTER JOIN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m</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ON e.ManagerID = m.EmployeeID</a:t>
            </a:r>
          </a:p>
        </p:txBody>
      </p:sp>
      <p:graphicFrame>
        <p:nvGraphicFramePr>
          <p:cNvPr id="536580" name="Group 4"/>
          <p:cNvGraphicFramePr>
            <a:graphicFrameLocks noGrp="1"/>
          </p:cNvGraphicFramePr>
          <p:nvPr/>
        </p:nvGraphicFramePr>
        <p:xfrm>
          <a:off x="685801" y="2866644"/>
          <a:ext cx="7772400" cy="3457956"/>
        </p:xfrm>
        <a:graphic>
          <a:graphicData uri="http://schemas.openxmlformats.org/drawingml/2006/table">
            <a:tbl>
              <a:tblPr/>
              <a:tblGrid>
                <a:gridCol w="2429848"/>
                <a:gridCol w="2386236"/>
                <a:gridCol w="2956316"/>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EmpLastName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MgrID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MgrLastName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Lertpiriyasuwat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38</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Liu</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NULL</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39</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Hines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NULL</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40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McKay</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Berglund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41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Wu</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Koenigsbauer</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123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Hay</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NULL</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124</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Zabokritski</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NULL</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125</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Decker</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196205167"/>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r>
              <a:rPr lang="en-US" dirty="0"/>
              <a:t>FULL OUTER JOIN</a:t>
            </a:r>
          </a:p>
        </p:txBody>
      </p:sp>
      <p:sp>
        <p:nvSpPr>
          <p:cNvPr id="5"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sp>
        <p:nvSpPr>
          <p:cNvPr id="538627" name="Rectangle 3"/>
          <p:cNvSpPr>
            <a:spLocks noChangeArrowheads="1"/>
          </p:cNvSpPr>
          <p:nvPr/>
        </p:nvSpPr>
        <p:spPr bwMode="auto">
          <a:xfrm>
            <a:off x="692091" y="1143000"/>
            <a:ext cx="7766170" cy="13234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e.LastName EmpLastName,</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m.EmployeeID MgrID, m.LastName MgrLastName</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employee e FULL OUTER JOIN employee m</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ON e.ManagerID = m.EmployeeID</a:t>
            </a:r>
          </a:p>
        </p:txBody>
      </p:sp>
      <p:graphicFrame>
        <p:nvGraphicFramePr>
          <p:cNvPr id="538628" name="Group 4"/>
          <p:cNvGraphicFramePr>
            <a:graphicFrameLocks noGrp="1"/>
          </p:cNvGraphicFramePr>
          <p:nvPr/>
        </p:nvGraphicFramePr>
        <p:xfrm>
          <a:off x="685801" y="2866644"/>
          <a:ext cx="7772400" cy="3457956"/>
        </p:xfrm>
        <a:graphic>
          <a:graphicData uri="http://schemas.openxmlformats.org/drawingml/2006/table">
            <a:tbl>
              <a:tblPr/>
              <a:tblGrid>
                <a:gridCol w="2429848"/>
                <a:gridCol w="2386236"/>
                <a:gridCol w="2956316"/>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EmpLastName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MgrID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MgrLastName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Sanchez</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NULL</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NULL</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Cracium</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Tamburello</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Gilbert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16</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Brown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NULL</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17</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Hartwig</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NULL</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Gilbert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252758846"/>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Identification of</a:t>
            </a:r>
            <a:r>
              <a:rPr lang="bg-BG" dirty="0" smtClean="0"/>
              <a:t> </a:t>
            </a:r>
            <a:r>
              <a:rPr lang="en-US" dirty="0" smtClean="0"/>
              <a:t>Entities</a:t>
            </a:r>
            <a:endParaRPr lang="en-US" dirty="0"/>
          </a:p>
        </p:txBody>
      </p:sp>
      <p:sp>
        <p:nvSpPr>
          <p:cNvPr id="3" name="Content Placeholder 2"/>
          <p:cNvSpPr>
            <a:spLocks noGrp="1"/>
          </p:cNvSpPr>
          <p:nvPr>
            <p:ph idx="1"/>
          </p:nvPr>
        </p:nvSpPr>
        <p:spPr>
          <a:xfrm>
            <a:off x="228600" y="1066800"/>
            <a:ext cx="8686800" cy="5486400"/>
          </a:xfrm>
        </p:spPr>
        <p:txBody>
          <a:bodyPr/>
          <a:lstStyle/>
          <a:p>
            <a:pPr>
              <a:lnSpc>
                <a:spcPct val="100000"/>
              </a:lnSpc>
            </a:pPr>
            <a:r>
              <a:rPr lang="en-US" dirty="0" smtClean="0"/>
              <a:t>Entity tables represent objects from the real world</a:t>
            </a:r>
            <a:endParaRPr lang="bg-BG" dirty="0" smtClean="0"/>
          </a:p>
          <a:p>
            <a:pPr lvl="1">
              <a:lnSpc>
                <a:spcPct val="100000"/>
              </a:lnSpc>
            </a:pPr>
            <a:r>
              <a:rPr lang="en-US" dirty="0" smtClean="0"/>
              <a:t>Most often they are nouns in the specification</a:t>
            </a:r>
            <a:endParaRPr lang="bg-BG" dirty="0" smtClean="0"/>
          </a:p>
          <a:p>
            <a:pPr lvl="1">
              <a:lnSpc>
                <a:spcPct val="100000"/>
              </a:lnSpc>
            </a:pPr>
            <a:r>
              <a:rPr lang="en-US" dirty="0" smtClean="0"/>
              <a:t>For example</a:t>
            </a:r>
            <a:r>
              <a:rPr lang="bg-BG" dirty="0" smtClean="0"/>
              <a:t>:</a:t>
            </a:r>
          </a:p>
          <a:p>
            <a:pPr lvl="1">
              <a:lnSpc>
                <a:spcPct val="100000"/>
              </a:lnSpc>
            </a:pPr>
            <a:endParaRPr lang="bg-BG" dirty="0" smtClean="0"/>
          </a:p>
          <a:p>
            <a:pPr lvl="1">
              <a:lnSpc>
                <a:spcPct val="100000"/>
              </a:lnSpc>
              <a:buFontTx/>
              <a:buNone/>
            </a:pPr>
            <a:endParaRPr lang="bg-BG" dirty="0" smtClean="0"/>
          </a:p>
          <a:p>
            <a:pPr lvl="1">
              <a:lnSpc>
                <a:spcPct val="100000"/>
              </a:lnSpc>
            </a:pPr>
            <a:endParaRPr lang="bg-BG" dirty="0" smtClean="0"/>
          </a:p>
          <a:p>
            <a:pPr lvl="1">
              <a:lnSpc>
                <a:spcPct val="100000"/>
              </a:lnSpc>
              <a:spcBef>
                <a:spcPts val="2400"/>
              </a:spcBef>
            </a:pPr>
            <a:r>
              <a:rPr lang="en-US" dirty="0" smtClean="0"/>
              <a:t>Entities</a:t>
            </a:r>
            <a:r>
              <a:rPr lang="bg-BG" dirty="0" smtClean="0"/>
              <a:t>: </a:t>
            </a:r>
            <a:r>
              <a:rPr lang="en-US" dirty="0" smtClean="0"/>
              <a:t>Student</a:t>
            </a:r>
            <a:r>
              <a:rPr lang="bg-BG" dirty="0" smtClean="0"/>
              <a:t>, </a:t>
            </a:r>
            <a:r>
              <a:rPr lang="en-US" dirty="0" smtClean="0"/>
              <a:t>Course</a:t>
            </a:r>
            <a:r>
              <a:rPr lang="bg-BG" dirty="0" smtClean="0"/>
              <a:t>, </a:t>
            </a:r>
            <a:r>
              <a:rPr lang="en-US" dirty="0" smtClean="0"/>
              <a:t>Town</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
        <p:nvSpPr>
          <p:cNvPr id="5" name="Rectangle 4"/>
          <p:cNvSpPr>
            <a:spLocks noChangeArrowheads="1"/>
          </p:cNvSpPr>
          <p:nvPr/>
        </p:nvSpPr>
        <p:spPr bwMode="auto">
          <a:xfrm>
            <a:off x="609600" y="3515139"/>
            <a:ext cx="7848600" cy="186390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ts val="2800"/>
              </a:lnSpc>
              <a:buClr>
                <a:schemeClr val="accent5">
                  <a:lumMod val="40000"/>
                  <a:lumOff val="60000"/>
                </a:schemeClr>
              </a:buClr>
              <a:buSzPct val="70000"/>
            </a:pP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We need to develop a system that stores information about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students</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which are trained in various</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courses</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The courses</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are held in different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towns</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When registering a new student the following information is entered:</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name</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faculty</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number</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 </a:t>
            </a:r>
            <a:r>
              <a:rPr lang="en-US"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photo and date</a:t>
            </a:r>
            <a:r>
              <a:rPr lang="ru-RU" sz="20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rPr>
              <a:t>.</a:t>
            </a:r>
          </a:p>
        </p:txBody>
      </p:sp>
      <p:sp>
        <p:nvSpPr>
          <p:cNvPr id="6" name="Rectangle 5"/>
          <p:cNvSpPr>
            <a:spLocks noChangeArrowheads="1"/>
          </p:cNvSpPr>
          <p:nvPr/>
        </p:nvSpPr>
        <p:spPr bwMode="auto">
          <a:xfrm>
            <a:off x="1467678" y="3925188"/>
            <a:ext cx="1275522" cy="33855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endParaRPr lang="ru-RU" sz="16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7" name="Rectangle 6"/>
          <p:cNvSpPr>
            <a:spLocks noChangeArrowheads="1"/>
          </p:cNvSpPr>
          <p:nvPr/>
        </p:nvSpPr>
        <p:spPr bwMode="auto">
          <a:xfrm>
            <a:off x="6934200" y="3928646"/>
            <a:ext cx="1086678" cy="33855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endParaRPr lang="ru-RU" sz="16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
        <p:nvSpPr>
          <p:cNvPr id="8" name="Rectangle 7"/>
          <p:cNvSpPr>
            <a:spLocks noChangeArrowheads="1"/>
          </p:cNvSpPr>
          <p:nvPr/>
        </p:nvSpPr>
        <p:spPr bwMode="auto">
          <a:xfrm>
            <a:off x="5390322" y="4273202"/>
            <a:ext cx="811695" cy="33855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endParaRPr lang="ru-RU" sz="1600" b="1" noProof="1" smtClean="0">
              <a:solidFill>
                <a:schemeClr val="tx1">
                  <a:lumMod val="20000"/>
                  <a:lumOff val="80000"/>
                </a:schemeClr>
              </a:solidFill>
              <a:effectLst>
                <a:outerShdw blurRad="38100" dist="38100" dir="2700000" algn="tl">
                  <a:srgbClr val="000000">
                    <a:alpha val="43137"/>
                  </a:srgbClr>
                </a:outerShdw>
              </a:effectLst>
              <a:latin typeface="Consolas" pitchFamily="49" charset="0"/>
              <a:cs typeface="Consolas" pitchFamily="49" charset="0"/>
              <a:sym typeface="Wingdings" pitchFamily="2" charset="2"/>
            </a:endParaRPr>
          </a:p>
        </p:txBody>
      </p:sp>
    </p:spTree>
    <p:extLst>
      <p:ext uri="{BB962C8B-B14F-4D97-AF65-F5344CB8AC3E}">
        <p14:creationId xmlns:p14="http://schemas.microsoft.com/office/powerpoint/2010/main" val="172343044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p:txBody>
          <a:bodyPr/>
          <a:lstStyle/>
          <a:p>
            <a:r>
              <a:rPr lang="en-US" dirty="0"/>
              <a:t>Three-Way Joins</a:t>
            </a:r>
          </a:p>
        </p:txBody>
      </p:sp>
      <p:sp>
        <p:nvSpPr>
          <p:cNvPr id="540675" name="Rectangle 3"/>
          <p:cNvSpPr>
            <a:spLocks noGrp="1" noChangeArrowheads="1"/>
          </p:cNvSpPr>
          <p:nvPr>
            <p:ph idx="1"/>
          </p:nvPr>
        </p:nvSpPr>
        <p:spPr>
          <a:xfrm>
            <a:off x="228600" y="990600"/>
            <a:ext cx="8686800" cy="5715000"/>
          </a:xfrm>
        </p:spPr>
        <p:txBody>
          <a:bodyPr/>
          <a:lstStyle/>
          <a:p>
            <a:r>
              <a:rPr lang="en-US" dirty="0"/>
              <a:t>A three-way join is a join of three tables</a:t>
            </a:r>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80</a:t>
            </a:fld>
            <a:endParaRPr lang="en-US" dirty="0"/>
          </a:p>
        </p:txBody>
      </p:sp>
      <p:sp>
        <p:nvSpPr>
          <p:cNvPr id="540676" name="Rectangle 4"/>
          <p:cNvSpPr>
            <a:spLocks noChangeArrowheads="1"/>
          </p:cNvSpPr>
          <p:nvPr/>
        </p:nvSpPr>
        <p:spPr bwMode="auto">
          <a:xfrm>
            <a:off x="827088" y="1752600"/>
            <a:ext cx="7416800"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e.FirstName, e.LastName</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t.Name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as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Towns,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a.AddressText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JOIN Addresses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ON e.AddressID = a.AddressID</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JOIN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Towns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ON a.TownID = t.TownID</a:t>
            </a:r>
          </a:p>
        </p:txBody>
      </p:sp>
      <p:graphicFrame>
        <p:nvGraphicFramePr>
          <p:cNvPr id="540677" name="Group 5"/>
          <p:cNvGraphicFramePr>
            <a:graphicFrameLocks noGrp="1"/>
          </p:cNvGraphicFramePr>
          <p:nvPr/>
        </p:nvGraphicFramePr>
        <p:xfrm>
          <a:off x="827088" y="4419600"/>
          <a:ext cx="7416800" cy="1933956"/>
        </p:xfrm>
        <a:graphic>
          <a:graphicData uri="http://schemas.openxmlformats.org/drawingml/2006/table">
            <a:tbl>
              <a:tblPr/>
              <a:tblGrid>
                <a:gridCol w="1657350"/>
                <a:gridCol w="1582737"/>
                <a:gridCol w="1441450"/>
                <a:gridCol w="2735263"/>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FirstName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LastName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Towns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AddressText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Guy</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Gilbert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Monroe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7726 Driftwood Drive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Kevin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Brown</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Everett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2294 West 39th St.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Roberto</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Tamburello</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Redmond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8000 Crane Court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009583422"/>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034" name="Rectangle 2"/>
          <p:cNvSpPr>
            <a:spLocks noGrp="1" noChangeArrowheads="1"/>
          </p:cNvSpPr>
          <p:nvPr>
            <p:ph type="title"/>
          </p:nvPr>
        </p:nvSpPr>
        <p:spPr/>
        <p:txBody>
          <a:bodyPr/>
          <a:lstStyle/>
          <a:p>
            <a:r>
              <a:rPr lang="en-US" dirty="0" smtClean="0"/>
              <a:t>Self-Join</a:t>
            </a:r>
            <a:endParaRPr lang="en-US" dirty="0"/>
          </a:p>
        </p:txBody>
      </p:sp>
      <p:sp>
        <p:nvSpPr>
          <p:cNvPr id="1068035" name="Rectangle 3"/>
          <p:cNvSpPr>
            <a:spLocks noGrp="1" noChangeArrowheads="1"/>
          </p:cNvSpPr>
          <p:nvPr>
            <p:ph idx="1"/>
          </p:nvPr>
        </p:nvSpPr>
        <p:spPr>
          <a:xfrm>
            <a:off x="323850" y="990600"/>
            <a:ext cx="8496300" cy="5535613"/>
          </a:xfrm>
        </p:spPr>
        <p:txBody>
          <a:bodyPr/>
          <a:lstStyle/>
          <a:p>
            <a:pPr>
              <a:lnSpc>
                <a:spcPct val="90000"/>
              </a:lnSpc>
              <a:spcBef>
                <a:spcPct val="25000"/>
              </a:spcBef>
            </a:pPr>
            <a:r>
              <a:rPr lang="en-US" dirty="0" smtClean="0"/>
              <a:t>Self-join </a:t>
            </a:r>
            <a:r>
              <a:rPr lang="en-US" dirty="0"/>
              <a:t>means to join a table to itself</a:t>
            </a:r>
          </a:p>
          <a:p>
            <a:pPr lvl="1">
              <a:lnSpc>
                <a:spcPct val="90000"/>
              </a:lnSpc>
              <a:spcBef>
                <a:spcPct val="25000"/>
              </a:spcBef>
            </a:pPr>
            <a:r>
              <a:rPr lang="en-US" dirty="0"/>
              <a:t>Always used with table aliases</a:t>
            </a:r>
          </a:p>
        </p:txBody>
      </p:sp>
      <p:sp>
        <p:nvSpPr>
          <p:cNvPr id="7"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sp>
        <p:nvSpPr>
          <p:cNvPr id="1068036" name="Rectangle 4"/>
          <p:cNvSpPr>
            <a:spLocks noChangeArrowheads="1"/>
          </p:cNvSpPr>
          <p:nvPr/>
        </p:nvSpPr>
        <p:spPr bwMode="auto">
          <a:xfrm>
            <a:off x="838200" y="2286000"/>
            <a:ext cx="7391400" cy="13234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SELECT e.FirstName + ' ' + e.LastName +</a:t>
            </a:r>
          </a:p>
          <a:p>
            <a:pPr eaLnBrk="0" hangingPunct="0">
              <a:lnSpc>
                <a:spcPct val="100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is managed by ' + m.LastName as Message</a:t>
            </a:r>
          </a:p>
          <a:p>
            <a:pPr eaLnBrk="0" hangingPunct="0">
              <a:lnSpc>
                <a:spcPct val="100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FROM Employees e JOIN Employees m</a:t>
            </a:r>
          </a:p>
          <a:p>
            <a:pPr eaLnBrk="0" hangingPunct="0">
              <a:lnSpc>
                <a:spcPct val="100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ON (e.ManagerId = m.EmployeeId)</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graphicFrame>
        <p:nvGraphicFramePr>
          <p:cNvPr id="6" name="Group 5"/>
          <p:cNvGraphicFramePr>
            <a:graphicFrameLocks noGrp="1"/>
          </p:cNvGraphicFramePr>
          <p:nvPr/>
        </p:nvGraphicFramePr>
        <p:xfrm>
          <a:off x="838200" y="4009644"/>
          <a:ext cx="7391400" cy="2314956"/>
        </p:xfrm>
        <a:graphic>
          <a:graphicData uri="http://schemas.openxmlformats.org/drawingml/2006/table">
            <a:tbl>
              <a:tblPr/>
              <a:tblGrid>
                <a:gridCol w="7391400"/>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Message</a:t>
                      </a:r>
                      <a:endPar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Ovidiu Cracium is managed by Tamburello</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Michael Sullivan is managed by Tamburello</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Sharon Salavaria is managed by Tamburello</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Dylan Miller is managed by Tamburello</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5026171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r>
              <a:rPr lang="en-US" dirty="0"/>
              <a:t>Cross Join</a:t>
            </a:r>
          </a:p>
        </p:txBody>
      </p:sp>
      <p:sp>
        <p:nvSpPr>
          <p:cNvPr id="542723" name="Rectangle 3"/>
          <p:cNvSpPr>
            <a:spLocks noGrp="1" noChangeArrowheads="1"/>
          </p:cNvSpPr>
          <p:nvPr>
            <p:ph idx="1"/>
          </p:nvPr>
        </p:nvSpPr>
        <p:spPr>
          <a:xfrm>
            <a:off x="228600" y="914400"/>
            <a:ext cx="8686800" cy="5611813"/>
          </a:xfrm>
        </p:spPr>
        <p:txBody>
          <a:bodyPr/>
          <a:lstStyle/>
          <a:p>
            <a:pPr>
              <a:lnSpc>
                <a:spcPct val="90000"/>
              </a:lnSpc>
              <a:spcBef>
                <a:spcPct val="25000"/>
              </a:spcBef>
            </a:pPr>
            <a:r>
              <a:rPr lang="en-US" sz="3000" dirty="0"/>
              <a:t>The </a:t>
            </a:r>
            <a:r>
              <a:rPr lang="en-US" sz="3000" dirty="0">
                <a:solidFill>
                  <a:schemeClr val="accent5">
                    <a:lumMod val="20000"/>
                    <a:lumOff val="80000"/>
                  </a:schemeClr>
                </a:solidFill>
              </a:rPr>
              <a:t>CROSS JOIN </a:t>
            </a:r>
            <a:r>
              <a:rPr lang="en-US" sz="3000" dirty="0"/>
              <a:t>clause produces the cross-product of two tables</a:t>
            </a:r>
          </a:p>
          <a:p>
            <a:pPr lvl="1">
              <a:lnSpc>
                <a:spcPct val="90000"/>
              </a:lnSpc>
              <a:spcBef>
                <a:spcPct val="25000"/>
              </a:spcBef>
            </a:pPr>
            <a:r>
              <a:rPr lang="en-US" sz="2800" dirty="0"/>
              <a:t>Same as a Cartesian product</a:t>
            </a:r>
          </a:p>
          <a:p>
            <a:pPr lvl="1">
              <a:lnSpc>
                <a:spcPct val="90000"/>
              </a:lnSpc>
              <a:spcBef>
                <a:spcPct val="25000"/>
              </a:spcBef>
            </a:pPr>
            <a:r>
              <a:rPr lang="en-US" sz="2800" dirty="0"/>
              <a:t>Not often used</a:t>
            </a:r>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82</a:t>
            </a:fld>
            <a:endParaRPr lang="en-US" dirty="0"/>
          </a:p>
        </p:txBody>
      </p:sp>
      <p:sp>
        <p:nvSpPr>
          <p:cNvPr id="542724" name="Rectangle 4"/>
          <p:cNvSpPr>
            <a:spLocks noChangeArrowheads="1"/>
          </p:cNvSpPr>
          <p:nvPr/>
        </p:nvSpPr>
        <p:spPr bwMode="auto">
          <a:xfrm>
            <a:off x="838200" y="3095244"/>
            <a:ext cx="7464425"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LastName [Last Name], Name [Dept Name]</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CROSS JOIN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Departments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graphicFrame>
        <p:nvGraphicFramePr>
          <p:cNvPr id="542725" name="Group 5"/>
          <p:cNvGraphicFramePr>
            <a:graphicFrameLocks noGrp="1"/>
          </p:cNvGraphicFramePr>
          <p:nvPr/>
        </p:nvGraphicFramePr>
        <p:xfrm>
          <a:off x="827088" y="4162044"/>
          <a:ext cx="7489825" cy="2314956"/>
        </p:xfrm>
        <a:graphic>
          <a:graphicData uri="http://schemas.openxmlformats.org/drawingml/2006/table">
            <a:tbl>
              <a:tblPr/>
              <a:tblGrid>
                <a:gridCol w="2852737"/>
                <a:gridCol w="4637088"/>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Last Name</a:t>
                      </a:r>
                      <a:endPar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Dept Name</a:t>
                      </a:r>
                      <a:endPar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Duffy</a:t>
                      </a:r>
                      <a:endPar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Document Control</a:t>
                      </a:r>
                      <a:endPar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Wang</a:t>
                      </a:r>
                      <a:endPar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Document Control</a:t>
                      </a:r>
                      <a:endPar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Duffy</a:t>
                      </a:r>
                      <a:endPar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Engineering</a:t>
                      </a:r>
                      <a:endPar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Wang</a:t>
                      </a:r>
                      <a:endPar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Engineering</a:t>
                      </a:r>
                      <a:endPar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a:t>
                      </a:r>
                      <a:endPar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a:t>
                      </a:r>
                      <a:endPar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190931415"/>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r>
              <a:rPr lang="en-US" dirty="0"/>
              <a:t>Additional Conditions</a:t>
            </a:r>
          </a:p>
        </p:txBody>
      </p:sp>
      <p:sp>
        <p:nvSpPr>
          <p:cNvPr id="544771" name="Rectangle 3"/>
          <p:cNvSpPr>
            <a:spLocks noGrp="1" noChangeArrowheads="1"/>
          </p:cNvSpPr>
          <p:nvPr>
            <p:ph idx="1"/>
          </p:nvPr>
        </p:nvSpPr>
        <p:spPr>
          <a:xfrm>
            <a:off x="228600" y="990600"/>
            <a:ext cx="8686800" cy="5715000"/>
          </a:xfrm>
        </p:spPr>
        <p:txBody>
          <a:bodyPr/>
          <a:lstStyle/>
          <a:p>
            <a:r>
              <a:rPr lang="en-US" dirty="0"/>
              <a:t>You can apply additional conditions in the </a:t>
            </a:r>
            <a:r>
              <a:rPr lang="en-US" dirty="0">
                <a:solidFill>
                  <a:schemeClr val="accent5">
                    <a:lumMod val="20000"/>
                    <a:lumOff val="80000"/>
                  </a:schemeClr>
                </a:solidFill>
                <a:latin typeface="Consolas" pitchFamily="49" charset="0"/>
              </a:rPr>
              <a:t>WHERE</a:t>
            </a:r>
            <a:r>
              <a:rPr lang="en-US" dirty="0"/>
              <a:t> clause:</a:t>
            </a:r>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83</a:t>
            </a:fld>
            <a:endParaRPr lang="en-US" dirty="0"/>
          </a:p>
        </p:txBody>
      </p:sp>
      <p:sp>
        <p:nvSpPr>
          <p:cNvPr id="544772" name="Rectangle 4"/>
          <p:cNvSpPr>
            <a:spLocks noChangeArrowheads="1"/>
          </p:cNvSpPr>
          <p:nvPr/>
        </p:nvSpPr>
        <p:spPr bwMode="auto">
          <a:xfrm>
            <a:off x="684213" y="2252332"/>
            <a:ext cx="7775575" cy="193899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e.EmployeeID, e.LastName, e.DepartmentID,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d.DepartmentID, d.Name AS DepartmentName</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INNER JOIN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Departments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d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ON e.DepartmentID = d.DepartmentID</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d.Name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'Sales'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graphicFrame>
        <p:nvGraphicFramePr>
          <p:cNvPr id="544773" name="Group 5"/>
          <p:cNvGraphicFramePr>
            <a:graphicFrameLocks noGrp="1"/>
          </p:cNvGraphicFramePr>
          <p:nvPr/>
        </p:nvGraphicFramePr>
        <p:xfrm>
          <a:off x="676275" y="4581525"/>
          <a:ext cx="7781925" cy="1871472"/>
        </p:xfrm>
        <a:graphic>
          <a:graphicData uri="http://schemas.openxmlformats.org/drawingml/2006/table">
            <a:tbl>
              <a:tblPr/>
              <a:tblGrid>
                <a:gridCol w="1762125"/>
                <a:gridCol w="1606868"/>
                <a:gridCol w="1288732"/>
                <a:gridCol w="1295400"/>
                <a:gridCol w="1828800"/>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EmployeeID</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LastName</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Depart-mentID</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Depart-mentID</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Department-Name</a:t>
                      </a:r>
                    </a:p>
                  </a:txBody>
                  <a:tcPr anchor="ct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33375">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268</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Jiang</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Sales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273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Welcker</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Sales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275</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Blythe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Sales</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433653635"/>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8" name="Rectangle 2"/>
          <p:cNvSpPr>
            <a:spLocks noGrp="1" noChangeArrowheads="1"/>
          </p:cNvSpPr>
          <p:nvPr>
            <p:ph type="title"/>
          </p:nvPr>
        </p:nvSpPr>
        <p:spPr/>
        <p:txBody>
          <a:bodyPr/>
          <a:lstStyle/>
          <a:p>
            <a:r>
              <a:rPr lang="en-US"/>
              <a:t>Complex Join Conditions</a:t>
            </a:r>
          </a:p>
        </p:txBody>
      </p:sp>
      <p:sp>
        <p:nvSpPr>
          <p:cNvPr id="1186819" name="Rectangle 3"/>
          <p:cNvSpPr>
            <a:spLocks noGrp="1" noChangeArrowheads="1"/>
          </p:cNvSpPr>
          <p:nvPr>
            <p:ph idx="1"/>
          </p:nvPr>
        </p:nvSpPr>
        <p:spPr/>
        <p:txBody>
          <a:bodyPr/>
          <a:lstStyle/>
          <a:p>
            <a:r>
              <a:rPr lang="en-US" sz="3000" dirty="0"/>
              <a:t>Joins can </a:t>
            </a:r>
            <a:r>
              <a:rPr lang="en-US" sz="3000" dirty="0" smtClean="0"/>
              <a:t>use any </a:t>
            </a:r>
            <a:r>
              <a:rPr lang="en-US" sz="3000" dirty="0"/>
              <a:t>Boolean expression in the </a:t>
            </a:r>
            <a:r>
              <a:rPr lang="en-US" sz="3000" dirty="0">
                <a:solidFill>
                  <a:schemeClr val="accent5">
                    <a:lumMod val="20000"/>
                    <a:lumOff val="80000"/>
                  </a:schemeClr>
                </a:solidFill>
                <a:latin typeface="Consolas" pitchFamily="49" charset="0"/>
                <a:cs typeface="Consolas" pitchFamily="49" charset="0"/>
              </a:rPr>
              <a:t>ON</a:t>
            </a:r>
            <a:r>
              <a:rPr lang="en-US" sz="3000" dirty="0"/>
              <a:t> clause:</a:t>
            </a:r>
          </a:p>
        </p:txBody>
      </p:sp>
      <p:sp>
        <p:nvSpPr>
          <p:cNvPr id="7" name="Slide Number Placeholder 3"/>
          <p:cNvSpPr>
            <a:spLocks noGrp="1"/>
          </p:cNvSpPr>
          <p:nvPr>
            <p:ph type="sldNum" sz="quarter" idx="10"/>
          </p:nvPr>
        </p:nvSpPr>
        <p:spPr/>
        <p:txBody>
          <a:bodyPr/>
          <a:lstStyle/>
          <a:p>
            <a:pPr>
              <a:defRPr/>
            </a:pPr>
            <a:fld id="{58452FF4-89E3-4D1B-9927-2DBDC00E58D7}" type="slidenum">
              <a:rPr lang="en-US" smtClean="0"/>
              <a:pPr>
                <a:defRPr/>
              </a:pPr>
              <a:t>84</a:t>
            </a:fld>
            <a:endParaRPr lang="en-US" dirty="0"/>
          </a:p>
        </p:txBody>
      </p:sp>
      <p:sp>
        <p:nvSpPr>
          <p:cNvPr id="1186820" name="Rectangle 4"/>
          <p:cNvSpPr>
            <a:spLocks noChangeArrowheads="1"/>
          </p:cNvSpPr>
          <p:nvPr/>
        </p:nvSpPr>
        <p:spPr bwMode="auto">
          <a:xfrm>
            <a:off x="685802" y="2328208"/>
            <a:ext cx="7772398" cy="193899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SELECT e.FirstName, e.LastName, d.Name as DeptName</a:t>
            </a:r>
          </a:p>
          <a:p>
            <a:pPr eaLnBrk="0" hangingPunct="0">
              <a:lnSpc>
                <a:spcPct val="100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FROM Employees e</a:t>
            </a:r>
          </a:p>
          <a:p>
            <a:pPr eaLnBrk="0" hangingPunct="0">
              <a:lnSpc>
                <a:spcPct val="100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INNER JOIN Departments d</a:t>
            </a:r>
          </a:p>
          <a:p>
            <a:pPr eaLnBrk="0" hangingPunct="0">
              <a:lnSpc>
                <a:spcPct val="100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ON (e.DepartmentId = d.DepartmentId</a:t>
            </a:r>
          </a:p>
          <a:p>
            <a:pPr eaLnBrk="0" hangingPunct="0">
              <a:lnSpc>
                <a:spcPct val="100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AND e.HireDate &gt; '1/1/1999'</a:t>
            </a:r>
          </a:p>
          <a:p>
            <a:pPr eaLnBrk="0" hangingPunct="0">
              <a:lnSpc>
                <a:spcPct val="100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AND d.Name IN ('Sales', 'Finance'))</a:t>
            </a:r>
          </a:p>
        </p:txBody>
      </p:sp>
      <p:graphicFrame>
        <p:nvGraphicFramePr>
          <p:cNvPr id="6" name="Group 4"/>
          <p:cNvGraphicFramePr>
            <a:graphicFrameLocks noGrp="1"/>
          </p:cNvGraphicFramePr>
          <p:nvPr/>
        </p:nvGraphicFramePr>
        <p:xfrm>
          <a:off x="685801" y="4695444"/>
          <a:ext cx="7772400" cy="1552956"/>
        </p:xfrm>
        <a:graphic>
          <a:graphicData uri="http://schemas.openxmlformats.org/drawingml/2006/table">
            <a:tbl>
              <a:tblPr/>
              <a:tblGrid>
                <a:gridCol w="2429848"/>
                <a:gridCol w="2386236"/>
                <a:gridCol w="2956316"/>
              </a:tblGrid>
              <a:tr h="189711">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FirstName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LastName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DeptName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176311">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Deborah</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Poe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Finance</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176311">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Wendy</a:t>
                      </a:r>
                      <a:endPar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Kahn</a:t>
                      </a:r>
                      <a:endPar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Finance</a:t>
                      </a:r>
                      <a:endPar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endParaRP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176311">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32232460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ctrTitle"/>
          </p:nvPr>
        </p:nvSpPr>
        <p:spPr>
          <a:xfrm>
            <a:off x="990600" y="1524000"/>
            <a:ext cx="7162800" cy="685800"/>
          </a:xfrm>
        </p:spPr>
        <p:txBody>
          <a:bodyPr/>
          <a:lstStyle/>
          <a:p>
            <a:r>
              <a:rPr lang="en-US" dirty="0"/>
              <a:t>SQL Language</a:t>
            </a:r>
            <a:endParaRPr lang="bg-BG" dirty="0"/>
          </a:p>
        </p:txBody>
      </p:sp>
      <p:sp>
        <p:nvSpPr>
          <p:cNvPr id="4" name="Subtitle 3"/>
          <p:cNvSpPr>
            <a:spLocks noGrp="1"/>
          </p:cNvSpPr>
          <p:nvPr>
            <p:ph type="subTitle" idx="1"/>
          </p:nvPr>
        </p:nvSpPr>
        <p:spPr>
          <a:xfrm>
            <a:off x="990600" y="2402680"/>
            <a:ext cx="7162800" cy="569120"/>
          </a:xfrm>
        </p:spPr>
        <p:txBody>
          <a:bodyPr/>
          <a:lstStyle/>
          <a:p>
            <a:r>
              <a:rPr dirty="0" smtClean="0"/>
              <a:t>Inserting Data in Tables</a:t>
            </a:r>
            <a:endParaRPr lang="bg-BG" dirty="0"/>
          </a:p>
        </p:txBody>
      </p:sp>
      <p:pic>
        <p:nvPicPr>
          <p:cNvPr id="23554" name="Picture 2" descr="http://www.msmnet.com/images/services_data.jpg"/>
          <p:cNvPicPr>
            <a:picLocks noChangeAspect="1" noChangeArrowheads="1"/>
          </p:cNvPicPr>
          <p:nvPr/>
        </p:nvPicPr>
        <p:blipFill>
          <a:blip r:embed="rId3" cstate="screen"/>
          <a:srcRect/>
          <a:stretch>
            <a:fillRect/>
          </a:stretch>
        </p:blipFill>
        <p:spPr bwMode="auto">
          <a:xfrm>
            <a:off x="3810000" y="4191000"/>
            <a:ext cx="1390650" cy="1714500"/>
          </a:xfrm>
          <a:prstGeom prst="roundRect">
            <a:avLst>
              <a:gd name="adj" fmla="val 5816"/>
            </a:avLst>
          </a:prstGeom>
          <a:solidFill>
            <a:srgbClr val="FFFFFF">
              <a:shade val="85000"/>
            </a:srgbClr>
          </a:solidFill>
          <a:ln>
            <a:noFill/>
          </a:ln>
          <a:effectLst/>
        </p:spPr>
      </p:pic>
      <p:pic>
        <p:nvPicPr>
          <p:cNvPr id="23556" name="Picture 4" descr="http://mareisac.com/data.jpg"/>
          <p:cNvPicPr>
            <a:picLocks noChangeAspect="1" noChangeArrowheads="1"/>
          </p:cNvPicPr>
          <p:nvPr/>
        </p:nvPicPr>
        <p:blipFill>
          <a:blip r:embed="rId4" cstate="screen"/>
          <a:srcRect/>
          <a:stretch>
            <a:fillRect/>
          </a:stretch>
        </p:blipFill>
        <p:spPr bwMode="auto">
          <a:xfrm>
            <a:off x="838200" y="3657600"/>
            <a:ext cx="2400300" cy="2431232"/>
          </a:xfrm>
          <a:prstGeom prst="roundRect">
            <a:avLst>
              <a:gd name="adj" fmla="val 5816"/>
            </a:avLst>
          </a:prstGeom>
          <a:solidFill>
            <a:srgbClr val="FFFFFF">
              <a:shade val="85000"/>
            </a:srgbClr>
          </a:solidFill>
          <a:ln>
            <a:noFill/>
          </a:ln>
          <a:effectLst/>
        </p:spPr>
      </p:pic>
      <p:pic>
        <p:nvPicPr>
          <p:cNvPr id="2" name="Picture 2" descr="http://www.artistsvalley.com/images/icons/Database%20Application%20Icons/Table%20Field%20Insert/256x256/Table%20Field%20Insert.jpg"/>
          <p:cNvPicPr>
            <a:picLocks noChangeAspect="1" noChangeArrowheads="1"/>
          </p:cNvPicPr>
          <p:nvPr/>
        </p:nvPicPr>
        <p:blipFill>
          <a:blip r:embed="rId5" cstate="screen"/>
          <a:srcRect/>
          <a:stretch>
            <a:fillRect/>
          </a:stretch>
        </p:blipFill>
        <p:spPr bwMode="auto">
          <a:xfrm>
            <a:off x="5791200" y="3657600"/>
            <a:ext cx="2438400" cy="2438400"/>
          </a:xfrm>
          <a:prstGeom prst="roundRect">
            <a:avLst>
              <a:gd name="adj" fmla="val 5816"/>
            </a:avLst>
          </a:prstGeom>
          <a:solidFill>
            <a:srgbClr val="FFFFFF">
              <a:shade val="85000"/>
            </a:srgbClr>
          </a:solidFill>
          <a:ln>
            <a:noFill/>
          </a:ln>
          <a:effectLst/>
        </p:spPr>
      </p:pic>
    </p:spTree>
    <p:extLst>
      <p:ext uri="{BB962C8B-B14F-4D97-AF65-F5344CB8AC3E}">
        <p14:creationId xmlns:p14="http://schemas.microsoft.com/office/powerpoint/2010/main" val="250044706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r>
              <a:rPr lang="en-US" dirty="0"/>
              <a:t>Inserting Data</a:t>
            </a:r>
            <a:endParaRPr lang="bg-BG" dirty="0"/>
          </a:p>
        </p:txBody>
      </p:sp>
      <p:sp>
        <p:nvSpPr>
          <p:cNvPr id="559107" name="Rectangle 3"/>
          <p:cNvSpPr>
            <a:spLocks noGrp="1" noChangeArrowheads="1"/>
          </p:cNvSpPr>
          <p:nvPr>
            <p:ph idx="1"/>
          </p:nvPr>
        </p:nvSpPr>
        <p:spPr>
          <a:xfrm>
            <a:off x="228600" y="990600"/>
            <a:ext cx="8686800" cy="5715000"/>
          </a:xfrm>
        </p:spPr>
        <p:txBody>
          <a:bodyPr/>
          <a:lstStyle/>
          <a:p>
            <a:pPr marL="357188" indent="-357188">
              <a:lnSpc>
                <a:spcPct val="100000"/>
              </a:lnSpc>
            </a:pPr>
            <a:r>
              <a:rPr lang="en-US" sz="3000" dirty="0">
                <a:solidFill>
                  <a:schemeClr val="accent5">
                    <a:lumMod val="20000"/>
                    <a:lumOff val="80000"/>
                  </a:schemeClr>
                </a:solidFill>
                <a:latin typeface="Consolas" pitchFamily="49" charset="0"/>
              </a:rPr>
              <a:t>INSERT</a:t>
            </a:r>
            <a:r>
              <a:rPr lang="en-US" sz="3000" dirty="0"/>
              <a:t> command</a:t>
            </a:r>
          </a:p>
          <a:p>
            <a:pPr marL="900113" lvl="1" indent="-363538">
              <a:lnSpc>
                <a:spcPct val="100000"/>
              </a:lnSpc>
            </a:pPr>
            <a:r>
              <a:rPr lang="en-US" sz="2600" dirty="0">
                <a:solidFill>
                  <a:schemeClr val="accent5">
                    <a:lumMod val="20000"/>
                    <a:lumOff val="80000"/>
                  </a:schemeClr>
                </a:solidFill>
                <a:latin typeface="Consolas" pitchFamily="49" charset="0"/>
              </a:rPr>
              <a:t>INSERT</a:t>
            </a:r>
            <a:r>
              <a:rPr lang="en-US" sz="2600" dirty="0">
                <a:solidFill>
                  <a:schemeClr val="accent5">
                    <a:lumMod val="20000"/>
                    <a:lumOff val="80000"/>
                  </a:schemeClr>
                </a:solidFill>
              </a:rPr>
              <a:t> </a:t>
            </a:r>
            <a:r>
              <a:rPr lang="en-US" sz="2600" dirty="0">
                <a:solidFill>
                  <a:schemeClr val="accent5">
                    <a:lumMod val="20000"/>
                    <a:lumOff val="80000"/>
                  </a:schemeClr>
                </a:solidFill>
                <a:latin typeface="Consolas" pitchFamily="49" charset="0"/>
              </a:rPr>
              <a:t>INTO</a:t>
            </a:r>
            <a:r>
              <a:rPr lang="en-US" sz="2600" dirty="0">
                <a:solidFill>
                  <a:schemeClr val="accent5">
                    <a:lumMod val="20000"/>
                    <a:lumOff val="80000"/>
                  </a:schemeClr>
                </a:solidFill>
              </a:rPr>
              <a:t> </a:t>
            </a:r>
            <a:r>
              <a:rPr lang="en-US" sz="2600" dirty="0">
                <a:solidFill>
                  <a:schemeClr val="accent5">
                    <a:lumMod val="20000"/>
                    <a:lumOff val="80000"/>
                  </a:schemeClr>
                </a:solidFill>
                <a:latin typeface="Consolas" pitchFamily="49" charset="0"/>
              </a:rPr>
              <a:t>&lt;table&gt;</a:t>
            </a:r>
            <a:r>
              <a:rPr lang="en-US" sz="2600" dirty="0">
                <a:solidFill>
                  <a:schemeClr val="accent5">
                    <a:lumMod val="20000"/>
                    <a:lumOff val="80000"/>
                  </a:schemeClr>
                </a:solidFill>
              </a:rPr>
              <a:t> </a:t>
            </a:r>
            <a:r>
              <a:rPr lang="en-US" sz="2600" dirty="0">
                <a:solidFill>
                  <a:schemeClr val="accent5">
                    <a:lumMod val="20000"/>
                    <a:lumOff val="80000"/>
                  </a:schemeClr>
                </a:solidFill>
                <a:latin typeface="Consolas" pitchFamily="49" charset="0"/>
              </a:rPr>
              <a:t>VALUES</a:t>
            </a:r>
            <a:r>
              <a:rPr lang="en-US" sz="2600" dirty="0">
                <a:solidFill>
                  <a:schemeClr val="accent5">
                    <a:lumMod val="20000"/>
                    <a:lumOff val="80000"/>
                  </a:schemeClr>
                </a:solidFill>
              </a:rPr>
              <a:t> </a:t>
            </a:r>
            <a:r>
              <a:rPr lang="en-US" sz="2600" dirty="0">
                <a:solidFill>
                  <a:schemeClr val="accent5">
                    <a:lumMod val="20000"/>
                    <a:lumOff val="80000"/>
                  </a:schemeClr>
                </a:solidFill>
                <a:latin typeface="Consolas" pitchFamily="49" charset="0"/>
              </a:rPr>
              <a:t>(&lt;values&gt;)</a:t>
            </a:r>
          </a:p>
          <a:p>
            <a:pPr marL="900113" lvl="1" indent="-363538">
              <a:lnSpc>
                <a:spcPct val="100000"/>
              </a:lnSpc>
            </a:pPr>
            <a:r>
              <a:rPr lang="en-US" sz="2600" dirty="0">
                <a:solidFill>
                  <a:schemeClr val="accent5">
                    <a:lumMod val="20000"/>
                    <a:lumOff val="80000"/>
                  </a:schemeClr>
                </a:solidFill>
                <a:latin typeface="Consolas" pitchFamily="49" charset="0"/>
              </a:rPr>
              <a:t>INSERT</a:t>
            </a:r>
            <a:r>
              <a:rPr lang="en-US" sz="2600" dirty="0">
                <a:solidFill>
                  <a:schemeClr val="accent5">
                    <a:lumMod val="20000"/>
                    <a:lumOff val="80000"/>
                  </a:schemeClr>
                </a:solidFill>
              </a:rPr>
              <a:t> </a:t>
            </a:r>
            <a:r>
              <a:rPr lang="en-US" sz="2600" dirty="0">
                <a:solidFill>
                  <a:schemeClr val="accent5">
                    <a:lumMod val="20000"/>
                    <a:lumOff val="80000"/>
                  </a:schemeClr>
                </a:solidFill>
                <a:latin typeface="Consolas" pitchFamily="49" charset="0"/>
              </a:rPr>
              <a:t>INTO</a:t>
            </a:r>
            <a:r>
              <a:rPr lang="en-US" sz="2600" dirty="0">
                <a:solidFill>
                  <a:schemeClr val="accent5">
                    <a:lumMod val="20000"/>
                    <a:lumOff val="80000"/>
                  </a:schemeClr>
                </a:solidFill>
              </a:rPr>
              <a:t> </a:t>
            </a:r>
            <a:r>
              <a:rPr lang="en-US" sz="2600" dirty="0">
                <a:solidFill>
                  <a:schemeClr val="accent5">
                    <a:lumMod val="20000"/>
                    <a:lumOff val="80000"/>
                  </a:schemeClr>
                </a:solidFill>
                <a:latin typeface="Consolas" pitchFamily="49" charset="0"/>
              </a:rPr>
              <a:t>&lt;table&gt;(&lt;columns&gt;)</a:t>
            </a:r>
            <a:r>
              <a:rPr lang="en-US" sz="2600" dirty="0">
                <a:solidFill>
                  <a:schemeClr val="accent5">
                    <a:lumMod val="20000"/>
                    <a:lumOff val="80000"/>
                  </a:schemeClr>
                </a:solidFill>
              </a:rPr>
              <a:t> </a:t>
            </a:r>
            <a:r>
              <a:rPr lang="en-US" sz="2600" dirty="0">
                <a:solidFill>
                  <a:schemeClr val="accent5">
                    <a:lumMod val="20000"/>
                    <a:lumOff val="80000"/>
                  </a:schemeClr>
                </a:solidFill>
                <a:latin typeface="Consolas" pitchFamily="49" charset="0"/>
              </a:rPr>
              <a:t>VALUES (&lt;values&gt;)</a:t>
            </a:r>
          </a:p>
          <a:p>
            <a:pPr marL="900113" lvl="1" indent="-363538">
              <a:lnSpc>
                <a:spcPct val="100000"/>
              </a:lnSpc>
            </a:pPr>
            <a:r>
              <a:rPr lang="en-US" sz="2600" dirty="0">
                <a:solidFill>
                  <a:schemeClr val="accent5">
                    <a:lumMod val="20000"/>
                    <a:lumOff val="80000"/>
                  </a:schemeClr>
                </a:solidFill>
                <a:latin typeface="Consolas" pitchFamily="49" charset="0"/>
              </a:rPr>
              <a:t>INSERT</a:t>
            </a:r>
            <a:r>
              <a:rPr lang="en-US" sz="2600" dirty="0">
                <a:solidFill>
                  <a:schemeClr val="accent5">
                    <a:lumMod val="20000"/>
                    <a:lumOff val="80000"/>
                  </a:schemeClr>
                </a:solidFill>
              </a:rPr>
              <a:t> </a:t>
            </a:r>
            <a:r>
              <a:rPr lang="en-US" sz="2600" dirty="0">
                <a:solidFill>
                  <a:schemeClr val="accent5">
                    <a:lumMod val="20000"/>
                    <a:lumOff val="80000"/>
                  </a:schemeClr>
                </a:solidFill>
                <a:latin typeface="Consolas" pitchFamily="49" charset="0"/>
              </a:rPr>
              <a:t>INTO</a:t>
            </a:r>
            <a:r>
              <a:rPr lang="en-US" sz="2600" dirty="0">
                <a:solidFill>
                  <a:schemeClr val="accent5">
                    <a:lumMod val="20000"/>
                    <a:lumOff val="80000"/>
                  </a:schemeClr>
                </a:solidFill>
              </a:rPr>
              <a:t> </a:t>
            </a:r>
            <a:r>
              <a:rPr lang="en-US" sz="2600" dirty="0">
                <a:solidFill>
                  <a:schemeClr val="accent5">
                    <a:lumMod val="20000"/>
                    <a:lumOff val="80000"/>
                  </a:schemeClr>
                </a:solidFill>
                <a:latin typeface="Consolas" pitchFamily="49" charset="0"/>
              </a:rPr>
              <a:t>&lt;table&gt;</a:t>
            </a:r>
            <a:r>
              <a:rPr lang="en-US" sz="2600" dirty="0">
                <a:solidFill>
                  <a:schemeClr val="accent5">
                    <a:lumMod val="20000"/>
                    <a:lumOff val="80000"/>
                  </a:schemeClr>
                </a:solidFill>
              </a:rPr>
              <a:t> </a:t>
            </a:r>
            <a:r>
              <a:rPr lang="en-US" sz="2600" dirty="0">
                <a:solidFill>
                  <a:schemeClr val="accent5">
                    <a:lumMod val="20000"/>
                    <a:lumOff val="80000"/>
                  </a:schemeClr>
                </a:solidFill>
                <a:latin typeface="Consolas" pitchFamily="49" charset="0"/>
              </a:rPr>
              <a:t>SELECT</a:t>
            </a:r>
            <a:r>
              <a:rPr lang="en-US" sz="2600" dirty="0">
                <a:solidFill>
                  <a:schemeClr val="accent5">
                    <a:lumMod val="20000"/>
                    <a:lumOff val="80000"/>
                  </a:schemeClr>
                </a:solidFill>
              </a:rPr>
              <a:t> </a:t>
            </a:r>
            <a:r>
              <a:rPr lang="en-US" sz="2600" dirty="0">
                <a:solidFill>
                  <a:schemeClr val="accent5">
                    <a:lumMod val="20000"/>
                    <a:lumOff val="80000"/>
                  </a:schemeClr>
                </a:solidFill>
                <a:latin typeface="Consolas" pitchFamily="49" charset="0"/>
              </a:rPr>
              <a:t>&lt;values&gt;</a:t>
            </a:r>
            <a:endParaRPr lang="bg-BG" sz="2600" dirty="0">
              <a:solidFill>
                <a:schemeClr val="accent5">
                  <a:lumMod val="20000"/>
                  <a:lumOff val="80000"/>
                </a:schemeClr>
              </a:solidFill>
              <a:latin typeface="Consolas" pitchFamily="49" charset="0"/>
            </a:endParaRPr>
          </a:p>
        </p:txBody>
      </p:sp>
      <p:sp>
        <p:nvSpPr>
          <p:cNvPr id="5" name="Slide Number Placeholder 3"/>
          <p:cNvSpPr>
            <a:spLocks noGrp="1"/>
          </p:cNvSpPr>
          <p:nvPr>
            <p:ph type="sldNum" sz="quarter" idx="10"/>
          </p:nvPr>
        </p:nvSpPr>
        <p:spPr/>
        <p:txBody>
          <a:bodyPr/>
          <a:lstStyle/>
          <a:p>
            <a:pPr>
              <a:defRPr/>
            </a:pPr>
            <a:fld id="{58452FF4-89E3-4D1B-9927-2DBDC00E58D7}" type="slidenum">
              <a:rPr lang="en-US" smtClean="0"/>
              <a:pPr>
                <a:defRPr/>
              </a:pPr>
              <a:t>86</a:t>
            </a:fld>
            <a:endParaRPr lang="en-US" dirty="0"/>
          </a:p>
        </p:txBody>
      </p:sp>
      <p:sp>
        <p:nvSpPr>
          <p:cNvPr id="559108" name="Rectangle 4"/>
          <p:cNvSpPr>
            <a:spLocks noChangeArrowheads="1"/>
          </p:cNvSpPr>
          <p:nvPr/>
        </p:nvSpPr>
        <p:spPr bwMode="auto">
          <a:xfrm>
            <a:off x="900113" y="3810000"/>
            <a:ext cx="7343775" cy="255454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INSERT INTO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EmployeesProjects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VALUES (229, 25)</a:t>
            </a:r>
          </a:p>
          <a:p>
            <a:pPr eaLnBrk="0" hangingPunct="0">
              <a:spcBef>
                <a:spcPts val="120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INSERT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INTO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Projects(Name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StartDate)</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VALUES ('New project', GETDATE())</a:t>
            </a:r>
          </a:p>
          <a:p>
            <a:pPr eaLnBrk="0" hangingPunct="0">
              <a:spcBef>
                <a:spcPts val="120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INSERT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INTO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Projects(Name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StartDate)</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SELECT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Name + ' Restructuring', GETDATE</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FROM Departments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810016368"/>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ctrTitle"/>
          </p:nvPr>
        </p:nvSpPr>
        <p:spPr>
          <a:xfrm>
            <a:off x="457200" y="4876801"/>
            <a:ext cx="8229600" cy="685800"/>
          </a:xfrm>
        </p:spPr>
        <p:txBody>
          <a:bodyPr/>
          <a:lstStyle/>
          <a:p>
            <a:r>
              <a:rPr lang="en-US" dirty="0"/>
              <a:t>SQL Language</a:t>
            </a:r>
            <a:endParaRPr lang="bg-BG" dirty="0"/>
          </a:p>
        </p:txBody>
      </p:sp>
      <p:sp>
        <p:nvSpPr>
          <p:cNvPr id="4" name="Subtitle 3"/>
          <p:cNvSpPr>
            <a:spLocks noGrp="1"/>
          </p:cNvSpPr>
          <p:nvPr>
            <p:ph type="subTitle" idx="1"/>
          </p:nvPr>
        </p:nvSpPr>
        <p:spPr>
          <a:xfrm>
            <a:off x="457200" y="5603080"/>
            <a:ext cx="8229600" cy="569120"/>
          </a:xfrm>
        </p:spPr>
        <p:txBody>
          <a:bodyPr/>
          <a:lstStyle/>
          <a:p>
            <a:r>
              <a:rPr smtClean="0"/>
              <a:t>Updating Data in Tables</a:t>
            </a:r>
            <a:endParaRPr lang="bg-BG" dirty="0"/>
          </a:p>
        </p:txBody>
      </p:sp>
      <p:pic>
        <p:nvPicPr>
          <p:cNvPr id="20481" name="Picture 1"/>
          <p:cNvPicPr>
            <a:picLocks noChangeAspect="1" noChangeArrowheads="1"/>
          </p:cNvPicPr>
          <p:nvPr/>
        </p:nvPicPr>
        <p:blipFill>
          <a:blip r:embed="rId3" cstate="screen"/>
          <a:srcRect/>
          <a:stretch>
            <a:fillRect/>
          </a:stretch>
        </p:blipFill>
        <p:spPr bwMode="auto">
          <a:xfrm>
            <a:off x="2171700" y="858316"/>
            <a:ext cx="4838700" cy="3637484"/>
          </a:xfrm>
          <a:prstGeom prst="roundRect">
            <a:avLst>
              <a:gd name="adj" fmla="val 14036"/>
            </a:avLst>
          </a:prstGeom>
          <a:ln>
            <a:noFill/>
          </a:ln>
          <a:effectLst>
            <a:softEdge rad="112500"/>
          </a:effectLst>
        </p:spPr>
      </p:pic>
    </p:spTree>
    <p:extLst>
      <p:ext uri="{BB962C8B-B14F-4D97-AF65-F5344CB8AC3E}">
        <p14:creationId xmlns:p14="http://schemas.microsoft.com/office/powerpoint/2010/main" val="354110920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en-US" dirty="0"/>
              <a:t>Updating Joined Tables</a:t>
            </a:r>
            <a:endParaRPr lang="bg-BG" dirty="0"/>
          </a:p>
        </p:txBody>
      </p:sp>
      <p:sp>
        <p:nvSpPr>
          <p:cNvPr id="563204" name="Rectangle 4"/>
          <p:cNvSpPr>
            <a:spLocks noGrp="1" noChangeArrowheads="1"/>
          </p:cNvSpPr>
          <p:nvPr>
            <p:ph idx="1"/>
          </p:nvPr>
        </p:nvSpPr>
        <p:spPr>
          <a:xfrm>
            <a:off x="228600" y="1066800"/>
            <a:ext cx="8686800" cy="5562600"/>
          </a:xfrm>
          <a:noFill/>
          <a:ln/>
        </p:spPr>
        <p:txBody>
          <a:bodyPr/>
          <a:lstStyle/>
          <a:p>
            <a:pPr marL="357188" indent="-357188">
              <a:lnSpc>
                <a:spcPct val="100000"/>
              </a:lnSpc>
            </a:pPr>
            <a:r>
              <a:rPr lang="en-US" dirty="0"/>
              <a:t>We can update tables based on condition from joined tables</a:t>
            </a:r>
          </a:p>
        </p:txBody>
      </p:sp>
      <p:sp>
        <p:nvSpPr>
          <p:cNvPr id="11" name="Slide Number Placeholder 3"/>
          <p:cNvSpPr>
            <a:spLocks noGrp="1"/>
          </p:cNvSpPr>
          <p:nvPr>
            <p:ph type="sldNum" sz="quarter" idx="10"/>
          </p:nvPr>
        </p:nvSpPr>
        <p:spPr/>
        <p:txBody>
          <a:bodyPr/>
          <a:lstStyle/>
          <a:p>
            <a:pPr>
              <a:defRPr/>
            </a:pPr>
            <a:fld id="{58452FF4-89E3-4D1B-9927-2DBDC00E58D7}" type="slidenum">
              <a:rPr lang="en-US" smtClean="0"/>
              <a:pPr>
                <a:defRPr/>
              </a:pPr>
              <a:t>88</a:t>
            </a:fld>
            <a:endParaRPr lang="en-US" dirty="0"/>
          </a:p>
        </p:txBody>
      </p:sp>
      <p:sp>
        <p:nvSpPr>
          <p:cNvPr id="563203" name="Rectangle 3"/>
          <p:cNvSpPr>
            <a:spLocks noChangeArrowheads="1"/>
          </p:cNvSpPr>
          <p:nvPr/>
        </p:nvSpPr>
        <p:spPr bwMode="auto">
          <a:xfrm>
            <a:off x="900113" y="2438400"/>
            <a:ext cx="7343775" cy="193899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UPDATE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SET JobTitle = 'Senior ' + JobTitle</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JOIN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Departments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d</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ON e.DepartmentID = d.DepartmentID</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d.Name = 'Sales'</a:t>
            </a:r>
          </a:p>
        </p:txBody>
      </p:sp>
      <p:pic>
        <p:nvPicPr>
          <p:cNvPr id="18434" name="Picture 2" descr="http://people.mozilla.com/~faaborg/files/20081216-platformIcons/softwareUpdate-256.png"/>
          <p:cNvPicPr>
            <a:picLocks noChangeAspect="1" noChangeArrowheads="1"/>
          </p:cNvPicPr>
          <p:nvPr/>
        </p:nvPicPr>
        <p:blipFill>
          <a:blip r:embed="rId2" cstate="screen"/>
          <a:srcRect/>
          <a:stretch>
            <a:fillRect/>
          </a:stretch>
        </p:blipFill>
        <p:spPr bwMode="auto">
          <a:xfrm>
            <a:off x="7162800" y="2057400"/>
            <a:ext cx="1447800" cy="1447800"/>
          </a:xfrm>
          <a:prstGeom prst="rect">
            <a:avLst/>
          </a:prstGeom>
          <a:noFill/>
        </p:spPr>
      </p:pic>
      <p:grpSp>
        <p:nvGrpSpPr>
          <p:cNvPr id="10" name="Group 9"/>
          <p:cNvGrpSpPr/>
          <p:nvPr/>
        </p:nvGrpSpPr>
        <p:grpSpPr>
          <a:xfrm>
            <a:off x="1868892" y="4724400"/>
            <a:ext cx="5370108" cy="1790700"/>
            <a:chOff x="607608" y="4648200"/>
            <a:chExt cx="5602692" cy="1866900"/>
          </a:xfrm>
        </p:grpSpPr>
        <p:pic>
          <p:nvPicPr>
            <p:cNvPr id="18435" name="Picture 3" descr="C:\Trash\table-red.png"/>
            <p:cNvPicPr>
              <a:picLocks noChangeAspect="1" noChangeArrowheads="1"/>
            </p:cNvPicPr>
            <p:nvPr/>
          </p:nvPicPr>
          <p:blipFill>
            <a:blip r:embed="rId3" cstate="screen"/>
            <a:srcRect/>
            <a:stretch>
              <a:fillRect/>
            </a:stretch>
          </p:blipFill>
          <p:spPr bwMode="auto">
            <a:xfrm rot="382574">
              <a:off x="607608" y="4801182"/>
              <a:ext cx="2838256" cy="1494488"/>
            </a:xfrm>
            <a:prstGeom prst="rect">
              <a:avLst/>
            </a:prstGeom>
            <a:noFill/>
            <a:scene3d>
              <a:camera prst="perspectiveContrastingRightFacing"/>
              <a:lightRig rig="threePt" dir="t"/>
            </a:scene3d>
          </p:spPr>
        </p:pic>
        <p:pic>
          <p:nvPicPr>
            <p:cNvPr id="7" name="Picture 3" descr="C:\Trash\table-red.png"/>
            <p:cNvPicPr>
              <a:picLocks noChangeAspect="1" noChangeArrowheads="1"/>
            </p:cNvPicPr>
            <p:nvPr/>
          </p:nvPicPr>
          <p:blipFill>
            <a:blip r:embed="rId3" cstate="screen"/>
            <a:srcRect/>
            <a:stretch>
              <a:fillRect/>
            </a:stretch>
          </p:blipFill>
          <p:spPr bwMode="auto">
            <a:xfrm rot="382574">
              <a:off x="1507135" y="4801764"/>
              <a:ext cx="2838256" cy="1494488"/>
            </a:xfrm>
            <a:prstGeom prst="rect">
              <a:avLst/>
            </a:prstGeom>
            <a:noFill/>
            <a:scene3d>
              <a:camera prst="perspectiveContrastingRightFacing"/>
              <a:lightRig rig="threePt" dir="t"/>
            </a:scene3d>
          </p:spPr>
        </p:pic>
        <p:pic>
          <p:nvPicPr>
            <p:cNvPr id="8" name="Picture 3" descr="C:\Trash\table-red.png"/>
            <p:cNvPicPr>
              <a:picLocks noChangeAspect="1" noChangeArrowheads="1"/>
            </p:cNvPicPr>
            <p:nvPr/>
          </p:nvPicPr>
          <p:blipFill>
            <a:blip r:embed="rId3" cstate="screen"/>
            <a:srcRect/>
            <a:stretch>
              <a:fillRect/>
            </a:stretch>
          </p:blipFill>
          <p:spPr bwMode="auto">
            <a:xfrm rot="382574">
              <a:off x="2421536" y="4801764"/>
              <a:ext cx="2838256" cy="1494488"/>
            </a:xfrm>
            <a:prstGeom prst="rect">
              <a:avLst/>
            </a:prstGeom>
            <a:noFill/>
            <a:scene3d>
              <a:camera prst="perspectiveContrastingRightFacing"/>
              <a:lightRig rig="threePt" dir="t"/>
            </a:scene3d>
          </p:spPr>
        </p:pic>
        <p:pic>
          <p:nvPicPr>
            <p:cNvPr id="18437" name="Picture 5" descr="http://itblog.org.ua/wp-content/uploads/2010/01/software-update-icon-512x512-300x300.png"/>
            <p:cNvPicPr>
              <a:picLocks noChangeAspect="1" noChangeArrowheads="1"/>
            </p:cNvPicPr>
            <p:nvPr/>
          </p:nvPicPr>
          <p:blipFill>
            <a:blip r:embed="rId4" cstate="screen">
              <a:duotone>
                <a:schemeClr val="accent2">
                  <a:shade val="45000"/>
                  <a:satMod val="135000"/>
                </a:schemeClr>
                <a:prstClr val="white"/>
              </a:duotone>
            </a:blip>
            <a:srcRect/>
            <a:stretch>
              <a:fillRect/>
            </a:stretch>
          </p:blipFill>
          <p:spPr bwMode="auto">
            <a:xfrm>
              <a:off x="4343400" y="4648200"/>
              <a:ext cx="1866900" cy="1866900"/>
            </a:xfrm>
            <a:prstGeom prst="rect">
              <a:avLst/>
            </a:prstGeom>
            <a:noFill/>
          </p:spPr>
        </p:pic>
      </p:grpSp>
    </p:spTree>
    <p:extLst>
      <p:ext uri="{BB962C8B-B14F-4D97-AF65-F5344CB8AC3E}">
        <p14:creationId xmlns:p14="http://schemas.microsoft.com/office/powerpoint/2010/main" val="3280920012"/>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dirty="0"/>
              <a:t>Updating Data</a:t>
            </a:r>
            <a:endParaRPr lang="bg-BG" dirty="0"/>
          </a:p>
        </p:txBody>
      </p:sp>
      <p:sp>
        <p:nvSpPr>
          <p:cNvPr id="562179" name="Rectangle 3"/>
          <p:cNvSpPr>
            <a:spLocks noGrp="1" noChangeArrowheads="1"/>
          </p:cNvSpPr>
          <p:nvPr>
            <p:ph idx="1"/>
          </p:nvPr>
        </p:nvSpPr>
        <p:spPr/>
        <p:txBody>
          <a:bodyPr/>
          <a:lstStyle/>
          <a:p>
            <a:pPr marL="357188" indent="-357188">
              <a:lnSpc>
                <a:spcPct val="100000"/>
              </a:lnSpc>
            </a:pPr>
            <a:r>
              <a:rPr lang="en-US" dirty="0">
                <a:solidFill>
                  <a:schemeClr val="accent5">
                    <a:lumMod val="20000"/>
                    <a:lumOff val="80000"/>
                  </a:schemeClr>
                </a:solidFill>
                <a:latin typeface="Consolas" pitchFamily="49" charset="0"/>
              </a:rPr>
              <a:t>UPDATE</a:t>
            </a:r>
            <a:r>
              <a:rPr lang="en-US" dirty="0"/>
              <a:t> command</a:t>
            </a:r>
          </a:p>
          <a:p>
            <a:pPr marL="900113" lvl="1" indent="-363538">
              <a:lnSpc>
                <a:spcPct val="100000"/>
              </a:lnSpc>
            </a:pPr>
            <a:r>
              <a:rPr lang="en-US" dirty="0">
                <a:solidFill>
                  <a:schemeClr val="accent5">
                    <a:lumMod val="20000"/>
                    <a:lumOff val="80000"/>
                  </a:schemeClr>
                </a:solidFill>
                <a:latin typeface="Consolas" pitchFamily="49" charset="0"/>
              </a:rPr>
              <a:t>UPDATE</a:t>
            </a:r>
            <a:r>
              <a:rPr lang="en-US" dirty="0">
                <a:solidFill>
                  <a:schemeClr val="accent5">
                    <a:lumMod val="20000"/>
                    <a:lumOff val="80000"/>
                  </a:schemeClr>
                </a:solidFill>
              </a:rPr>
              <a:t> </a:t>
            </a:r>
            <a:r>
              <a:rPr lang="en-US" dirty="0">
                <a:solidFill>
                  <a:schemeClr val="accent5">
                    <a:lumMod val="20000"/>
                    <a:lumOff val="80000"/>
                  </a:schemeClr>
                </a:solidFill>
                <a:latin typeface="Consolas" pitchFamily="49" charset="0"/>
              </a:rPr>
              <a:t>&lt;table&gt;</a:t>
            </a:r>
            <a:r>
              <a:rPr lang="en-US" dirty="0">
                <a:solidFill>
                  <a:schemeClr val="accent5">
                    <a:lumMod val="20000"/>
                    <a:lumOff val="80000"/>
                  </a:schemeClr>
                </a:solidFill>
              </a:rPr>
              <a:t> </a:t>
            </a:r>
            <a:r>
              <a:rPr lang="en-US" dirty="0">
                <a:solidFill>
                  <a:schemeClr val="accent5">
                    <a:lumMod val="20000"/>
                    <a:lumOff val="80000"/>
                  </a:schemeClr>
                </a:solidFill>
                <a:latin typeface="Consolas" pitchFamily="49" charset="0"/>
              </a:rPr>
              <a:t>SET</a:t>
            </a:r>
            <a:r>
              <a:rPr lang="en-US" dirty="0">
                <a:solidFill>
                  <a:schemeClr val="accent5">
                    <a:lumMod val="20000"/>
                    <a:lumOff val="80000"/>
                  </a:schemeClr>
                </a:solidFill>
              </a:rPr>
              <a:t> </a:t>
            </a:r>
            <a:r>
              <a:rPr lang="en-US" dirty="0">
                <a:solidFill>
                  <a:schemeClr val="accent5">
                    <a:lumMod val="20000"/>
                    <a:lumOff val="80000"/>
                  </a:schemeClr>
                </a:solidFill>
                <a:latin typeface="Consolas" pitchFamily="49" charset="0"/>
              </a:rPr>
              <a:t>&lt;column=expression&gt; WHERE</a:t>
            </a:r>
            <a:r>
              <a:rPr lang="en-US" dirty="0">
                <a:solidFill>
                  <a:schemeClr val="accent5">
                    <a:lumMod val="20000"/>
                    <a:lumOff val="80000"/>
                  </a:schemeClr>
                </a:solidFill>
              </a:rPr>
              <a:t> </a:t>
            </a:r>
            <a:r>
              <a:rPr lang="en-US" dirty="0">
                <a:solidFill>
                  <a:schemeClr val="accent5">
                    <a:lumMod val="20000"/>
                    <a:lumOff val="80000"/>
                  </a:schemeClr>
                </a:solidFill>
                <a:latin typeface="Consolas" pitchFamily="49" charset="0"/>
              </a:rPr>
              <a:t>&lt;condition&gt;</a:t>
            </a:r>
          </a:p>
          <a:p>
            <a:pPr marL="900113" lvl="1" indent="-363538">
              <a:lnSpc>
                <a:spcPct val="100000"/>
              </a:lnSpc>
            </a:pPr>
            <a:r>
              <a:rPr lang="en-US" dirty="0"/>
              <a:t>Note: Don't forget the </a:t>
            </a:r>
            <a:r>
              <a:rPr lang="en-US" dirty="0">
                <a:solidFill>
                  <a:schemeClr val="accent5">
                    <a:lumMod val="20000"/>
                    <a:lumOff val="80000"/>
                  </a:schemeClr>
                </a:solidFill>
                <a:latin typeface="Consolas" pitchFamily="49" charset="0"/>
              </a:rPr>
              <a:t>WHERE</a:t>
            </a:r>
            <a:r>
              <a:rPr lang="en-US" dirty="0"/>
              <a:t> clause!</a:t>
            </a:r>
          </a:p>
        </p:txBody>
      </p:sp>
      <p:sp>
        <p:nvSpPr>
          <p:cNvPr id="5" name="Slide Number Placeholder 3"/>
          <p:cNvSpPr>
            <a:spLocks noGrp="1"/>
          </p:cNvSpPr>
          <p:nvPr>
            <p:ph type="sldNum" sz="quarter" idx="10"/>
          </p:nvPr>
        </p:nvSpPr>
        <p:spPr/>
        <p:txBody>
          <a:bodyPr/>
          <a:lstStyle/>
          <a:p>
            <a:pPr>
              <a:defRPr/>
            </a:pPr>
            <a:fld id="{58452FF4-89E3-4D1B-9927-2DBDC00E58D7}" type="slidenum">
              <a:rPr lang="en-US" smtClean="0"/>
              <a:pPr>
                <a:defRPr/>
              </a:pPr>
              <a:t>89</a:t>
            </a:fld>
            <a:endParaRPr lang="en-US" dirty="0"/>
          </a:p>
        </p:txBody>
      </p:sp>
      <p:sp>
        <p:nvSpPr>
          <p:cNvPr id="562180" name="Rectangle 4"/>
          <p:cNvSpPr>
            <a:spLocks noChangeArrowheads="1"/>
          </p:cNvSpPr>
          <p:nvPr/>
        </p:nvSpPr>
        <p:spPr bwMode="auto">
          <a:xfrm>
            <a:off x="900113" y="3693855"/>
            <a:ext cx="7343775" cy="255454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UPDATE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SET LastName = 'Brown'</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EmployeeID = 1</a:t>
            </a:r>
          </a:p>
          <a:p>
            <a:pPr eaLnBrk="0" hangingPunct="0">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UPDATE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SET Salary = Salary * 1.10,</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JobTitle = 'Senior ' + JobTitle</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DepartmentID = 3</a:t>
            </a:r>
          </a:p>
        </p:txBody>
      </p:sp>
    </p:spTree>
    <p:extLst>
      <p:ext uri="{BB962C8B-B14F-4D97-AF65-F5344CB8AC3E}">
        <p14:creationId xmlns:p14="http://schemas.microsoft.com/office/powerpoint/2010/main" val="203819463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http://www.iconspedia.com/uploads/1160917852.png"/>
          <p:cNvPicPr>
            <a:picLocks noChangeAspect="1" noChangeArrowheads="1"/>
          </p:cNvPicPr>
          <p:nvPr/>
        </p:nvPicPr>
        <p:blipFill>
          <a:blip r:embed="rId2" cstate="screen">
            <a:lum bright="-20000"/>
          </a:blip>
          <a:srcRect/>
          <a:stretch>
            <a:fillRect/>
          </a:stretch>
        </p:blipFill>
        <p:spPr bwMode="auto">
          <a:xfrm rot="16890928">
            <a:off x="7223382" y="4480182"/>
            <a:ext cx="1524000" cy="1524000"/>
          </a:xfrm>
          <a:prstGeom prst="rect">
            <a:avLst/>
          </a:prstGeom>
          <a:noFill/>
        </p:spPr>
      </p:pic>
      <p:sp>
        <p:nvSpPr>
          <p:cNvPr id="2" name="Title 1"/>
          <p:cNvSpPr>
            <a:spLocks noGrp="1"/>
          </p:cNvSpPr>
          <p:nvPr>
            <p:ph type="title"/>
          </p:nvPr>
        </p:nvSpPr>
        <p:spPr/>
        <p:txBody>
          <a:bodyPr/>
          <a:lstStyle/>
          <a:p>
            <a:r>
              <a:rPr lang="en-US" dirty="0" smtClean="0"/>
              <a:t>Identification of Columns</a:t>
            </a:r>
            <a:endParaRPr lang="en-US" dirty="0"/>
          </a:p>
        </p:txBody>
      </p:sp>
      <p:sp>
        <p:nvSpPr>
          <p:cNvPr id="3" name="Content Placeholder 2"/>
          <p:cNvSpPr>
            <a:spLocks noGrp="1"/>
          </p:cNvSpPr>
          <p:nvPr>
            <p:ph idx="1"/>
          </p:nvPr>
        </p:nvSpPr>
        <p:spPr>
          <a:xfrm>
            <a:off x="228600" y="1066800"/>
            <a:ext cx="8686800" cy="5486400"/>
          </a:xfrm>
        </p:spPr>
        <p:txBody>
          <a:bodyPr/>
          <a:lstStyle/>
          <a:p>
            <a:r>
              <a:rPr lang="en-US" dirty="0" smtClean="0"/>
              <a:t>Columns in the tables are characteristics of the entities</a:t>
            </a:r>
            <a:endParaRPr lang="bg-BG" dirty="0" smtClean="0"/>
          </a:p>
          <a:p>
            <a:pPr lvl="1"/>
            <a:r>
              <a:rPr lang="en-US" dirty="0" smtClean="0"/>
              <a:t>They have name and type</a:t>
            </a:r>
            <a:endParaRPr lang="bg-BG" dirty="0" smtClean="0"/>
          </a:p>
          <a:p>
            <a:r>
              <a:rPr lang="en-US" dirty="0" smtClean="0"/>
              <a:t>For example students have</a:t>
            </a:r>
            <a:r>
              <a:rPr lang="bg-BG" dirty="0" smtClean="0"/>
              <a:t>:</a:t>
            </a:r>
          </a:p>
          <a:p>
            <a:pPr lvl="1"/>
            <a:r>
              <a:rPr lang="en-US" dirty="0" smtClean="0"/>
              <a:t>Name</a:t>
            </a:r>
            <a:r>
              <a:rPr lang="bg-BG" dirty="0" smtClean="0"/>
              <a:t> (</a:t>
            </a:r>
            <a:r>
              <a:rPr lang="en-US" dirty="0" smtClean="0"/>
              <a:t>text</a:t>
            </a:r>
            <a:r>
              <a:rPr lang="bg-BG" dirty="0" smtClean="0"/>
              <a:t>)</a:t>
            </a:r>
          </a:p>
          <a:p>
            <a:pPr lvl="1"/>
            <a:r>
              <a:rPr lang="en-US" dirty="0" smtClean="0"/>
              <a:t>Faculty number</a:t>
            </a:r>
            <a:r>
              <a:rPr lang="bg-BG" dirty="0" smtClean="0"/>
              <a:t> (</a:t>
            </a:r>
            <a:r>
              <a:rPr lang="en-US" dirty="0" smtClean="0"/>
              <a:t>number</a:t>
            </a:r>
            <a:r>
              <a:rPr lang="bg-BG" dirty="0" smtClean="0"/>
              <a:t>)</a:t>
            </a:r>
          </a:p>
          <a:p>
            <a:pPr lvl="1"/>
            <a:r>
              <a:rPr lang="en-US" dirty="0" smtClean="0"/>
              <a:t>Photo</a:t>
            </a:r>
            <a:r>
              <a:rPr lang="bg-BG" dirty="0" smtClean="0"/>
              <a:t> (</a:t>
            </a:r>
            <a:r>
              <a:rPr lang="en-US" dirty="0" smtClean="0"/>
              <a:t>binary block</a:t>
            </a:r>
            <a:r>
              <a:rPr lang="bg-BG" dirty="0" smtClean="0"/>
              <a:t>)</a:t>
            </a:r>
          </a:p>
          <a:p>
            <a:pPr lvl="1"/>
            <a:r>
              <a:rPr lang="en-US" dirty="0" smtClean="0"/>
              <a:t>Date of enlistment</a:t>
            </a:r>
            <a:r>
              <a:rPr lang="bg-BG" dirty="0" smtClean="0"/>
              <a:t> (</a:t>
            </a:r>
            <a:r>
              <a:rPr lang="en-US" dirty="0" smtClean="0"/>
              <a:t>date</a:t>
            </a:r>
            <a:r>
              <a:rPr lang="bg-BG" dirty="0" smtClean="0"/>
              <a:t>)</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pic>
        <p:nvPicPr>
          <p:cNvPr id="40963" name="Picture 3" descr="C:\Trash\db-diagram.png"/>
          <p:cNvPicPr>
            <a:picLocks noChangeAspect="1" noChangeArrowheads="1"/>
          </p:cNvPicPr>
          <p:nvPr/>
        </p:nvPicPr>
        <p:blipFill>
          <a:blip r:embed="rId3" cstate="screen"/>
          <a:srcRect/>
          <a:stretch>
            <a:fillRect/>
          </a:stretch>
        </p:blipFill>
        <p:spPr bwMode="auto">
          <a:xfrm rot="16845902">
            <a:off x="4759702" y="2863727"/>
            <a:ext cx="4706594" cy="2571750"/>
          </a:xfrm>
          <a:prstGeom prst="rect">
            <a:avLst/>
          </a:prstGeom>
          <a:noFill/>
        </p:spPr>
      </p:pic>
    </p:spTree>
    <p:extLst>
      <p:ext uri="{BB962C8B-B14F-4D97-AF65-F5344CB8AC3E}">
        <p14:creationId xmlns:p14="http://schemas.microsoft.com/office/powerpoint/2010/main" val="142452506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thumbs.dreamstime.com/thumb_357/1232561910A2eaGb.jpg"/>
          <p:cNvPicPr>
            <a:picLocks noChangeAspect="1" noChangeArrowheads="1"/>
          </p:cNvPicPr>
          <p:nvPr/>
        </p:nvPicPr>
        <p:blipFill>
          <a:blip r:embed="rId3" cstate="screen"/>
          <a:srcRect/>
          <a:stretch>
            <a:fillRect/>
          </a:stretch>
        </p:blipFill>
        <p:spPr bwMode="auto">
          <a:xfrm>
            <a:off x="2705100" y="1028700"/>
            <a:ext cx="3695700" cy="2857500"/>
          </a:xfrm>
          <a:prstGeom prst="roundRect">
            <a:avLst>
              <a:gd name="adj" fmla="val 4594"/>
            </a:avLst>
          </a:prstGeom>
          <a:solidFill>
            <a:srgbClr val="FFFFFF">
              <a:shade val="85000"/>
            </a:srgbClr>
          </a:solidFill>
          <a:ln>
            <a:noFill/>
          </a:ln>
          <a:effectLst>
            <a:reflection blurRad="12700" stA="38000" endPos="28000" dist="5000" dir="5400000" sy="-100000" algn="bl" rotWithShape="0"/>
          </a:effectLst>
        </p:spPr>
      </p:pic>
      <p:sp>
        <p:nvSpPr>
          <p:cNvPr id="564226" name="Rectangle 2"/>
          <p:cNvSpPr>
            <a:spLocks noGrp="1" noChangeArrowheads="1"/>
          </p:cNvSpPr>
          <p:nvPr>
            <p:ph type="ctrTitle"/>
          </p:nvPr>
        </p:nvSpPr>
        <p:spPr>
          <a:xfrm>
            <a:off x="457200" y="4572001"/>
            <a:ext cx="8229600" cy="685800"/>
          </a:xfrm>
        </p:spPr>
        <p:txBody>
          <a:bodyPr/>
          <a:lstStyle/>
          <a:p>
            <a:r>
              <a:rPr lang="en-US" dirty="0"/>
              <a:t>SQL Language</a:t>
            </a:r>
            <a:endParaRPr lang="bg-BG" dirty="0"/>
          </a:p>
        </p:txBody>
      </p:sp>
      <p:sp>
        <p:nvSpPr>
          <p:cNvPr id="4" name="Subtitle 3"/>
          <p:cNvSpPr>
            <a:spLocks noGrp="1"/>
          </p:cNvSpPr>
          <p:nvPr>
            <p:ph type="subTitle" idx="1"/>
          </p:nvPr>
        </p:nvSpPr>
        <p:spPr>
          <a:xfrm>
            <a:off x="457200" y="5298280"/>
            <a:ext cx="8229600" cy="569120"/>
          </a:xfrm>
        </p:spPr>
        <p:txBody>
          <a:bodyPr/>
          <a:lstStyle/>
          <a:p>
            <a:r>
              <a:rPr smtClean="0"/>
              <a:t>Deleting Data From Tables</a:t>
            </a:r>
            <a:endParaRPr lang="bg-BG" dirty="0"/>
          </a:p>
        </p:txBody>
      </p:sp>
    </p:spTree>
    <p:extLst>
      <p:ext uri="{BB962C8B-B14F-4D97-AF65-F5344CB8AC3E}">
        <p14:creationId xmlns:p14="http://schemas.microsoft.com/office/powerpoint/2010/main" val="87759268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p:txBody>
          <a:bodyPr/>
          <a:lstStyle/>
          <a:p>
            <a:r>
              <a:rPr lang="en-US" dirty="0"/>
              <a:t>Deleting Data</a:t>
            </a:r>
            <a:endParaRPr lang="bg-BG" dirty="0"/>
          </a:p>
        </p:txBody>
      </p:sp>
      <p:sp>
        <p:nvSpPr>
          <p:cNvPr id="566275" name="Rectangle 3"/>
          <p:cNvSpPr>
            <a:spLocks noGrp="1" noChangeArrowheads="1"/>
          </p:cNvSpPr>
          <p:nvPr>
            <p:ph idx="1"/>
          </p:nvPr>
        </p:nvSpPr>
        <p:spPr/>
        <p:txBody>
          <a:bodyPr/>
          <a:lstStyle/>
          <a:p>
            <a:pPr>
              <a:spcBef>
                <a:spcPct val="30000"/>
              </a:spcBef>
            </a:pPr>
            <a:r>
              <a:rPr lang="en-US" dirty="0"/>
              <a:t>Deleting rows from a table</a:t>
            </a:r>
          </a:p>
          <a:p>
            <a:pPr marL="865188" lvl="1" indent="-407988">
              <a:spcBef>
                <a:spcPct val="30000"/>
              </a:spcBef>
            </a:pPr>
            <a:r>
              <a:rPr lang="en-US" dirty="0">
                <a:solidFill>
                  <a:schemeClr val="accent5">
                    <a:lumMod val="20000"/>
                    <a:lumOff val="80000"/>
                  </a:schemeClr>
                </a:solidFill>
                <a:latin typeface="Consolas" pitchFamily="49" charset="0"/>
              </a:rPr>
              <a:t>DELETE</a:t>
            </a:r>
            <a:r>
              <a:rPr lang="en-US" dirty="0">
                <a:solidFill>
                  <a:schemeClr val="accent5">
                    <a:lumMod val="20000"/>
                    <a:lumOff val="80000"/>
                  </a:schemeClr>
                </a:solidFill>
              </a:rPr>
              <a:t> </a:t>
            </a:r>
            <a:r>
              <a:rPr lang="en-US" dirty="0">
                <a:solidFill>
                  <a:schemeClr val="accent5">
                    <a:lumMod val="20000"/>
                    <a:lumOff val="80000"/>
                  </a:schemeClr>
                </a:solidFill>
                <a:latin typeface="Consolas" pitchFamily="49" charset="0"/>
              </a:rPr>
              <a:t>FROM</a:t>
            </a:r>
            <a:r>
              <a:rPr lang="en-US" dirty="0">
                <a:solidFill>
                  <a:schemeClr val="accent5">
                    <a:lumMod val="20000"/>
                    <a:lumOff val="80000"/>
                  </a:schemeClr>
                </a:solidFill>
              </a:rPr>
              <a:t> </a:t>
            </a:r>
            <a:r>
              <a:rPr lang="en-US" dirty="0">
                <a:solidFill>
                  <a:schemeClr val="accent5">
                    <a:lumMod val="20000"/>
                    <a:lumOff val="80000"/>
                  </a:schemeClr>
                </a:solidFill>
                <a:latin typeface="Consolas" pitchFamily="49" charset="0"/>
              </a:rPr>
              <a:t>&lt;table&gt;</a:t>
            </a:r>
            <a:r>
              <a:rPr lang="en-US" dirty="0">
                <a:solidFill>
                  <a:schemeClr val="accent5">
                    <a:lumMod val="20000"/>
                    <a:lumOff val="80000"/>
                  </a:schemeClr>
                </a:solidFill>
              </a:rPr>
              <a:t> </a:t>
            </a:r>
            <a:r>
              <a:rPr lang="en-US" dirty="0">
                <a:solidFill>
                  <a:schemeClr val="accent5">
                    <a:lumMod val="20000"/>
                    <a:lumOff val="80000"/>
                  </a:schemeClr>
                </a:solidFill>
                <a:latin typeface="Consolas" pitchFamily="49" charset="0"/>
              </a:rPr>
              <a:t>WHERE</a:t>
            </a:r>
            <a:r>
              <a:rPr lang="en-US" dirty="0">
                <a:solidFill>
                  <a:schemeClr val="accent5">
                    <a:lumMod val="20000"/>
                    <a:lumOff val="80000"/>
                  </a:schemeClr>
                </a:solidFill>
              </a:rPr>
              <a:t> </a:t>
            </a:r>
            <a:r>
              <a:rPr lang="en-US" dirty="0">
                <a:solidFill>
                  <a:schemeClr val="accent5">
                    <a:lumMod val="20000"/>
                    <a:lumOff val="80000"/>
                  </a:schemeClr>
                </a:solidFill>
                <a:latin typeface="Consolas" pitchFamily="49" charset="0"/>
              </a:rPr>
              <a:t>&lt;condition&gt;</a:t>
            </a:r>
          </a:p>
          <a:p>
            <a:pPr marL="865188" lvl="1" indent="-407988">
              <a:spcBef>
                <a:spcPct val="30000"/>
              </a:spcBef>
              <a:buNone/>
            </a:pPr>
            <a:endParaRPr lang="en-US" dirty="0"/>
          </a:p>
          <a:p>
            <a:pPr marL="865188" lvl="1" indent="-407988">
              <a:spcBef>
                <a:spcPts val="2400"/>
              </a:spcBef>
            </a:pPr>
            <a:r>
              <a:rPr lang="en-US" dirty="0"/>
              <a:t>Note: Don’t forget the </a:t>
            </a:r>
            <a:r>
              <a:rPr lang="en-US" dirty="0">
                <a:solidFill>
                  <a:schemeClr val="accent5">
                    <a:lumMod val="20000"/>
                    <a:lumOff val="80000"/>
                  </a:schemeClr>
                </a:solidFill>
                <a:latin typeface="Consolas" pitchFamily="49" charset="0"/>
              </a:rPr>
              <a:t>WHERE</a:t>
            </a:r>
            <a:r>
              <a:rPr lang="en-US" dirty="0"/>
              <a:t> clause!</a:t>
            </a:r>
          </a:p>
          <a:p>
            <a:pPr>
              <a:spcBef>
                <a:spcPct val="30000"/>
              </a:spcBef>
            </a:pPr>
            <a:r>
              <a:rPr lang="en-US" dirty="0"/>
              <a:t>Delete all rows from a table at once</a:t>
            </a:r>
          </a:p>
          <a:p>
            <a:pPr marL="865188" lvl="1" indent="-407988">
              <a:spcBef>
                <a:spcPct val="30000"/>
              </a:spcBef>
            </a:pPr>
            <a:r>
              <a:rPr lang="en-US" dirty="0">
                <a:solidFill>
                  <a:schemeClr val="accent5">
                    <a:lumMod val="20000"/>
                    <a:lumOff val="80000"/>
                  </a:schemeClr>
                </a:solidFill>
                <a:latin typeface="Consolas" pitchFamily="49" charset="0"/>
              </a:rPr>
              <a:t>TRUNCATE</a:t>
            </a:r>
            <a:r>
              <a:rPr lang="en-US" dirty="0">
                <a:solidFill>
                  <a:schemeClr val="accent5">
                    <a:lumMod val="20000"/>
                    <a:lumOff val="80000"/>
                  </a:schemeClr>
                </a:solidFill>
              </a:rPr>
              <a:t> </a:t>
            </a:r>
            <a:r>
              <a:rPr lang="en-US" dirty="0">
                <a:solidFill>
                  <a:schemeClr val="accent5">
                    <a:lumMod val="20000"/>
                    <a:lumOff val="80000"/>
                  </a:schemeClr>
                </a:solidFill>
                <a:latin typeface="Consolas" pitchFamily="49" charset="0"/>
              </a:rPr>
              <a:t>TABLE</a:t>
            </a:r>
            <a:r>
              <a:rPr lang="en-US" dirty="0">
                <a:solidFill>
                  <a:schemeClr val="accent5">
                    <a:lumMod val="20000"/>
                    <a:lumOff val="80000"/>
                  </a:schemeClr>
                </a:solidFill>
              </a:rPr>
              <a:t> </a:t>
            </a:r>
            <a:r>
              <a:rPr lang="en-US" dirty="0">
                <a:solidFill>
                  <a:schemeClr val="accent5">
                    <a:lumMod val="20000"/>
                    <a:lumOff val="80000"/>
                  </a:schemeClr>
                </a:solidFill>
                <a:latin typeface="Consolas" pitchFamily="49" charset="0"/>
              </a:rPr>
              <a:t>&lt;</a:t>
            </a:r>
            <a:r>
              <a:rPr lang="en-US" noProof="1">
                <a:solidFill>
                  <a:schemeClr val="accent5">
                    <a:lumMod val="20000"/>
                    <a:lumOff val="80000"/>
                  </a:schemeClr>
                </a:solidFill>
                <a:latin typeface="Consolas" pitchFamily="49" charset="0"/>
              </a:rPr>
              <a:t>table</a:t>
            </a:r>
            <a:r>
              <a:rPr lang="en-US" dirty="0">
                <a:solidFill>
                  <a:schemeClr val="accent5">
                    <a:lumMod val="20000"/>
                    <a:lumOff val="80000"/>
                  </a:schemeClr>
                </a:solidFill>
                <a:latin typeface="Consolas" pitchFamily="49" charset="0"/>
              </a:rPr>
              <a:t>&gt;</a:t>
            </a:r>
            <a:endParaRPr lang="bg-BG" dirty="0">
              <a:solidFill>
                <a:schemeClr val="accent5">
                  <a:lumMod val="20000"/>
                  <a:lumOff val="80000"/>
                </a:schemeClr>
              </a:solidFill>
              <a:latin typeface="Consolas" pitchFamily="49" charset="0"/>
            </a:endParaRPr>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91</a:t>
            </a:fld>
            <a:endParaRPr lang="en-US" dirty="0"/>
          </a:p>
        </p:txBody>
      </p:sp>
      <p:sp>
        <p:nvSpPr>
          <p:cNvPr id="566276" name="Rectangle 4"/>
          <p:cNvSpPr>
            <a:spLocks noChangeArrowheads="1"/>
          </p:cNvSpPr>
          <p:nvPr/>
        </p:nvSpPr>
        <p:spPr bwMode="auto">
          <a:xfrm>
            <a:off x="900113" y="2514600"/>
            <a:ext cx="7343775"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DELETE 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EmployeeID = 1</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DELETE 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LastName LIKE 'S%'</a:t>
            </a:r>
          </a:p>
        </p:txBody>
      </p:sp>
      <p:sp>
        <p:nvSpPr>
          <p:cNvPr id="566277" name="Rectangle 5"/>
          <p:cNvSpPr>
            <a:spLocks noChangeArrowheads="1"/>
          </p:cNvSpPr>
          <p:nvPr/>
        </p:nvSpPr>
        <p:spPr bwMode="auto">
          <a:xfrm>
            <a:off x="900113" y="5410200"/>
            <a:ext cx="7343775"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TRUNCATE TABLE Users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856183406"/>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p:txBody>
          <a:bodyPr/>
          <a:lstStyle/>
          <a:p>
            <a:r>
              <a:rPr lang="en-US" dirty="0"/>
              <a:t>Deleting from Joined Tables</a:t>
            </a:r>
            <a:endParaRPr lang="bg-BG" dirty="0"/>
          </a:p>
        </p:txBody>
      </p:sp>
      <p:sp>
        <p:nvSpPr>
          <p:cNvPr id="567300" name="Rectangle 4"/>
          <p:cNvSpPr>
            <a:spLocks noGrp="1" noChangeArrowheads="1"/>
          </p:cNvSpPr>
          <p:nvPr>
            <p:ph idx="1"/>
          </p:nvPr>
        </p:nvSpPr>
        <p:spPr>
          <a:xfrm>
            <a:off x="228600" y="1066800"/>
            <a:ext cx="8686800" cy="5562600"/>
          </a:xfrm>
          <a:noFill/>
          <a:ln/>
        </p:spPr>
        <p:txBody>
          <a:bodyPr/>
          <a:lstStyle/>
          <a:p>
            <a:pPr marL="357188" indent="-357188"/>
            <a:r>
              <a:rPr lang="en-US" dirty="0"/>
              <a:t>We can delete records from tables based on condition from joined tables</a:t>
            </a:r>
          </a:p>
        </p:txBody>
      </p:sp>
      <p:sp>
        <p:nvSpPr>
          <p:cNvPr id="10" name="Slide Number Placeholder 3"/>
          <p:cNvSpPr>
            <a:spLocks noGrp="1"/>
          </p:cNvSpPr>
          <p:nvPr>
            <p:ph type="sldNum" sz="quarter" idx="10"/>
          </p:nvPr>
        </p:nvSpPr>
        <p:spPr/>
        <p:txBody>
          <a:bodyPr/>
          <a:lstStyle/>
          <a:p>
            <a:pPr>
              <a:defRPr/>
            </a:pPr>
            <a:fld id="{58452FF4-89E3-4D1B-9927-2DBDC00E58D7}" type="slidenum">
              <a:rPr lang="en-US" smtClean="0"/>
              <a:pPr>
                <a:defRPr/>
              </a:pPr>
              <a:t>92</a:t>
            </a:fld>
            <a:endParaRPr lang="en-US" dirty="0"/>
          </a:p>
        </p:txBody>
      </p:sp>
      <p:sp>
        <p:nvSpPr>
          <p:cNvPr id="567299" name="Rectangle 3"/>
          <p:cNvSpPr>
            <a:spLocks noChangeArrowheads="1"/>
          </p:cNvSpPr>
          <p:nvPr/>
        </p:nvSpPr>
        <p:spPr bwMode="auto">
          <a:xfrm>
            <a:off x="900113" y="2562225"/>
            <a:ext cx="7343775" cy="178510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2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DELETE FROM Employees</a:t>
            </a:r>
            <a:endPar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2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 </a:t>
            </a: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 </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JOIN </a:t>
            </a:r>
            <a:r>
              <a:rPr lang="en-US" sz="22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Departments </a:t>
            </a: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d</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ON e.DepartmentID = d.DepartmentID</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d.Name = 'Sales'</a:t>
            </a:r>
          </a:p>
        </p:txBody>
      </p:sp>
      <p:grpSp>
        <p:nvGrpSpPr>
          <p:cNvPr id="11" name="Group 10"/>
          <p:cNvGrpSpPr/>
          <p:nvPr/>
        </p:nvGrpSpPr>
        <p:grpSpPr>
          <a:xfrm>
            <a:off x="2097492" y="4724400"/>
            <a:ext cx="4912908" cy="1600200"/>
            <a:chOff x="1868892" y="4800600"/>
            <a:chExt cx="4912908" cy="1600200"/>
          </a:xfrm>
        </p:grpSpPr>
        <p:pic>
          <p:nvPicPr>
            <p:cNvPr id="6" name="Picture 3" descr="C:\Trash\table-red.png"/>
            <p:cNvPicPr>
              <a:picLocks noChangeAspect="1" noChangeArrowheads="1"/>
            </p:cNvPicPr>
            <p:nvPr/>
          </p:nvPicPr>
          <p:blipFill>
            <a:blip r:embed="rId2" cstate="screen"/>
            <a:srcRect/>
            <a:stretch>
              <a:fillRect/>
            </a:stretch>
          </p:blipFill>
          <p:spPr bwMode="auto">
            <a:xfrm rot="382574">
              <a:off x="1868892" y="4871138"/>
              <a:ext cx="2720432" cy="1433488"/>
            </a:xfrm>
            <a:prstGeom prst="rect">
              <a:avLst/>
            </a:prstGeom>
            <a:noFill/>
            <a:scene3d>
              <a:camera prst="perspectiveContrastingRightFacing"/>
              <a:lightRig rig="threePt" dir="t"/>
            </a:scene3d>
          </p:spPr>
        </p:pic>
        <p:pic>
          <p:nvPicPr>
            <p:cNvPr id="7" name="Picture 3" descr="C:\Trash\table-red.png"/>
            <p:cNvPicPr>
              <a:picLocks noChangeAspect="1" noChangeArrowheads="1"/>
            </p:cNvPicPr>
            <p:nvPr/>
          </p:nvPicPr>
          <p:blipFill>
            <a:blip r:embed="rId2" cstate="screen"/>
            <a:srcRect/>
            <a:stretch>
              <a:fillRect/>
            </a:stretch>
          </p:blipFill>
          <p:spPr bwMode="auto">
            <a:xfrm rot="382574">
              <a:off x="2731077" y="4871696"/>
              <a:ext cx="2720432" cy="1433488"/>
            </a:xfrm>
            <a:prstGeom prst="rect">
              <a:avLst/>
            </a:prstGeom>
            <a:noFill/>
            <a:scene3d>
              <a:camera prst="perspectiveContrastingRightFacing"/>
              <a:lightRig rig="threePt" dir="t"/>
            </a:scene3d>
          </p:spPr>
        </p:pic>
        <p:pic>
          <p:nvPicPr>
            <p:cNvPr id="8" name="Picture 3" descr="C:\Trash\table-red.png"/>
            <p:cNvPicPr>
              <a:picLocks noChangeAspect="1" noChangeArrowheads="1"/>
            </p:cNvPicPr>
            <p:nvPr/>
          </p:nvPicPr>
          <p:blipFill>
            <a:blip r:embed="rId2" cstate="screen"/>
            <a:srcRect/>
            <a:stretch>
              <a:fillRect/>
            </a:stretch>
          </p:blipFill>
          <p:spPr bwMode="auto">
            <a:xfrm rot="382574">
              <a:off x="3607519" y="4871696"/>
              <a:ext cx="2720432" cy="1433488"/>
            </a:xfrm>
            <a:prstGeom prst="rect">
              <a:avLst/>
            </a:prstGeom>
            <a:noFill/>
            <a:scene3d>
              <a:camera prst="perspectiveContrastingRightFacing"/>
              <a:lightRig rig="threePt" dir="t"/>
            </a:scene3d>
          </p:spPr>
        </p:pic>
        <p:pic>
          <p:nvPicPr>
            <p:cNvPr id="14338" name="Picture 2" descr="https://svn.origo.ethz.ch/siturnat/WebApplicationSiturnat/web/images/iconos/delete.png"/>
            <p:cNvPicPr>
              <a:picLocks noChangeAspect="1" noChangeArrowheads="1"/>
            </p:cNvPicPr>
            <p:nvPr/>
          </p:nvPicPr>
          <p:blipFill>
            <a:blip r:embed="rId3" cstate="screen">
              <a:lum bright="20000" contrast="20000"/>
            </a:blip>
            <a:srcRect/>
            <a:stretch>
              <a:fillRect/>
            </a:stretch>
          </p:blipFill>
          <p:spPr bwMode="auto">
            <a:xfrm>
              <a:off x="5181600" y="4800600"/>
              <a:ext cx="1600200" cy="1600200"/>
            </a:xfrm>
            <a:prstGeom prst="rect">
              <a:avLst/>
            </a:prstGeom>
            <a:noFill/>
          </p:spPr>
        </p:pic>
      </p:grpSp>
    </p:spTree>
    <p:extLst>
      <p:ext uri="{BB962C8B-B14F-4D97-AF65-F5344CB8AC3E}">
        <p14:creationId xmlns:p14="http://schemas.microsoft.com/office/powerpoint/2010/main" val="11976576"/>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WTF?</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93</a:t>
            </a:fld>
            <a:endParaRPr lang="en-US" dirty="0"/>
          </a:p>
        </p:txBody>
      </p:sp>
      <p:pic>
        <p:nvPicPr>
          <p:cNvPr id="5" name="Picture 1"/>
          <p:cNvPicPr>
            <a:picLocks noChangeAspect="1" noChangeArrowheads="1"/>
          </p:cNvPicPr>
          <p:nvPr/>
        </p:nvPicPr>
        <p:blipFill>
          <a:blip r:embed="rId2" cstate="screen"/>
          <a:srcRect/>
          <a:stretch>
            <a:fillRect/>
          </a:stretch>
        </p:blipFill>
        <p:spPr bwMode="auto">
          <a:xfrm>
            <a:off x="2487160" y="1371600"/>
            <a:ext cx="3761240" cy="4743710"/>
          </a:xfrm>
          <a:prstGeom prst="roundRect">
            <a:avLst>
              <a:gd name="adj" fmla="val 4098"/>
            </a:avLst>
          </a:prstGeom>
          <a:solidFill>
            <a:srgbClr val="FFFFFF">
              <a:shade val="85000"/>
            </a:srgbClr>
          </a:solidFill>
          <a:ln>
            <a:noFill/>
          </a:ln>
          <a:effectLst>
            <a:innerShdw blurRad="317500">
              <a:prstClr val="black"/>
            </a:innerShdw>
          </a:effectLst>
        </p:spPr>
      </p:pic>
      <p:pic>
        <p:nvPicPr>
          <p:cNvPr id="6" name="Picture 1" descr="C:\Trash\table-red.png"/>
          <p:cNvPicPr>
            <a:picLocks noChangeAspect="1" noChangeArrowheads="1"/>
          </p:cNvPicPr>
          <p:nvPr/>
        </p:nvPicPr>
        <p:blipFill>
          <a:blip r:embed="rId3" cstate="screen"/>
          <a:srcRect/>
          <a:stretch>
            <a:fillRect/>
          </a:stretch>
        </p:blipFill>
        <p:spPr bwMode="auto">
          <a:xfrm rot="21124608">
            <a:off x="450595" y="1151768"/>
            <a:ext cx="2789529" cy="1827988"/>
          </a:xfrm>
          <a:prstGeom prst="rect">
            <a:avLst/>
          </a:prstGeom>
          <a:noFill/>
          <a:effectLst>
            <a:glow rad="228600">
              <a:schemeClr val="accent2">
                <a:satMod val="175000"/>
                <a:alpha val="40000"/>
              </a:schemeClr>
            </a:glow>
          </a:effectLst>
          <a:scene3d>
            <a:camera prst="perspectiveHeroicExtremeRightFacing"/>
            <a:lightRig rig="threePt" dir="t"/>
          </a:scene3d>
        </p:spPr>
      </p:pic>
      <p:pic>
        <p:nvPicPr>
          <p:cNvPr id="7" name="Picture 3" descr="C:\Trash\customers-table.png"/>
          <p:cNvPicPr>
            <a:picLocks noChangeAspect="1" noChangeArrowheads="1"/>
          </p:cNvPicPr>
          <p:nvPr/>
        </p:nvPicPr>
        <p:blipFill>
          <a:blip r:embed="rId4" cstate="screen"/>
          <a:srcRect/>
          <a:stretch>
            <a:fillRect/>
          </a:stretch>
        </p:blipFill>
        <p:spPr bwMode="auto">
          <a:xfrm>
            <a:off x="5416732" y="2590800"/>
            <a:ext cx="2431868" cy="2895600"/>
          </a:xfrm>
          <a:prstGeom prst="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pic>
        <p:nvPicPr>
          <p:cNvPr id="8" name="Picture 2" descr="http://simplyeasy.files.wordpress.com/2008/08/sql-logo.png"/>
          <p:cNvPicPr>
            <a:picLocks noChangeAspect="1" noChangeArrowheads="1"/>
          </p:cNvPicPr>
          <p:nvPr/>
        </p:nvPicPr>
        <p:blipFill>
          <a:blip r:embed="rId5" cstate="screen"/>
          <a:srcRect/>
          <a:stretch>
            <a:fillRect/>
          </a:stretch>
        </p:blipFill>
        <p:spPr bwMode="auto">
          <a:xfrm rot="20408793">
            <a:off x="5363745" y="1180011"/>
            <a:ext cx="1762626" cy="1381125"/>
          </a:xfrm>
          <a:prstGeom prst="rect">
            <a:avLst/>
          </a:prstGeom>
          <a:noFill/>
          <a:effectLst>
            <a:outerShdw blurRad="50800" dist="38100" dir="2700000" algn="tl" rotWithShape="0">
              <a:prstClr val="black">
                <a:alpha val="40000"/>
              </a:prstClr>
            </a:outerShdw>
          </a:effectLst>
          <a:scene3d>
            <a:camera prst="perspectiveHeroicExtremeLeftFacing"/>
            <a:lightRig rig="threePt" dir="t"/>
          </a:scene3d>
        </p:spPr>
      </p:pic>
      <p:pic>
        <p:nvPicPr>
          <p:cNvPr id="9" name="Picture 2" descr="http://www.iconspedia.com/uploads/1160917852.png"/>
          <p:cNvPicPr>
            <a:picLocks noChangeAspect="1" noChangeArrowheads="1"/>
          </p:cNvPicPr>
          <p:nvPr/>
        </p:nvPicPr>
        <p:blipFill>
          <a:blip r:embed="rId6" cstate="screen"/>
          <a:srcRect/>
          <a:stretch>
            <a:fillRect/>
          </a:stretch>
        </p:blipFill>
        <p:spPr bwMode="auto">
          <a:xfrm rot="808966">
            <a:off x="1440880" y="5063100"/>
            <a:ext cx="1343984" cy="1343984"/>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7440002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ctrTitle"/>
          </p:nvPr>
        </p:nvSpPr>
        <p:spPr>
          <a:xfrm>
            <a:off x="457200" y="2819400"/>
            <a:ext cx="4953000" cy="685800"/>
          </a:xfrm>
        </p:spPr>
        <p:txBody>
          <a:bodyPr/>
          <a:lstStyle/>
          <a:p>
            <a:r>
              <a:rPr lang="en-US" dirty="0"/>
              <a:t>SQL Language</a:t>
            </a:r>
            <a:endParaRPr lang="bg-BG" dirty="0"/>
          </a:p>
        </p:txBody>
      </p:sp>
      <p:sp>
        <p:nvSpPr>
          <p:cNvPr id="4" name="Subtitle 3"/>
          <p:cNvSpPr>
            <a:spLocks noGrp="1"/>
          </p:cNvSpPr>
          <p:nvPr>
            <p:ph type="subTitle" idx="1"/>
          </p:nvPr>
        </p:nvSpPr>
        <p:spPr>
          <a:xfrm>
            <a:off x="457200" y="3621880"/>
            <a:ext cx="4953000" cy="569120"/>
          </a:xfrm>
        </p:spPr>
        <p:txBody>
          <a:bodyPr/>
          <a:lstStyle/>
          <a:p>
            <a:r>
              <a:rPr dirty="0" smtClean="0"/>
              <a:t>Nested SELECT Statements</a:t>
            </a:r>
            <a:endParaRPr lang="bg-BG" dirty="0"/>
          </a:p>
        </p:txBody>
      </p:sp>
      <p:grpSp>
        <p:nvGrpSpPr>
          <p:cNvPr id="9" name="Group 8"/>
          <p:cNvGrpSpPr/>
          <p:nvPr/>
        </p:nvGrpSpPr>
        <p:grpSpPr>
          <a:xfrm>
            <a:off x="5334000" y="762000"/>
            <a:ext cx="3505200" cy="5410200"/>
            <a:chOff x="5715000" y="609600"/>
            <a:chExt cx="2907742" cy="4410075"/>
          </a:xfrm>
        </p:grpSpPr>
        <p:pic>
          <p:nvPicPr>
            <p:cNvPr id="71682" name="Picture 2" descr="http://www.packagingsource.com/catalog/images/Red%20Nested%20Box.jpg"/>
            <p:cNvPicPr>
              <a:picLocks noChangeAspect="1" noChangeArrowheads="1"/>
            </p:cNvPicPr>
            <p:nvPr/>
          </p:nvPicPr>
          <p:blipFill>
            <a:blip r:embed="rId3" cstate="screen">
              <a:clrChange>
                <a:clrFrom>
                  <a:srgbClr val="FFFFFF"/>
                </a:clrFrom>
                <a:clrTo>
                  <a:srgbClr val="FFFFFF">
                    <a:alpha val="0"/>
                  </a:srgbClr>
                </a:clrTo>
              </a:clrChange>
              <a:lum bright="10000" contrast="20000"/>
              <a:extLst>
                <a:ext uri="{28A0092B-C50C-407E-A947-70E740481C1C}">
                  <a14:useLocalDpi xmlns:a14="http://schemas.microsoft.com/office/drawing/2010/main" val="0"/>
                </a:ext>
              </a:extLst>
            </a:blip>
            <a:srcRect/>
            <a:stretch>
              <a:fillRect/>
            </a:stretch>
          </p:blipFill>
          <p:spPr bwMode="auto">
            <a:xfrm>
              <a:off x="5715000" y="609600"/>
              <a:ext cx="2907742" cy="4410075"/>
            </a:xfrm>
            <a:prstGeom prst="rect">
              <a:avLst/>
            </a:prstGeom>
            <a:ln>
              <a:noFill/>
            </a:ln>
            <a:effectLst>
              <a:softEdge rad="63500"/>
            </a:effectLst>
          </p:spPr>
        </p:pic>
        <p:sp>
          <p:nvSpPr>
            <p:cNvPr id="5" name="TextBox 4"/>
            <p:cNvSpPr txBox="1"/>
            <p:nvPr/>
          </p:nvSpPr>
          <p:spPr>
            <a:xfrm rot="21314890">
              <a:off x="7002699" y="4088931"/>
              <a:ext cx="1001573" cy="478494"/>
            </a:xfrm>
            <a:prstGeom prst="roundRect">
              <a:avLst>
                <a:gd name="adj" fmla="val 6724"/>
              </a:avLst>
            </a:prstGeom>
            <a:gradFill>
              <a:gsLst>
                <a:gs pos="0">
                  <a:schemeClr val="accent1">
                    <a:shade val="75000"/>
                    <a:satMod val="160000"/>
                    <a:alpha val="50000"/>
                  </a:schemeClr>
                </a:gs>
                <a:gs pos="60000">
                  <a:schemeClr val="accent1">
                    <a:satMod val="150000"/>
                  </a:schemeClr>
                </a:gs>
                <a:gs pos="100000">
                  <a:schemeClr val="accent1">
                    <a:tint val="75000"/>
                    <a:satMod val="200000"/>
                  </a:schemeClr>
                </a:gs>
              </a:gsLst>
            </a:gradFill>
          </p:spPr>
          <p:style>
            <a:lnRef idx="1">
              <a:schemeClr val="accent1"/>
            </a:lnRef>
            <a:fillRef idx="3">
              <a:schemeClr val="accent1"/>
            </a:fillRef>
            <a:effectRef idx="2">
              <a:schemeClr val="accent1"/>
            </a:effectRef>
            <a:fontRef idx="minor">
              <a:schemeClr val="lt1"/>
            </a:fontRef>
          </p:style>
          <p:txBody>
            <a:bodyPr wrap="square" lIns="72000" tIns="36000" rIns="72000" bIns="36000" rtlCol="0">
              <a:spAutoFit/>
            </a:bodyPr>
            <a:lstStyle/>
            <a:p>
              <a:pPr algn="ctr"/>
              <a:r>
                <a:rPr lang="en-US" sz="32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Black" pitchFamily="34" charset="0"/>
                  <a:cs typeface="Arial" pitchFamily="34" charset="0"/>
                </a:rPr>
                <a:t>SQL</a:t>
              </a:r>
              <a:endParaRPr lang="en-US" sz="3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Black" pitchFamily="34" charset="0"/>
                <a:cs typeface="Arial" pitchFamily="34" charset="0"/>
              </a:endParaRPr>
            </a:p>
          </p:txBody>
        </p:sp>
        <p:sp>
          <p:nvSpPr>
            <p:cNvPr id="6" name="TextBox 5"/>
            <p:cNvSpPr txBox="1"/>
            <p:nvPr/>
          </p:nvSpPr>
          <p:spPr>
            <a:xfrm rot="21088077">
              <a:off x="7073219" y="3087745"/>
              <a:ext cx="780226" cy="374260"/>
            </a:xfrm>
            <a:prstGeom prst="roundRect">
              <a:avLst>
                <a:gd name="adj" fmla="val 6724"/>
              </a:avLst>
            </a:prstGeom>
            <a:gradFill>
              <a:gsLst>
                <a:gs pos="0">
                  <a:schemeClr val="accent1">
                    <a:shade val="75000"/>
                    <a:satMod val="160000"/>
                    <a:alpha val="50000"/>
                  </a:schemeClr>
                </a:gs>
                <a:gs pos="60000">
                  <a:schemeClr val="accent1">
                    <a:satMod val="150000"/>
                  </a:schemeClr>
                </a:gs>
                <a:gs pos="100000">
                  <a:schemeClr val="accent1">
                    <a:tint val="75000"/>
                    <a:satMod val="200000"/>
                  </a:schemeClr>
                </a:gs>
              </a:gsLst>
            </a:gradFill>
          </p:spPr>
          <p:style>
            <a:lnRef idx="1">
              <a:schemeClr val="accent1"/>
            </a:lnRef>
            <a:fillRef idx="3">
              <a:schemeClr val="accent1"/>
            </a:fillRef>
            <a:effectRef idx="2">
              <a:schemeClr val="accent1"/>
            </a:effectRef>
            <a:fontRef idx="minor">
              <a:schemeClr val="lt1"/>
            </a:fontRef>
          </p:style>
          <p:txBody>
            <a:bodyPr wrap="square" lIns="72000" tIns="36000" rIns="72000" bIns="36000" rtlCol="0">
              <a:spAutoFit/>
            </a:bodyPr>
            <a:lstStyle/>
            <a:p>
              <a:pPr algn="ctr"/>
              <a:r>
                <a:rPr lang="en-US" sz="24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Black" pitchFamily="34" charset="0"/>
                  <a:cs typeface="Arial" pitchFamily="34" charset="0"/>
                </a:rPr>
                <a:t>SQL</a:t>
              </a:r>
              <a:endParaRPr lang="en-US" sz="2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Black" pitchFamily="34" charset="0"/>
                <a:cs typeface="Arial" pitchFamily="34" charset="0"/>
              </a:endParaRPr>
            </a:p>
          </p:txBody>
        </p:sp>
        <p:sp>
          <p:nvSpPr>
            <p:cNvPr id="7" name="TextBox 6"/>
            <p:cNvSpPr txBox="1"/>
            <p:nvPr/>
          </p:nvSpPr>
          <p:spPr>
            <a:xfrm>
              <a:off x="7047689" y="2135443"/>
              <a:ext cx="676100" cy="322142"/>
            </a:xfrm>
            <a:prstGeom prst="roundRect">
              <a:avLst>
                <a:gd name="adj" fmla="val 6724"/>
              </a:avLst>
            </a:prstGeom>
            <a:gradFill>
              <a:gsLst>
                <a:gs pos="0">
                  <a:schemeClr val="accent1">
                    <a:shade val="75000"/>
                    <a:satMod val="160000"/>
                    <a:alpha val="50000"/>
                  </a:schemeClr>
                </a:gs>
                <a:gs pos="60000">
                  <a:schemeClr val="accent1">
                    <a:satMod val="150000"/>
                  </a:schemeClr>
                </a:gs>
                <a:gs pos="100000">
                  <a:schemeClr val="accent1">
                    <a:tint val="75000"/>
                    <a:satMod val="200000"/>
                  </a:schemeClr>
                </a:gs>
              </a:gsLst>
            </a:gradFill>
            <a:scene3d>
              <a:camera prst="orthographicFront">
                <a:rot lat="0" lon="0" rev="180000"/>
              </a:camera>
              <a:lightRig rig="contrasting" dir="t">
                <a:rot lat="0" lon="0" rev="16500000"/>
              </a:lightRig>
            </a:scene3d>
            <a:sp3d prstMaterial="powder">
              <a:bevelT w="152400"/>
              <a:contourClr>
                <a:schemeClr val="accent1"/>
              </a:contourClr>
            </a:sp3d>
          </p:spPr>
          <p:style>
            <a:lnRef idx="1">
              <a:schemeClr val="accent1"/>
            </a:lnRef>
            <a:fillRef idx="3">
              <a:schemeClr val="accent1"/>
            </a:fillRef>
            <a:effectRef idx="2">
              <a:schemeClr val="accent1"/>
            </a:effectRef>
            <a:fontRef idx="minor">
              <a:schemeClr val="lt1"/>
            </a:fontRef>
          </p:style>
          <p:txBody>
            <a:bodyPr wrap="square" lIns="72000" tIns="36000" rIns="72000" bIns="36000" rtlCol="0">
              <a:spAutoFit/>
            </a:bodyPr>
            <a:lstStyle/>
            <a:p>
              <a:pPr algn="ctr"/>
              <a:r>
                <a:rPr lang="en-US" sz="20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Black" pitchFamily="34" charset="0"/>
                  <a:cs typeface="Arial" pitchFamily="34" charset="0"/>
                </a:rPr>
                <a:t>SQL</a:t>
              </a:r>
              <a:endParaRPr lang="en-US" sz="2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Black" pitchFamily="34" charset="0"/>
                <a:cs typeface="Arial" pitchFamily="34" charset="0"/>
              </a:endParaRPr>
            </a:p>
          </p:txBody>
        </p:sp>
        <p:sp>
          <p:nvSpPr>
            <p:cNvPr id="8" name="TextBox 7"/>
            <p:cNvSpPr txBox="1"/>
            <p:nvPr/>
          </p:nvSpPr>
          <p:spPr>
            <a:xfrm rot="186155">
              <a:off x="7022472" y="1304655"/>
              <a:ext cx="677628" cy="270025"/>
            </a:xfrm>
            <a:prstGeom prst="roundRect">
              <a:avLst>
                <a:gd name="adj" fmla="val 6724"/>
              </a:avLst>
            </a:prstGeom>
            <a:gradFill>
              <a:gsLst>
                <a:gs pos="0">
                  <a:schemeClr val="accent1">
                    <a:shade val="75000"/>
                    <a:satMod val="160000"/>
                    <a:alpha val="50000"/>
                  </a:schemeClr>
                </a:gs>
                <a:gs pos="60000">
                  <a:schemeClr val="accent1">
                    <a:satMod val="150000"/>
                  </a:schemeClr>
                </a:gs>
                <a:gs pos="100000">
                  <a:schemeClr val="accent1">
                    <a:tint val="75000"/>
                    <a:satMod val="200000"/>
                  </a:schemeClr>
                </a:gs>
              </a:gsLst>
            </a:gradFill>
          </p:spPr>
          <p:style>
            <a:lnRef idx="1">
              <a:schemeClr val="accent1"/>
            </a:lnRef>
            <a:fillRef idx="3">
              <a:schemeClr val="accent1"/>
            </a:fillRef>
            <a:effectRef idx="2">
              <a:schemeClr val="accent1"/>
            </a:effectRef>
            <a:fontRef idx="minor">
              <a:schemeClr val="lt1"/>
            </a:fontRef>
          </p:style>
          <p:txBody>
            <a:bodyPr wrap="square" lIns="72000" tIns="36000" rIns="72000" bIns="36000" rtlCol="0">
              <a:spAutoFit/>
            </a:bodyPr>
            <a:lstStyle/>
            <a:p>
              <a:pPr algn="ctr"/>
              <a:r>
                <a:rPr lang="en-US" sz="16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Black" pitchFamily="34" charset="0"/>
                  <a:cs typeface="Arial" pitchFamily="34" charset="0"/>
                </a:rPr>
                <a:t>SQL</a:t>
              </a:r>
              <a:endParaRPr lang="en-US" sz="1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Black" pitchFamily="34" charset="0"/>
                <a:cs typeface="Arial" pitchFamily="34" charset="0"/>
              </a:endParaRPr>
            </a:p>
          </p:txBody>
        </p:sp>
      </p:grpSp>
      <p:pic>
        <p:nvPicPr>
          <p:cNvPr id="97282" name="Picture 2" descr="http://img.informer.com/icons/png/48/106/106197.png"/>
          <p:cNvPicPr>
            <a:picLocks noChangeAspect="1" noChangeArrowheads="1"/>
          </p:cNvPicPr>
          <p:nvPr/>
        </p:nvPicPr>
        <p:blipFill>
          <a:blip r:embed="rId4" cstate="screen">
            <a:lum bright="-10000"/>
            <a:extLst>
              <a:ext uri="{28A0092B-C50C-407E-A947-70E740481C1C}">
                <a14:useLocalDpi xmlns:a14="http://schemas.microsoft.com/office/drawing/2010/main" val="0"/>
              </a:ext>
            </a:extLst>
          </a:blip>
          <a:srcRect/>
          <a:stretch>
            <a:fillRect/>
          </a:stretch>
        </p:blipFill>
        <p:spPr bwMode="auto">
          <a:xfrm rot="21369847">
            <a:off x="2881945" y="960505"/>
            <a:ext cx="1597230" cy="1480300"/>
          </a:xfrm>
          <a:prstGeom prst="rect">
            <a:avLst/>
          </a:prstGeom>
          <a:noFill/>
        </p:spPr>
      </p:pic>
      <p:pic>
        <p:nvPicPr>
          <p:cNvPr id="97283" name="Picture 3" descr="C:\Trash\database-table-search.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1719">
            <a:off x="1574757" y="4582890"/>
            <a:ext cx="1959732" cy="1745196"/>
          </a:xfrm>
          <a:prstGeom prst="rect">
            <a:avLst/>
          </a:prstGeom>
          <a:noFill/>
          <a:effectLst>
            <a:softEdge rad="31750"/>
          </a:effectLst>
        </p:spPr>
      </p:pic>
    </p:spTree>
    <p:extLst>
      <p:ext uri="{BB962C8B-B14F-4D97-AF65-F5344CB8AC3E}">
        <p14:creationId xmlns:p14="http://schemas.microsoft.com/office/powerpoint/2010/main" val="190261558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p:txBody>
          <a:bodyPr/>
          <a:lstStyle/>
          <a:p>
            <a:r>
              <a:rPr lang="bg-BG" dirty="0"/>
              <a:t>Nested SELECT Statements</a:t>
            </a:r>
          </a:p>
        </p:txBody>
      </p:sp>
      <p:sp>
        <p:nvSpPr>
          <p:cNvPr id="573443" name="Rectangle 3"/>
          <p:cNvSpPr>
            <a:spLocks noGrp="1" noChangeArrowheads="1"/>
          </p:cNvSpPr>
          <p:nvPr>
            <p:ph idx="1"/>
          </p:nvPr>
        </p:nvSpPr>
        <p:spPr/>
        <p:txBody>
          <a:bodyPr/>
          <a:lstStyle/>
          <a:p>
            <a:pPr>
              <a:lnSpc>
                <a:spcPct val="100000"/>
              </a:lnSpc>
            </a:pPr>
            <a:r>
              <a:rPr lang="en-US" dirty="0">
                <a:solidFill>
                  <a:schemeClr val="accent5">
                    <a:lumMod val="20000"/>
                    <a:lumOff val="80000"/>
                  </a:schemeClr>
                </a:solidFill>
                <a:latin typeface="Consolas" pitchFamily="49" charset="0"/>
              </a:rPr>
              <a:t>SELECT</a:t>
            </a:r>
            <a:r>
              <a:rPr lang="en-US" dirty="0"/>
              <a:t> statements can be nested in the where </a:t>
            </a:r>
            <a:r>
              <a:rPr lang="en-US" dirty="0" smtClean="0"/>
              <a:t>clause</a:t>
            </a:r>
          </a:p>
          <a:p>
            <a:pPr lvl="1">
              <a:lnSpc>
                <a:spcPct val="100000"/>
              </a:lnSpc>
            </a:pPr>
            <a:endParaRPr lang="en-US" dirty="0" smtClean="0"/>
          </a:p>
          <a:p>
            <a:pPr lvl="1">
              <a:lnSpc>
                <a:spcPct val="100000"/>
              </a:lnSpc>
            </a:pPr>
            <a:endParaRPr lang="en-US" dirty="0" smtClean="0"/>
          </a:p>
          <a:p>
            <a:pPr lvl="1">
              <a:lnSpc>
                <a:spcPct val="100000"/>
              </a:lnSpc>
            </a:pPr>
            <a:endParaRPr lang="en-US" dirty="0" smtClean="0"/>
          </a:p>
          <a:p>
            <a:pPr lvl="1">
              <a:lnSpc>
                <a:spcPct val="100000"/>
              </a:lnSpc>
            </a:pPr>
            <a:endParaRPr lang="en-US" dirty="0" smtClean="0"/>
          </a:p>
          <a:p>
            <a:pPr lvl="1">
              <a:lnSpc>
                <a:spcPct val="100000"/>
              </a:lnSpc>
            </a:pPr>
            <a:endParaRPr lang="en-US" dirty="0" smtClean="0"/>
          </a:p>
          <a:p>
            <a:pPr lvl="1">
              <a:lnSpc>
                <a:spcPct val="100000"/>
              </a:lnSpc>
              <a:spcBef>
                <a:spcPts val="3000"/>
              </a:spcBef>
            </a:pPr>
            <a:r>
              <a:rPr lang="en-US" dirty="0" smtClean="0"/>
              <a:t>Note</a:t>
            </a:r>
            <a:r>
              <a:rPr lang="en-US" dirty="0"/>
              <a:t>: </a:t>
            </a:r>
            <a:r>
              <a:rPr lang="en-US" dirty="0" smtClean="0"/>
              <a:t>always </a:t>
            </a:r>
            <a:r>
              <a:rPr lang="en-US" dirty="0"/>
              <a:t>prefer joins to nested </a:t>
            </a:r>
            <a:r>
              <a:rPr lang="en-US" dirty="0">
                <a:solidFill>
                  <a:schemeClr val="accent5">
                    <a:lumMod val="20000"/>
                    <a:lumOff val="80000"/>
                  </a:schemeClr>
                </a:solidFill>
                <a:latin typeface="Consolas" pitchFamily="49" charset="0"/>
              </a:rPr>
              <a:t>SELECT</a:t>
            </a:r>
            <a:r>
              <a:rPr lang="en-US" dirty="0"/>
              <a:t> statements </a:t>
            </a:r>
            <a:r>
              <a:rPr lang="en-US" dirty="0" smtClean="0"/>
              <a:t>for better performance</a:t>
            </a:r>
            <a:endParaRPr lang="en-US" dirty="0"/>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95</a:t>
            </a:fld>
            <a:endParaRPr lang="en-US" dirty="0"/>
          </a:p>
        </p:txBody>
      </p:sp>
      <p:sp>
        <p:nvSpPr>
          <p:cNvPr id="573444" name="Rectangle 4"/>
          <p:cNvSpPr>
            <a:spLocks noChangeArrowheads="1"/>
          </p:cNvSpPr>
          <p:nvPr/>
        </p:nvSpPr>
        <p:spPr bwMode="auto">
          <a:xfrm>
            <a:off x="755650" y="2209800"/>
            <a:ext cx="7561263" cy="13234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FirstName, LastName, Salary</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Salary =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SELECT MAX(Salary) FROM </a:t>
            </a: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Employees</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73445" name="Rectangle 5"/>
          <p:cNvSpPr>
            <a:spLocks noChangeArrowheads="1"/>
          </p:cNvSpPr>
          <p:nvPr/>
        </p:nvSpPr>
        <p:spPr bwMode="auto">
          <a:xfrm>
            <a:off x="755650" y="3791129"/>
            <a:ext cx="7561263" cy="1631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FirstName, LastName, DepartmentID, Salary</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DepartmentID IN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SELECT DepartmentID FROM </a:t>
            </a: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Departments</a:t>
            </a:r>
            <a:endPar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   WHERE Name='Sales'</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2276767444"/>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a:xfrm>
            <a:off x="1828800" y="228600"/>
            <a:ext cx="7086600" cy="914400"/>
          </a:xfrm>
        </p:spPr>
        <p:txBody>
          <a:bodyPr/>
          <a:lstStyle/>
          <a:p>
            <a:r>
              <a:rPr lang="bg-BG" dirty="0"/>
              <a:t>Nested SELECT </a:t>
            </a:r>
            <a:r>
              <a:rPr lang="en-US" dirty="0"/>
              <a:t>Statements </a:t>
            </a:r>
            <a:r>
              <a:rPr lang="en-US" dirty="0" smtClean="0"/>
              <a:t>with </a:t>
            </a:r>
            <a:r>
              <a:rPr lang="en-US" dirty="0"/>
              <a:t>Table Aliases</a:t>
            </a:r>
            <a:endParaRPr lang="bg-BG" dirty="0"/>
          </a:p>
        </p:txBody>
      </p:sp>
      <p:sp>
        <p:nvSpPr>
          <p:cNvPr id="574467" name="Rectangle 3"/>
          <p:cNvSpPr>
            <a:spLocks noGrp="1" noChangeArrowheads="1"/>
          </p:cNvSpPr>
          <p:nvPr>
            <p:ph idx="1"/>
          </p:nvPr>
        </p:nvSpPr>
        <p:spPr>
          <a:xfrm>
            <a:off x="228600" y="1371600"/>
            <a:ext cx="8686800" cy="5334000"/>
          </a:xfrm>
        </p:spPr>
        <p:txBody>
          <a:bodyPr/>
          <a:lstStyle/>
          <a:p>
            <a:r>
              <a:rPr lang="en-US" dirty="0" smtClean="0"/>
              <a:t>Tables </a:t>
            </a:r>
            <a:r>
              <a:rPr lang="en-US" dirty="0"/>
              <a:t>from the main </a:t>
            </a:r>
            <a:r>
              <a:rPr lang="en-US" dirty="0">
                <a:solidFill>
                  <a:schemeClr val="accent5">
                    <a:lumMod val="20000"/>
                    <a:lumOff val="80000"/>
                  </a:schemeClr>
                </a:solidFill>
                <a:latin typeface="Consolas" pitchFamily="49" charset="0"/>
              </a:rPr>
              <a:t>SELECT</a:t>
            </a:r>
            <a:r>
              <a:rPr lang="en-US" dirty="0"/>
              <a:t> </a:t>
            </a:r>
            <a:r>
              <a:rPr lang="en-US" dirty="0" smtClean="0"/>
              <a:t>can be referred in </a:t>
            </a:r>
            <a:r>
              <a:rPr lang="en-US" dirty="0"/>
              <a:t>the nested </a:t>
            </a:r>
            <a:r>
              <a:rPr lang="en-US" dirty="0">
                <a:solidFill>
                  <a:schemeClr val="accent5">
                    <a:lumMod val="20000"/>
                    <a:lumOff val="80000"/>
                  </a:schemeClr>
                </a:solidFill>
                <a:latin typeface="Consolas" pitchFamily="49" charset="0"/>
              </a:rPr>
              <a:t>SELECT</a:t>
            </a:r>
            <a:r>
              <a:rPr lang="en-US" dirty="0"/>
              <a:t> by aliases</a:t>
            </a:r>
          </a:p>
          <a:p>
            <a:r>
              <a:rPr lang="en-US" dirty="0"/>
              <a:t>Example</a:t>
            </a:r>
            <a:r>
              <a:rPr lang="en-US" dirty="0" smtClean="0"/>
              <a:t>:</a:t>
            </a:r>
          </a:p>
          <a:p>
            <a:pPr lvl="1"/>
            <a:r>
              <a:rPr lang="en-US" dirty="0" smtClean="0"/>
              <a:t>Find the </a:t>
            </a:r>
            <a:r>
              <a:rPr lang="en-US" dirty="0"/>
              <a:t>maximal salary for each department and the name of the </a:t>
            </a:r>
            <a:r>
              <a:rPr lang="en-US" dirty="0" smtClean="0"/>
              <a:t>employee </a:t>
            </a:r>
            <a:r>
              <a:rPr lang="en-US" dirty="0"/>
              <a:t>that gets it</a:t>
            </a:r>
          </a:p>
        </p:txBody>
      </p:sp>
      <p:sp>
        <p:nvSpPr>
          <p:cNvPr id="5" name="Slide Number Placeholder 3"/>
          <p:cNvSpPr>
            <a:spLocks noGrp="1"/>
          </p:cNvSpPr>
          <p:nvPr>
            <p:ph type="sldNum" sz="quarter" idx="10"/>
          </p:nvPr>
        </p:nvSpPr>
        <p:spPr/>
        <p:txBody>
          <a:bodyPr/>
          <a:lstStyle/>
          <a:p>
            <a:pPr>
              <a:defRPr/>
            </a:pPr>
            <a:fld id="{58452FF4-89E3-4D1B-9927-2DBDC00E58D7}" type="slidenum">
              <a:rPr lang="en-US" smtClean="0"/>
              <a:pPr>
                <a:defRPr/>
              </a:pPr>
              <a:t>96</a:t>
            </a:fld>
            <a:endParaRPr lang="en-US" dirty="0"/>
          </a:p>
        </p:txBody>
      </p:sp>
      <p:sp>
        <p:nvSpPr>
          <p:cNvPr id="574468" name="Rectangle 4"/>
          <p:cNvSpPr>
            <a:spLocks noChangeArrowheads="1"/>
          </p:cNvSpPr>
          <p:nvPr/>
        </p:nvSpPr>
        <p:spPr bwMode="auto">
          <a:xfrm>
            <a:off x="755650" y="4343400"/>
            <a:ext cx="7561263" cy="193899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FirstName, LastName, DepartmentID, Salary</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Employees </a:t>
            </a: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e</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Salary =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(SELECT MAX(Salary) 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WHERE DepartmentID = </a:t>
            </a: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e.DepartmentID</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ORDER BY DepartmentID</a:t>
            </a:r>
          </a:p>
        </p:txBody>
      </p:sp>
    </p:spTree>
    <p:extLst>
      <p:ext uri="{BB962C8B-B14F-4D97-AF65-F5344CB8AC3E}">
        <p14:creationId xmlns:p14="http://schemas.microsoft.com/office/powerpoint/2010/main" val="1364906943"/>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1" name="Rectangle 3"/>
          <p:cNvSpPr>
            <a:spLocks noGrp="1" noChangeArrowheads="1"/>
          </p:cNvSpPr>
          <p:nvPr>
            <p:ph type="title"/>
          </p:nvPr>
        </p:nvSpPr>
        <p:spPr/>
        <p:txBody>
          <a:bodyPr/>
          <a:lstStyle/>
          <a:p>
            <a:r>
              <a:rPr lang="en-US" dirty="0"/>
              <a:t>Using the EXISTS Operator</a:t>
            </a:r>
          </a:p>
        </p:txBody>
      </p:sp>
      <p:sp>
        <p:nvSpPr>
          <p:cNvPr id="575490" name="Rectangle 2"/>
          <p:cNvSpPr>
            <a:spLocks noGrp="1" noChangeArrowheads="1"/>
          </p:cNvSpPr>
          <p:nvPr>
            <p:ph idx="1"/>
          </p:nvPr>
        </p:nvSpPr>
        <p:spPr>
          <a:noFill/>
          <a:ln/>
        </p:spPr>
        <p:txBody>
          <a:bodyPr/>
          <a:lstStyle/>
          <a:p>
            <a:r>
              <a:rPr lang="en-US" dirty="0"/>
              <a:t>Using the </a:t>
            </a:r>
            <a:r>
              <a:rPr lang="en-US" dirty="0">
                <a:solidFill>
                  <a:schemeClr val="accent5">
                    <a:lumMod val="20000"/>
                    <a:lumOff val="80000"/>
                  </a:schemeClr>
                </a:solidFill>
                <a:latin typeface="Consolas" pitchFamily="49" charset="0"/>
              </a:rPr>
              <a:t>EXISTS</a:t>
            </a:r>
            <a:r>
              <a:rPr lang="en-US" dirty="0"/>
              <a:t> operator in </a:t>
            </a:r>
            <a:r>
              <a:rPr lang="en-US" dirty="0">
                <a:solidFill>
                  <a:schemeClr val="accent5">
                    <a:lumMod val="20000"/>
                    <a:lumOff val="80000"/>
                  </a:schemeClr>
                </a:solidFill>
                <a:latin typeface="Consolas" pitchFamily="49" charset="0"/>
              </a:rPr>
              <a:t>SELECT</a:t>
            </a:r>
            <a:r>
              <a:rPr lang="en-US" dirty="0"/>
              <a:t> statements</a:t>
            </a:r>
          </a:p>
          <a:p>
            <a:pPr lvl="1"/>
            <a:r>
              <a:rPr lang="en-US" dirty="0"/>
              <a:t>Find </a:t>
            </a:r>
            <a:r>
              <a:rPr lang="en-US"/>
              <a:t>all </a:t>
            </a:r>
            <a:r>
              <a:rPr lang="en-US" smtClean="0"/>
              <a:t>employees </a:t>
            </a:r>
            <a:r>
              <a:rPr lang="en-US" dirty="0"/>
              <a:t>with managers from the first department</a:t>
            </a:r>
          </a:p>
        </p:txBody>
      </p:sp>
      <p:sp>
        <p:nvSpPr>
          <p:cNvPr id="5" name="Slide Number Placeholder 3"/>
          <p:cNvSpPr>
            <a:spLocks noGrp="1"/>
          </p:cNvSpPr>
          <p:nvPr>
            <p:ph type="sldNum" sz="quarter" idx="10"/>
          </p:nvPr>
        </p:nvSpPr>
        <p:spPr/>
        <p:txBody>
          <a:bodyPr/>
          <a:lstStyle/>
          <a:p>
            <a:pPr>
              <a:defRPr/>
            </a:pPr>
            <a:fld id="{58452FF4-89E3-4D1B-9927-2DBDC00E58D7}" type="slidenum">
              <a:rPr lang="en-US" smtClean="0"/>
              <a:pPr>
                <a:defRPr/>
              </a:pPr>
              <a:t>97</a:t>
            </a:fld>
            <a:endParaRPr lang="en-US" dirty="0"/>
          </a:p>
        </p:txBody>
      </p:sp>
      <p:sp>
        <p:nvSpPr>
          <p:cNvPr id="575492" name="Rectangle 4"/>
          <p:cNvSpPr>
            <a:spLocks noChangeArrowheads="1"/>
          </p:cNvSpPr>
          <p:nvPr/>
        </p:nvSpPr>
        <p:spPr bwMode="auto">
          <a:xfrm>
            <a:off x="839788" y="3581400"/>
            <a:ext cx="7389812"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FirstName, LastName,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EmployeeID</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ManagerID</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a:t>
            </a:r>
            <a:r>
              <a:rPr lang="en-US" sz="20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EXISTS</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(SELECT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EmployeeID</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FROM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Employees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m</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WHERE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m.EmployeeID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e.ManagerID</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AND m.DepartmentID = 1)</a:t>
            </a:r>
          </a:p>
        </p:txBody>
      </p:sp>
    </p:spTree>
    <p:extLst>
      <p:ext uri="{BB962C8B-B14F-4D97-AF65-F5344CB8AC3E}">
        <p14:creationId xmlns:p14="http://schemas.microsoft.com/office/powerpoint/2010/main" val="3092830529"/>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ctrTitle"/>
          </p:nvPr>
        </p:nvSpPr>
        <p:spPr>
          <a:xfrm>
            <a:off x="457200" y="4800601"/>
            <a:ext cx="8229600" cy="685800"/>
          </a:xfrm>
        </p:spPr>
        <p:txBody>
          <a:bodyPr/>
          <a:lstStyle/>
          <a:p>
            <a:r>
              <a:rPr lang="en-US" dirty="0"/>
              <a:t>SQL Language</a:t>
            </a:r>
            <a:endParaRPr lang="bg-BG" dirty="0"/>
          </a:p>
        </p:txBody>
      </p:sp>
      <p:sp>
        <p:nvSpPr>
          <p:cNvPr id="4" name="Subtitle 3"/>
          <p:cNvSpPr>
            <a:spLocks noGrp="1"/>
          </p:cNvSpPr>
          <p:nvPr>
            <p:ph type="subTitle" idx="1"/>
          </p:nvPr>
        </p:nvSpPr>
        <p:spPr>
          <a:xfrm>
            <a:off x="457200" y="5526880"/>
            <a:ext cx="8229600" cy="569120"/>
          </a:xfrm>
        </p:spPr>
        <p:txBody>
          <a:bodyPr/>
          <a:lstStyle/>
          <a:p>
            <a:r>
              <a:rPr dirty="0" smtClean="0"/>
              <a:t>Aggregating Data with Group Functions</a:t>
            </a:r>
            <a:endParaRPr lang="bg-BG" dirty="0"/>
          </a:p>
        </p:txBody>
      </p:sp>
      <p:pic>
        <p:nvPicPr>
          <p:cNvPr id="65538" name="Picture 2" descr="http://www.protech.kz/images/rent/rent_teaser.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838200" y="1295400"/>
            <a:ext cx="2290760" cy="2819400"/>
          </a:xfrm>
          <a:prstGeom prst="roundRect">
            <a:avLst>
              <a:gd name="adj" fmla="val 3086"/>
            </a:avLst>
          </a:prstGeom>
          <a:solidFill>
            <a:srgbClr val="FFFFFF">
              <a:shade val="85000"/>
            </a:srgbClr>
          </a:solidFill>
          <a:ln>
            <a:solidFill>
              <a:schemeClr val="accent5">
                <a:lumMod val="20000"/>
                <a:lumOff val="80000"/>
                <a:alpha val="50000"/>
              </a:schemeClr>
            </a:solidFill>
          </a:ln>
          <a:effectLst/>
        </p:spPr>
      </p:pic>
      <p:pic>
        <p:nvPicPr>
          <p:cNvPr id="89090" name="Picture 2" descr="http://phpdiva.files.wordpress.com/2010/01/3759170861_92c9801ccf_b.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000500" y="1295400"/>
            <a:ext cx="4229100" cy="2816581"/>
          </a:xfrm>
          <a:prstGeom prst="roundRect">
            <a:avLst>
              <a:gd name="adj" fmla="val 3086"/>
            </a:avLst>
          </a:prstGeom>
          <a:solidFill>
            <a:srgbClr val="FFFFFF">
              <a:shade val="85000"/>
            </a:srgbClr>
          </a:solidFill>
          <a:ln>
            <a:solidFill>
              <a:schemeClr val="accent5">
                <a:lumMod val="20000"/>
                <a:lumOff val="80000"/>
                <a:alpha val="50000"/>
              </a:schemeClr>
            </a:solidFill>
          </a:ln>
          <a:effectLst/>
        </p:spPr>
      </p:pic>
      <p:pic>
        <p:nvPicPr>
          <p:cNvPr id="89092" name="Picture 4" descr="http://www.artistsvalley.com/images/icons/Database%20Application%20Icons/Schema%20SQL/256x256/Schema%20SQL.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905000" y="1600200"/>
            <a:ext cx="2895600" cy="3124200"/>
          </a:xfrm>
          <a:prstGeom prst="roundRect">
            <a:avLst>
              <a:gd name="adj" fmla="val 4458"/>
            </a:avLst>
          </a:prstGeom>
          <a:noFill/>
          <a:ln w="34925">
            <a:solidFill>
              <a:srgbClr val="FFFFFF"/>
            </a:solidFill>
          </a:ln>
          <a:effectLst>
            <a:outerShdw blurRad="317500" dir="2700000" algn="ctr">
              <a:srgbClr val="000000">
                <a:alpha val="43000"/>
              </a:srgbClr>
            </a:outerShdw>
          </a:effectLst>
          <a:scene3d>
            <a:camera prst="perspectiveFront" fov="2700000">
              <a:rot lat="18609229" lon="20313360" rev="1585400"/>
            </a:camera>
            <a:lightRig rig="threePt" dir="t">
              <a:rot lat="0" lon="0" rev="0"/>
            </a:lightRig>
          </a:scene3d>
          <a:sp3d extrusionH="38100" prstMaterial="clear">
            <a:bevelT w="260350" h="50800" prst="softRound"/>
            <a:bevelB prst="softRound"/>
          </a:sp3d>
        </p:spPr>
      </p:pic>
    </p:spTree>
    <p:extLst>
      <p:ext uri="{BB962C8B-B14F-4D97-AF65-F5344CB8AC3E}">
        <p14:creationId xmlns:p14="http://schemas.microsoft.com/office/powerpoint/2010/main" val="245290684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Line 2"/>
          <p:cNvSpPr>
            <a:spLocks noChangeShapeType="1"/>
          </p:cNvSpPr>
          <p:nvPr/>
        </p:nvSpPr>
        <p:spPr bwMode="auto">
          <a:xfrm>
            <a:off x="4440238" y="4351338"/>
            <a:ext cx="1655762" cy="0"/>
          </a:xfrm>
          <a:prstGeom prst="line">
            <a:avLst/>
          </a:prstGeom>
          <a:noFill/>
          <a:ln w="34925" cap="rnd" cmpd="sng">
            <a:solidFill>
              <a:schemeClr val="accent5">
                <a:lumMod val="20000"/>
                <a:lumOff val="80000"/>
              </a:schemeClr>
            </a:solidFill>
            <a:prstDash val="sysDot"/>
            <a:round/>
            <a:headEnd/>
            <a:tailEnd type="arrow" w="sm" len="sm"/>
          </a:ln>
          <a:effectLst>
            <a:outerShdw dist="17961" dir="2700000" algn="ctr" rotWithShape="0">
              <a:schemeClr val="bg1">
                <a:lumMod val="75000"/>
                <a:lumOff val="25000"/>
              </a:schemeClr>
            </a:outerShdw>
          </a:effectLst>
        </p:spPr>
        <p:txBody>
          <a:bodyPr anchor="ctr"/>
          <a:lstStyle/>
          <a:p>
            <a:endParaRPr lang="bg-BG"/>
          </a:p>
        </p:txBody>
      </p:sp>
      <p:sp>
        <p:nvSpPr>
          <p:cNvPr id="579587" name="Line 3"/>
          <p:cNvSpPr>
            <a:spLocks noChangeShapeType="1"/>
          </p:cNvSpPr>
          <p:nvPr/>
        </p:nvSpPr>
        <p:spPr bwMode="auto">
          <a:xfrm>
            <a:off x="4440238" y="3487738"/>
            <a:ext cx="1655762" cy="647700"/>
          </a:xfrm>
          <a:prstGeom prst="line">
            <a:avLst/>
          </a:prstGeom>
          <a:noFill/>
          <a:ln w="34925" cap="rnd" cmpd="sng">
            <a:solidFill>
              <a:schemeClr val="accent5">
                <a:lumMod val="20000"/>
                <a:lumOff val="80000"/>
              </a:schemeClr>
            </a:solidFill>
            <a:prstDash val="sysDot"/>
            <a:round/>
            <a:headEnd/>
            <a:tailEnd type="arrow" w="sm" len="sm"/>
          </a:ln>
          <a:effectLst>
            <a:outerShdw dist="17961" dir="2700000" algn="ctr" rotWithShape="0">
              <a:schemeClr val="bg1">
                <a:lumMod val="75000"/>
                <a:lumOff val="25000"/>
              </a:schemeClr>
            </a:outerShdw>
          </a:effectLst>
        </p:spPr>
        <p:txBody>
          <a:bodyPr anchor="ctr"/>
          <a:lstStyle/>
          <a:p>
            <a:endParaRPr lang="bg-BG"/>
          </a:p>
        </p:txBody>
      </p:sp>
      <p:sp>
        <p:nvSpPr>
          <p:cNvPr id="579588" name="Line 4"/>
          <p:cNvSpPr>
            <a:spLocks noChangeShapeType="1"/>
          </p:cNvSpPr>
          <p:nvPr/>
        </p:nvSpPr>
        <p:spPr bwMode="auto">
          <a:xfrm flipV="1">
            <a:off x="4440238" y="4567238"/>
            <a:ext cx="1655762" cy="576262"/>
          </a:xfrm>
          <a:prstGeom prst="line">
            <a:avLst/>
          </a:prstGeom>
          <a:noFill/>
          <a:ln w="34925" cap="rnd" cmpd="sng">
            <a:solidFill>
              <a:schemeClr val="accent5">
                <a:lumMod val="20000"/>
                <a:lumOff val="80000"/>
              </a:schemeClr>
            </a:solidFill>
            <a:prstDash val="sysDot"/>
            <a:round/>
            <a:headEnd/>
            <a:tailEnd type="arrow" w="sm" len="sm"/>
          </a:ln>
          <a:effectLst>
            <a:outerShdw dist="17961" dir="2700000" algn="ctr" rotWithShape="0">
              <a:schemeClr val="bg1">
                <a:lumMod val="75000"/>
                <a:lumOff val="25000"/>
              </a:schemeClr>
            </a:outerShdw>
          </a:effectLst>
        </p:spPr>
        <p:txBody>
          <a:bodyPr anchor="ctr"/>
          <a:lstStyle/>
          <a:p>
            <a:endParaRPr lang="bg-BG"/>
          </a:p>
        </p:txBody>
      </p:sp>
      <p:pic>
        <p:nvPicPr>
          <p:cNvPr id="87046" name="Picture 6" descr="http://www.iconarchive.com/icons/dryicons/aesthetica-2/128/database-process-icon.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759325" y="3918099"/>
            <a:ext cx="838200" cy="838200"/>
          </a:xfrm>
          <a:prstGeom prst="rect">
            <a:avLst/>
          </a:prstGeom>
          <a:noFill/>
        </p:spPr>
      </p:pic>
      <p:sp>
        <p:nvSpPr>
          <p:cNvPr id="579590" name="Rectangle 6"/>
          <p:cNvSpPr>
            <a:spLocks noGrp="1" noChangeArrowheads="1"/>
          </p:cNvSpPr>
          <p:nvPr>
            <p:ph type="title"/>
          </p:nvPr>
        </p:nvSpPr>
        <p:spPr/>
        <p:txBody>
          <a:bodyPr/>
          <a:lstStyle/>
          <a:p>
            <a:r>
              <a:rPr lang="en-US" dirty="0"/>
              <a:t>Group Functions</a:t>
            </a:r>
          </a:p>
        </p:txBody>
      </p:sp>
      <p:sp>
        <p:nvSpPr>
          <p:cNvPr id="579591" name="Rectangle 7"/>
          <p:cNvSpPr>
            <a:spLocks noGrp="1" noChangeArrowheads="1"/>
          </p:cNvSpPr>
          <p:nvPr>
            <p:ph idx="1"/>
          </p:nvPr>
        </p:nvSpPr>
        <p:spPr/>
        <p:txBody>
          <a:bodyPr/>
          <a:lstStyle/>
          <a:p>
            <a:r>
              <a:rPr lang="en-US" dirty="0"/>
              <a:t>Group functions operate </a:t>
            </a:r>
            <a:r>
              <a:rPr lang="en-US" dirty="0" smtClean="0"/>
              <a:t>over sets </a:t>
            </a:r>
            <a:r>
              <a:rPr lang="en-US" dirty="0"/>
              <a:t>of rows to give one </a:t>
            </a:r>
            <a:r>
              <a:rPr lang="en-US" dirty="0" smtClean="0"/>
              <a:t>single </a:t>
            </a:r>
            <a:r>
              <a:rPr lang="en-US" smtClean="0"/>
              <a:t>result (per group)</a:t>
            </a:r>
            <a:endParaRPr lang="en-US" dirty="0"/>
          </a:p>
        </p:txBody>
      </p:sp>
      <p:sp>
        <p:nvSpPr>
          <p:cNvPr id="10" name="Slide Number Placeholder 3"/>
          <p:cNvSpPr>
            <a:spLocks noGrp="1"/>
          </p:cNvSpPr>
          <p:nvPr>
            <p:ph type="sldNum" sz="quarter" idx="10"/>
          </p:nvPr>
        </p:nvSpPr>
        <p:spPr/>
        <p:txBody>
          <a:bodyPr/>
          <a:lstStyle/>
          <a:p>
            <a:pPr>
              <a:defRPr/>
            </a:pPr>
            <a:fld id="{58452FF4-89E3-4D1B-9927-2DBDC00E58D7}" type="slidenum">
              <a:rPr lang="en-US" smtClean="0"/>
              <a:pPr>
                <a:defRPr/>
              </a:pPr>
              <a:t>99</a:t>
            </a:fld>
            <a:endParaRPr lang="en-US" dirty="0"/>
          </a:p>
        </p:txBody>
      </p:sp>
      <p:graphicFrame>
        <p:nvGraphicFramePr>
          <p:cNvPr id="579592" name="Group 8"/>
          <p:cNvGraphicFramePr>
            <a:graphicFrameLocks noGrp="1"/>
          </p:cNvGraphicFramePr>
          <p:nvPr/>
        </p:nvGraphicFramePr>
        <p:xfrm>
          <a:off x="950913" y="2917825"/>
          <a:ext cx="3284856" cy="2724912"/>
        </p:xfrm>
        <a:graphic>
          <a:graphicData uri="http://schemas.openxmlformats.org/drawingml/2006/table">
            <a:tbl>
              <a:tblPr/>
              <a:tblGrid>
                <a:gridCol w="1854518"/>
                <a:gridCol w="1430338"/>
              </a:tblGrid>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EmployeeID</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4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Salary</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1</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12500,00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2</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13500,00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3</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43300,00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4</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29800,00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smtClean="0">
                          <a:ln>
                            <a:noFill/>
                          </a:ln>
                          <a:solidFill>
                            <a:srgbClr val="EBFFD2"/>
                          </a:solidFill>
                          <a:effectLst>
                            <a:outerShdw blurRad="38100" dist="38100" dir="2700000" algn="tl">
                              <a:srgbClr val="000000">
                                <a:alpha val="43137"/>
                              </a:srgbClr>
                            </a:outerShdw>
                          </a:effectLst>
                          <a:latin typeface="+mn-lt"/>
                        </a:rPr>
                        <a:t>5</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dirty="0" smtClean="0">
                          <a:ln>
                            <a:noFill/>
                          </a:ln>
                          <a:solidFill>
                            <a:srgbClr val="EBFFD2"/>
                          </a:solidFill>
                          <a:effectLst>
                            <a:outerShdw blurRad="38100" dist="38100" dir="2700000" algn="tl">
                              <a:srgbClr val="000000">
                                <a:alpha val="43137"/>
                              </a:srgbClr>
                            </a:outerShdw>
                          </a:effectLst>
                          <a:latin typeface="+mn-lt"/>
                        </a:rPr>
                        <a:t>25000,00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graphicFrame>
        <p:nvGraphicFramePr>
          <p:cNvPr id="579618" name="Group 34"/>
          <p:cNvGraphicFramePr>
            <a:graphicFrameLocks noGrp="1"/>
          </p:cNvGraphicFramePr>
          <p:nvPr/>
        </p:nvGraphicFramePr>
        <p:xfrm>
          <a:off x="6369048" y="3944559"/>
          <a:ext cx="1981200" cy="790956"/>
        </p:xfrm>
        <a:graphic>
          <a:graphicData uri="http://schemas.openxmlformats.org/drawingml/2006/table">
            <a:tbl>
              <a:tblPr/>
              <a:tblGrid>
                <a:gridCol w="1981200"/>
              </a:tblGrid>
              <a:tr h="2667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en-US" sz="22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MAX(Salary)</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r>
              <a:tr h="350838">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pPr>
                      <a:r>
                        <a:rPr kumimoji="1" lang="bg-BG" sz="2000" b="1" i="0" u="none" strike="noStrike" cap="none" normalizeH="0" baseline="0" noProof="1" smtClean="0">
                          <a:ln>
                            <a:noFill/>
                          </a:ln>
                          <a:solidFill>
                            <a:srgbClr val="EBFFD2"/>
                          </a:solidFill>
                          <a:effectLst>
                            <a:outerShdw blurRad="38100" dist="38100" dir="2700000" algn="tl">
                              <a:srgbClr val="000000">
                                <a:alpha val="43137"/>
                              </a:srgbClr>
                            </a:outerShdw>
                          </a:effectLst>
                          <a:latin typeface="+mn-lt"/>
                        </a:rPr>
                        <a:t>125500,00</a:t>
                      </a:r>
                    </a:p>
                  </a:txBody>
                  <a:tcPr horzOverflow="overflow">
                    <a:lnL w="28575"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r>
            </a:tbl>
          </a:graphicData>
        </a:graphic>
      </p:graphicFrame>
      <p:sp>
        <p:nvSpPr>
          <p:cNvPr id="579589" name="Freeform 5"/>
          <p:cNvSpPr>
            <a:spLocks/>
          </p:cNvSpPr>
          <p:nvPr/>
        </p:nvSpPr>
        <p:spPr bwMode="auto">
          <a:xfrm>
            <a:off x="4236408" y="2908299"/>
            <a:ext cx="2133600" cy="2743827"/>
          </a:xfrm>
          <a:custGeom>
            <a:avLst/>
            <a:gdLst/>
            <a:ahLst/>
            <a:cxnLst>
              <a:cxn ang="0">
                <a:pos x="0" y="2542"/>
              </a:cxn>
              <a:cxn ang="0">
                <a:pos x="0" y="0"/>
              </a:cxn>
              <a:cxn ang="0">
                <a:pos x="1358" y="962"/>
              </a:cxn>
              <a:cxn ang="0">
                <a:pos x="1358" y="1702"/>
              </a:cxn>
              <a:cxn ang="0">
                <a:pos x="0" y="2542"/>
              </a:cxn>
            </a:cxnLst>
            <a:rect l="0" t="0" r="r" b="b"/>
            <a:pathLst>
              <a:path w="1359" h="2543">
                <a:moveTo>
                  <a:pt x="0" y="2542"/>
                </a:moveTo>
                <a:lnTo>
                  <a:pt x="0" y="0"/>
                </a:lnTo>
                <a:lnTo>
                  <a:pt x="1358" y="962"/>
                </a:lnTo>
                <a:lnTo>
                  <a:pt x="1358" y="1702"/>
                </a:lnTo>
                <a:lnTo>
                  <a:pt x="0" y="2542"/>
                </a:lnTo>
              </a:path>
            </a:pathLst>
          </a:custGeom>
          <a:solidFill>
            <a:schemeClr val="accent5">
              <a:lumMod val="60000"/>
              <a:lumOff val="40000"/>
              <a:alpha val="25000"/>
            </a:schemeClr>
          </a:solidFill>
          <a:ln w="22225" cap="rnd" cmpd="sng">
            <a:solidFill>
              <a:schemeClr val="accent5">
                <a:lumMod val="20000"/>
                <a:lumOff val="80000"/>
                <a:alpha val="50000"/>
              </a:schemeClr>
            </a:solidFill>
            <a:prstDash val="sysDot"/>
            <a:round/>
            <a:headEnd type="none" w="sm" len="sm"/>
            <a:tailEnd type="none" w="sm" len="sm"/>
          </a:ln>
          <a:effectLst/>
        </p:spPr>
        <p:txBody>
          <a:bodyPr/>
          <a:lstStyle/>
          <a:p>
            <a:endParaRPr lang="bg-BG"/>
          </a:p>
        </p:txBody>
      </p:sp>
    </p:spTree>
    <p:extLst>
      <p:ext uri="{BB962C8B-B14F-4D97-AF65-F5344CB8AC3E}">
        <p14:creationId xmlns:p14="http://schemas.microsoft.com/office/powerpoint/2010/main" val="4003034079"/>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Telerik Theme">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themeOverride>
</file>

<file path=docProps/app.xml><?xml version="1.0" encoding="utf-8"?>
<Properties xmlns="http://schemas.openxmlformats.org/officeDocument/2006/extended-properties" xmlns:vt="http://schemas.openxmlformats.org/officeDocument/2006/docPropsVTypes">
  <Template/>
  <TotalTime>54</TotalTime>
  <Words>10358</Words>
  <Application>Microsoft Office PowerPoint</Application>
  <PresentationFormat>On-screen Show (4:3)</PresentationFormat>
  <Paragraphs>2026</Paragraphs>
  <Slides>154</Slides>
  <Notes>88</Notes>
  <HiddenSlides>0</HiddenSlides>
  <MMClips>0</MMClips>
  <ScaleCrop>false</ScaleCrop>
  <HeadingPairs>
    <vt:vector size="4" baseType="variant">
      <vt:variant>
        <vt:lpstr>Theme</vt:lpstr>
      </vt:variant>
      <vt:variant>
        <vt:i4>1</vt:i4>
      </vt:variant>
      <vt:variant>
        <vt:lpstr>Slide Titles</vt:lpstr>
      </vt:variant>
      <vt:variant>
        <vt:i4>154</vt:i4>
      </vt:variant>
    </vt:vector>
  </HeadingPairs>
  <TitlesOfParts>
    <vt:vector size="155" baseType="lpstr">
      <vt:lpstr>Telerik Theme</vt:lpstr>
      <vt:lpstr>Database Modeling and  Introduction to SQL</vt:lpstr>
      <vt:lpstr>Table of Contents</vt:lpstr>
      <vt:lpstr>Table of Contents (2) </vt:lpstr>
      <vt:lpstr>Table of Contents (3) </vt:lpstr>
      <vt:lpstr>Table of Contents (4)</vt:lpstr>
      <vt:lpstr>Relational Data Modeling</vt:lpstr>
      <vt:lpstr>Steps in Database Design</vt:lpstr>
      <vt:lpstr>Identification of Entities</vt:lpstr>
      <vt:lpstr>Identification of Columns</vt:lpstr>
      <vt:lpstr>Identification of the Columns</vt:lpstr>
      <vt:lpstr>How to Choose a Primary Key?</vt:lpstr>
      <vt:lpstr>Identification of Relationships</vt:lpstr>
      <vt:lpstr>Data Types in SQL Server 2008</vt:lpstr>
      <vt:lpstr>Data Types in SQL Server</vt:lpstr>
      <vt:lpstr>Data Types in SQL Server (2)</vt:lpstr>
      <vt:lpstr>Data Types in SQL Server (3)</vt:lpstr>
      <vt:lpstr>Data Types in SQL Server (4)</vt:lpstr>
      <vt:lpstr>Database Modeling with SQL Server Management Studio</vt:lpstr>
      <vt:lpstr>Connecting to SQL Server</vt:lpstr>
      <vt:lpstr>Working with Object Explorer</vt:lpstr>
      <vt:lpstr>Creating a New Database</vt:lpstr>
      <vt:lpstr>Creating a New Database (2)</vt:lpstr>
      <vt:lpstr>Database Modeling with SQL Server Management Studio</vt:lpstr>
      <vt:lpstr>Creating an E/R diagram</vt:lpstr>
      <vt:lpstr>Database Modeling with SQL Server Management Studio</vt:lpstr>
      <vt:lpstr>Creating Tables</vt:lpstr>
      <vt:lpstr>Creating Tables (2)</vt:lpstr>
      <vt:lpstr>Creating Tables (3)</vt:lpstr>
      <vt:lpstr>Creating Tables (4)</vt:lpstr>
      <vt:lpstr>Creating Tables (5)</vt:lpstr>
      <vt:lpstr>Creating Tables (6)</vt:lpstr>
      <vt:lpstr>Creating Tables (7)</vt:lpstr>
      <vt:lpstr>Database Modeling with SQL Server Management Studio</vt:lpstr>
      <vt:lpstr>Creating Relationships</vt:lpstr>
      <vt:lpstr>Self-Relationships</vt:lpstr>
      <vt:lpstr>Database Modeling with SQL Server Management Studio</vt:lpstr>
      <vt:lpstr>Naming Conventions</vt:lpstr>
      <vt:lpstr>Naming Conventions (2)</vt:lpstr>
      <vt:lpstr>Naming Conventions (3)</vt:lpstr>
      <vt:lpstr>Naming Conventions (4)</vt:lpstr>
      <vt:lpstr>Database Modeling with SQL Server Management Studio</vt:lpstr>
      <vt:lpstr>Relational Databases and SQL</vt:lpstr>
      <vt:lpstr>Relational Databases and SQL</vt:lpstr>
      <vt:lpstr>Communicating with the DB</vt:lpstr>
      <vt:lpstr>SQL Execution</vt:lpstr>
      <vt:lpstr>SQL and T-SQL</vt:lpstr>
      <vt:lpstr>What is SQL?</vt:lpstr>
      <vt:lpstr>SQL – Few Examples</vt:lpstr>
      <vt:lpstr>What is T-SQL?</vt:lpstr>
      <vt:lpstr>T-SQL – Example</vt:lpstr>
      <vt:lpstr>SQL Language</vt:lpstr>
      <vt:lpstr>Capabilities of SQL SELECT </vt:lpstr>
      <vt:lpstr>The Telerik Academy Database Schema in SQL Server</vt:lpstr>
      <vt:lpstr>Basic SELECT Statement</vt:lpstr>
      <vt:lpstr>SELECT Example</vt:lpstr>
      <vt:lpstr>Arithmetic Operations</vt:lpstr>
      <vt:lpstr>The NULL Value</vt:lpstr>
      <vt:lpstr>Column Aliases</vt:lpstr>
      <vt:lpstr>Concatenation Operator</vt:lpstr>
      <vt:lpstr>Literal Character Strings</vt:lpstr>
      <vt:lpstr>Removing Duplicate Rows</vt:lpstr>
      <vt:lpstr>Set Operations: UNION, INTERSECT and MINUS</vt:lpstr>
      <vt:lpstr>Limiting the Rows Selected</vt:lpstr>
      <vt:lpstr>Other Comparison Conditions</vt:lpstr>
      <vt:lpstr>Comparing with NULL</vt:lpstr>
      <vt:lpstr>Logical Operators and Brackets</vt:lpstr>
      <vt:lpstr>Sorting with ORDER BY</vt:lpstr>
      <vt:lpstr>SQL Language</vt:lpstr>
      <vt:lpstr>Data from Multiple Tables</vt:lpstr>
      <vt:lpstr>Cartesian Product</vt:lpstr>
      <vt:lpstr>Cartesian Product (2)</vt:lpstr>
      <vt:lpstr>Types of Joins</vt:lpstr>
      <vt:lpstr>Inner Join with ON Clause</vt:lpstr>
      <vt:lpstr>Equijoins</vt:lpstr>
      <vt:lpstr>INNER vs. OUTER Joins</vt:lpstr>
      <vt:lpstr>INNER JOIN</vt:lpstr>
      <vt:lpstr>LEFT OUTER JOIN</vt:lpstr>
      <vt:lpstr>RIGHT OUTER JOIN</vt:lpstr>
      <vt:lpstr>FULL OUTER JOIN</vt:lpstr>
      <vt:lpstr>Three-Way Joins</vt:lpstr>
      <vt:lpstr>Self-Join</vt:lpstr>
      <vt:lpstr>Cross Join</vt:lpstr>
      <vt:lpstr>Additional Conditions</vt:lpstr>
      <vt:lpstr>Complex Join Conditions</vt:lpstr>
      <vt:lpstr>SQL Language</vt:lpstr>
      <vt:lpstr>Inserting Data</vt:lpstr>
      <vt:lpstr>SQL Language</vt:lpstr>
      <vt:lpstr>Updating Joined Tables</vt:lpstr>
      <vt:lpstr>Updating Data</vt:lpstr>
      <vt:lpstr>SQL Language</vt:lpstr>
      <vt:lpstr>Deleting Data</vt:lpstr>
      <vt:lpstr>Deleting from Joined Tables</vt:lpstr>
      <vt:lpstr>WTF?</vt:lpstr>
      <vt:lpstr>SQL Language</vt:lpstr>
      <vt:lpstr>Nested SELECT Statements</vt:lpstr>
      <vt:lpstr>Nested SELECT Statements with Table Aliases</vt:lpstr>
      <vt:lpstr>Using the EXISTS Operator</vt:lpstr>
      <vt:lpstr>SQL Language</vt:lpstr>
      <vt:lpstr>Group Functions</vt:lpstr>
      <vt:lpstr>Group Functions in SQL</vt:lpstr>
      <vt:lpstr>AVG() and SUM() Functions</vt:lpstr>
      <vt:lpstr>MIN() and MAX() Functions</vt:lpstr>
      <vt:lpstr>The COUNT(…) Function</vt:lpstr>
      <vt:lpstr>Group Functions and NULLs</vt:lpstr>
      <vt:lpstr>Group Functions in Nested Queries</vt:lpstr>
      <vt:lpstr>SQL Language</vt:lpstr>
      <vt:lpstr>Creating Groups of Data</vt:lpstr>
      <vt:lpstr>The GROUP BY Statement</vt:lpstr>
      <vt:lpstr>The GROUP BY Statement (2)</vt:lpstr>
      <vt:lpstr>Grouping by Several Columns</vt:lpstr>
      <vt:lpstr>Grouping by Several Columns – Example</vt:lpstr>
      <vt:lpstr>Illegal Use of Group Functions</vt:lpstr>
      <vt:lpstr>Restrictions for Grouping</vt:lpstr>
      <vt:lpstr>Using GROUP BY with HAVING Clause</vt:lpstr>
      <vt:lpstr>Using Grouping Functions and Table Joins</vt:lpstr>
      <vt:lpstr>SQL Language</vt:lpstr>
      <vt:lpstr>Standard Functions in Microsoft SQL Server</vt:lpstr>
      <vt:lpstr>COALESCE() Function</vt:lpstr>
      <vt:lpstr>String Functions</vt:lpstr>
      <vt:lpstr>Other Functions</vt:lpstr>
      <vt:lpstr>Combining Functions</vt:lpstr>
      <vt:lpstr>SQL Language</vt:lpstr>
      <vt:lpstr>Data Definition Language</vt:lpstr>
      <vt:lpstr>Creating Database Objects</vt:lpstr>
      <vt:lpstr>Creating Objects – More Examples</vt:lpstr>
      <vt:lpstr>Modifying Database Objects</vt:lpstr>
      <vt:lpstr>Deleting Database Objects</vt:lpstr>
      <vt:lpstr>Managing Access Permissions</vt:lpstr>
      <vt:lpstr>Creating Tables in SQL Server</vt:lpstr>
      <vt:lpstr>Creating Tables in SQL Server</vt:lpstr>
      <vt:lpstr>Creating Tables in SQL Server – Examples</vt:lpstr>
      <vt:lpstr>Transactions</vt:lpstr>
      <vt:lpstr>What Is Concurrency Control?</vt:lpstr>
      <vt:lpstr>Transactions</vt:lpstr>
      <vt:lpstr>The Implicit Transactions Option</vt:lpstr>
      <vt:lpstr>Introduction to SQL (Part II)</vt:lpstr>
      <vt:lpstr>Exercises</vt:lpstr>
      <vt:lpstr>Exercises (2)</vt:lpstr>
      <vt:lpstr>Exercises (3)</vt:lpstr>
      <vt:lpstr>Exercises (4)</vt:lpstr>
      <vt:lpstr>Exercises (5)</vt:lpstr>
      <vt:lpstr>Exercises (6)</vt:lpstr>
      <vt:lpstr>Exercises (7)</vt:lpstr>
      <vt:lpstr>Exercises (8)</vt:lpstr>
      <vt:lpstr>Exercises (9)</vt:lpstr>
      <vt:lpstr>Exercises</vt:lpstr>
      <vt:lpstr>Exercises (2)</vt:lpstr>
      <vt:lpstr>Exercises (3)</vt:lpstr>
      <vt:lpstr>Exercises (4)</vt:lpstr>
      <vt:lpstr>Exercises</vt:lpstr>
      <vt:lpstr>Exercises (2)</vt:lpstr>
      <vt:lpstr>Exercise (3)</vt:lpstr>
      <vt:lpstr>Exercise (4)</vt:lpstr>
      <vt:lpstr>Exercise (5)</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Modeling</dc:title>
  <dc:creator>dminkov</dc:creator>
  <cp:lastModifiedBy>dminkov</cp:lastModifiedBy>
  <cp:revision>11</cp:revision>
  <dcterms:created xsi:type="dcterms:W3CDTF">2010-10-06T12:18:56Z</dcterms:created>
  <dcterms:modified xsi:type="dcterms:W3CDTF">2010-10-06T13:13:24Z</dcterms:modified>
</cp:coreProperties>
</file>